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67" r:id="rId21"/>
    <p:sldId id="268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269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968AC-B570-46C7-954B-243A7A6B8BEC}" type="datetimeFigureOut">
              <a:rPr lang="ru-RU" smtClean="0"/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FEEFC-3CD7-43F6-89D0-E01BCA3F1A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1.minfin.ru/ru/ministry/structure/management/?id4=5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1.minfin.ru/ru/ministry/structure/management/?id4=34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1.minfin.ru/ru/ministry/structure/management/?id4=7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1.minfin.ru/ru/ministry/structure/management/?id4=6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1.minfin.ru/ru/ministry/structure/management/?id4=11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1.minfin.ru/ru/ministry/structure/management/?id4=84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1.minfin.ru/ru/ministry/structure/management/?id4=85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1.minfin.ru/ru/ministry/structure/management/?id4=89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1.minfin.ru/ru/ministry/structure/management/?id4=94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minfin.ru/ru/ministry/structure/departments/?id4=10" TargetMode="External"/><Relationship Id="rId2" Type="http://schemas.openxmlformats.org/officeDocument/2006/relationships/hyperlink" Target="http://www1.minfin.ru/common/img/uploaded/library/no_date/2007/Polozhenie_o_departamente_upravleniya_delami_i_kontrolya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1.minfin.ru/ru/ministry/structure/departments/?id4=82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1.minfin.ru/ru/ministry/structure/departments/?id4=12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1.minfin.ru/ru/ministry/structure/departments/?id4=39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1.minfin.ru/ru/ministry/structure/departments/?id4=68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1.minfin.ru/ru/ministry/structure/departments/?id4=45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1.minfin.ru/ru/ministry/structure/departments/?id4=16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1.minfin.ru/ru/ministry/structure/departments/?id4=44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1.minfin.ru/ru/ministry/structure/departments/?id4=9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1.minfin.ru/ru/ministry/structure/departments/?id4=92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1.minfin.ru/ru/ministry/structure/departments/?id4=74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1.minfin.ru/ru/ministry/structure/departments/?id4=86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1.minfin.ru/ru/ministry/structure/departments/?id4=46" TargetMode="Externa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1.minfin.ru/ru/ministry/structure/departments/?id4=63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1.minfin.ru/ru/ministry/structure/departments/?id4=61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1.minfin.ru/ru/ministry/structure/departments/?id4=91" TargetMode="Externa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1.minfin.ru/ru/ministry/structure/departments/?id4=81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minfin.ru/ru/ministry/structure/agencies/?id4=72" TargetMode="External"/><Relationship Id="rId2" Type="http://schemas.openxmlformats.org/officeDocument/2006/relationships/hyperlink" Target="http://www.nalog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minfin.ru/ru/ministry/structure/agencies/?id4=33" TargetMode="External"/><Relationship Id="rId2" Type="http://schemas.openxmlformats.org/officeDocument/2006/relationships/hyperlink" Target="http://www.roskazna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minfin.ru/ru/ministry/structure/agencies/?id4=97" TargetMode="External"/><Relationship Id="rId2" Type="http://schemas.openxmlformats.org/officeDocument/2006/relationships/hyperlink" Target="http://www.rosfinnadzor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Управление финансами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Непосредственное </a:t>
            </a:r>
            <a:r>
              <a:rPr lang="ru-RU" sz="3600" dirty="0"/>
              <a:t>управление финансами </a:t>
            </a:r>
            <a:r>
              <a:rPr lang="ru-RU" sz="3600" dirty="0" smtClean="0"/>
              <a:t>государство осуществляет </a:t>
            </a:r>
            <a:r>
              <a:rPr lang="ru-RU" sz="3600" dirty="0"/>
              <a:t>лишь в отношении государственных финансов.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sz="3600" b="1" i="1" dirty="0"/>
              <a:t>Управление государственными финансами имеет целью обеспечение: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относительного баланса экономических институтов государства, юридических и физических лиц;</a:t>
            </a:r>
          </a:p>
          <a:p>
            <a:pPr lvl="0"/>
            <a:r>
              <a:rPr lang="ru-RU" dirty="0"/>
              <a:t>бездефицитного государственного бюджета;</a:t>
            </a:r>
          </a:p>
          <a:p>
            <a:pPr lvl="0"/>
            <a:r>
              <a:rPr lang="ru-RU" dirty="0"/>
              <a:t>устойчивости национальной валюты.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Функциональные элементы управления финансами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dirty="0" smtClean="0"/>
              <a:t>Финансовое планирование и прогнозирование,</a:t>
            </a:r>
          </a:p>
          <a:p>
            <a:pPr marL="514350" indent="-514350">
              <a:buAutoNum type="arabicParenR"/>
            </a:pPr>
            <a:r>
              <a:rPr lang="ru-RU" dirty="0" smtClean="0"/>
              <a:t>Оперативное управление финансовыми ресурсами (их распределение и использование),</a:t>
            </a:r>
          </a:p>
          <a:p>
            <a:pPr marL="514350" indent="-514350">
              <a:buAutoNum type="arabicParenR"/>
            </a:pPr>
            <a:r>
              <a:rPr lang="ru-RU" dirty="0" smtClean="0"/>
              <a:t>Финансовый анализ и контроль,</a:t>
            </a:r>
          </a:p>
          <a:p>
            <a:pPr marL="514350" indent="-514350">
              <a:buAutoNum type="arabicParenR"/>
            </a:pPr>
            <a:r>
              <a:rPr lang="ru-RU" dirty="0" smtClean="0"/>
              <a:t>Финансовое регулирование.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Уровни управления государственными финансами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arenR"/>
            </a:pPr>
            <a:r>
              <a:rPr lang="ru-RU" sz="3600" dirty="0" smtClean="0">
                <a:solidFill>
                  <a:schemeClr val="accent2"/>
                </a:solidFill>
              </a:rPr>
              <a:t>Федеральный уровень </a:t>
            </a:r>
            <a:r>
              <a:rPr lang="ru-RU" sz="3600" dirty="0" smtClean="0"/>
              <a:t>: Федеральное Собрание, Президент, аппарат президента, Правительство аппарат правительства, федеральные министерства и ведомства.</a:t>
            </a:r>
          </a:p>
          <a:p>
            <a:pPr marL="742950" indent="-742950">
              <a:buAutoNum type="arabicParenR"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2) Региональный уровень:</a:t>
            </a:r>
            <a:endParaRPr lang="ru-RU" sz="36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- органы законодательной и исполнительной власти субъектов РФ, аппараты исполнительной власти субъектов РФ, государственные учреждения финансируемые за счет бюджетов субъектов РФ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3) Муниципальный уровень: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- органы представительной власти , аппараты местной администрации, аппараты местной исполнительной власти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Федеральное собрание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регламентирует деятельность финансовой системы;</a:t>
            </a:r>
          </a:p>
          <a:p>
            <a:pPr>
              <a:buFontTx/>
              <a:buChar char="-"/>
            </a:pPr>
            <a:r>
              <a:rPr lang="ru-RU" dirty="0" smtClean="0"/>
              <a:t>Рассматривает и утверждает федеральный бюджет;</a:t>
            </a:r>
          </a:p>
          <a:p>
            <a:pPr>
              <a:buFontTx/>
              <a:buChar char="-"/>
            </a:pPr>
            <a:r>
              <a:rPr lang="ru-RU" dirty="0" smtClean="0"/>
              <a:t>Рассматривает у утверждает бюджеты внебюджетных фондов,</a:t>
            </a:r>
          </a:p>
          <a:p>
            <a:pPr>
              <a:buFontTx/>
              <a:buChar char="-"/>
            </a:pPr>
            <a:r>
              <a:rPr lang="ru-RU" dirty="0" smtClean="0"/>
              <a:t>Рассматривает и утверждает программу государственных заимствований,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Рассматривает и утверждает законы по финансовым вопросам,</a:t>
            </a:r>
          </a:p>
          <a:p>
            <a:pPr>
              <a:buFontTx/>
              <a:buChar char="-"/>
            </a:pPr>
            <a:r>
              <a:rPr lang="ru-RU" dirty="0" smtClean="0"/>
              <a:t>Рассматривает и утверждает отчет об исполнении федерального бюджета,</a:t>
            </a:r>
          </a:p>
          <a:p>
            <a:pPr>
              <a:buFontTx/>
              <a:buChar char="-"/>
            </a:pPr>
            <a:r>
              <a:rPr lang="ru-RU" dirty="0" smtClean="0"/>
              <a:t>Рассматривает и утверждает отчеты об исполнении бюджетов государственных внебюджетных фондов.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Президент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Определяет стратегические направления финансовой политики,</a:t>
            </a:r>
          </a:p>
          <a:p>
            <a:pPr>
              <a:buFontTx/>
              <a:buChar char="-"/>
            </a:pPr>
            <a:r>
              <a:rPr lang="ru-RU" dirty="0" smtClean="0"/>
              <a:t>Подписывает законы по финансовым вопросам ( О бюджете, о налогах, о страховании и т.д.)</a:t>
            </a:r>
          </a:p>
          <a:p>
            <a:pPr>
              <a:buFontTx/>
              <a:buChar char="-"/>
            </a:pPr>
            <a:r>
              <a:rPr lang="ru-RU" dirty="0" smtClean="0"/>
              <a:t>Имеет право вето на введение финансового законодательства.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Правительство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Готовит проекты законов по финансовым вопросам:</a:t>
            </a:r>
            <a:r>
              <a:rPr lang="ru-RU" dirty="0"/>
              <a:t> </a:t>
            </a:r>
            <a:r>
              <a:rPr lang="ru-RU" dirty="0" smtClean="0"/>
              <a:t>проект федерального бюджета и бюджетов государственных внебюджетных фондов,</a:t>
            </a:r>
          </a:p>
          <a:p>
            <a:pPr>
              <a:buFontTx/>
              <a:buChar char="-"/>
            </a:pPr>
            <a:r>
              <a:rPr lang="ru-RU" dirty="0" smtClean="0"/>
              <a:t>Предоставляет их на рассмотрение Федеральному собранию,</a:t>
            </a:r>
          </a:p>
          <a:p>
            <a:pPr>
              <a:buFontTx/>
              <a:buChar char="-"/>
            </a:pPr>
            <a:r>
              <a:rPr lang="ru-RU" dirty="0" smtClean="0"/>
              <a:t>Оперативное и стратегическое управление финансами.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В </a:t>
            </a:r>
            <a:r>
              <a:rPr lang="ru-RU" sz="3600" dirty="0"/>
              <a:t>наиболее общем виде управление представляет собой целенаправленное формирование процесса какой-либо деятельности или целенаправленное влияние субъекта управления на объект управления.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Основные задачи Министерство финансов РФ: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совершенствование бюджетной </a:t>
            </a:r>
            <a:r>
              <a:rPr lang="ru-RU" dirty="0" smtClean="0"/>
              <a:t>системы </a:t>
            </a:r>
            <a:r>
              <a:rPr lang="ru-RU" dirty="0"/>
              <a:t>РФ, развитие бюджетного федерализма;</a:t>
            </a:r>
          </a:p>
          <a:p>
            <a:pPr lvl="0"/>
            <a:r>
              <a:rPr lang="ru-RU" dirty="0"/>
              <a:t>разработка и реализация единой финансовой, бюджетной, налоговой и валютной политики в РФ;</a:t>
            </a:r>
          </a:p>
          <a:p>
            <a:pPr lvl="0"/>
            <a:r>
              <a:rPr lang="ru-RU" dirty="0"/>
              <a:t>концентрация финансовых ресурсов на приоритетных направлениях социально-экономического развития РФ;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разработка проекта федерального бюджета;</a:t>
            </a:r>
          </a:p>
          <a:p>
            <a:pPr lvl="0"/>
            <a:r>
              <a:rPr lang="ru-RU" dirty="0" smtClean="0"/>
              <a:t>составление отчета об использовании федерального бюджета и консолидированного бюджета РФ;</a:t>
            </a:r>
          </a:p>
          <a:p>
            <a:pPr lvl="0"/>
            <a:r>
              <a:rPr lang="ru-RU" dirty="0" smtClean="0"/>
              <a:t>разработка программ государственных заимствований и управление государственным внутренним и внешним долгом РФ и др..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971800"/>
          <a:ext cx="6096000" cy="19202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Министр финансов Российской Федерации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Силуанов</a:t>
                      </a:r>
                      <a:r>
                        <a:rPr lang="ru-RU" sz="2400" dirty="0">
                          <a:hlinkClick r:id="rId2"/>
                        </a:rPr>
                        <a:t> Антон Германович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Силуанов Антон Герман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885754"/>
            <a:ext cx="3071834" cy="4055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271272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Первый</a:t>
                      </a:r>
                      <a:r>
                        <a:rPr lang="ru-RU" sz="2000" dirty="0"/>
                        <a:t> </a:t>
                      </a:r>
                      <a:r>
                        <a:rPr lang="ru-RU" sz="2800" dirty="0"/>
                        <a:t>заместитель министра</a:t>
                      </a:r>
                      <a:br>
                        <a:rPr lang="ru-RU" sz="2800" dirty="0"/>
                      </a:br>
                      <a:r>
                        <a:rPr lang="ru-RU" sz="2800" dirty="0">
                          <a:hlinkClick r:id="rId2"/>
                        </a:rPr>
                        <a:t>Нестеренко Татьяна Геннадьевна</a:t>
                      </a:r>
                      <a:endParaRPr lang="ru-RU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6865" name="Picture 1" descr="Нестеренко Татьяна Геннадье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14422"/>
            <a:ext cx="3071834" cy="4095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971800"/>
          <a:ext cx="6096000" cy="19202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Статс-секретарь - 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Шаталов Сергей Дмитриевич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7889" name="Picture 1" descr="Шаталов Сергей Дмитрие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714356"/>
            <a:ext cx="2786083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310896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Сторчак</a:t>
                      </a:r>
                      <a:r>
                        <a:rPr lang="ru-RU" sz="2400" dirty="0">
                          <a:hlinkClick r:id="rId2"/>
                        </a:rPr>
                        <a:t> Сергей Анатольевич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8913" name="Picture 1" descr="Сторчак Сергей Анатолье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684779"/>
            <a:ext cx="2928958" cy="4141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3108960"/>
          <a:ext cx="6096000" cy="10058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Заместитель министра</a:t>
                      </a:r>
                      <a:br>
                        <a:rPr lang="ru-RU" sz="2000" dirty="0"/>
                      </a:br>
                      <a:r>
                        <a:rPr lang="ru-RU" sz="2000" dirty="0">
                          <a:hlinkClick r:id="rId2"/>
                        </a:rPr>
                        <a:t>Лавров Алексей Михайлович</a:t>
                      </a:r>
                      <a:endParaRPr lang="ru-RU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9937" name="Picture 1" descr="Лавров Алексей Михайл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97962"/>
            <a:ext cx="2500330" cy="3340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310896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Иванов Андрей Юрьевич 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61" name="Picture 1" descr="Иванов Андрей Юрьевич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85728"/>
            <a:ext cx="2714644" cy="361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97180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Котюков</a:t>
                      </a:r>
                      <a:r>
                        <a:rPr lang="ru-RU" sz="2400" dirty="0">
                          <a:hlinkClick r:id="rId2"/>
                        </a:rPr>
                        <a:t> Михаил Михайлович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1985" name="Picture 1" descr="Котюков Михаил Михайл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85728"/>
            <a:ext cx="2803934" cy="3738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97180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Моисеев Алексей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3009" name="Picture 1" descr="Моисеев Алексей Владими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41"/>
            <a:ext cx="2857520" cy="3810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В </a:t>
            </a:r>
            <a:r>
              <a:rPr lang="ru-RU" sz="3600" dirty="0"/>
              <a:t>качестве </a:t>
            </a:r>
            <a:r>
              <a:rPr lang="ru-RU" sz="3600" dirty="0">
                <a:solidFill>
                  <a:schemeClr val="accent1"/>
                </a:solidFill>
              </a:rPr>
              <a:t>объектов управления </a:t>
            </a:r>
            <a:r>
              <a:rPr lang="ru-RU" sz="3600" dirty="0"/>
              <a:t>финансами выступают различные виды </a:t>
            </a:r>
            <a:r>
              <a:rPr lang="ru-RU" sz="3600" dirty="0">
                <a:solidFill>
                  <a:schemeClr val="accent1"/>
                </a:solidFill>
              </a:rPr>
              <a:t>финансовых </a:t>
            </a:r>
            <a:r>
              <a:rPr lang="ru-RU" sz="3600" dirty="0" smtClean="0">
                <a:solidFill>
                  <a:schemeClr val="accent1"/>
                </a:solidFill>
              </a:rPr>
              <a:t>отношений.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97180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Заместитель Министра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Горнин</a:t>
                      </a:r>
                      <a:r>
                        <a:rPr lang="ru-RU" sz="2400" dirty="0">
                          <a:hlinkClick r:id="rId2"/>
                        </a:rPr>
                        <a:t> Леонид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4033" name="Picture 1" descr="Горнин Леонид Владими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61905"/>
            <a:ext cx="2714644" cy="361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97480"/>
          <a:ext cx="6096000" cy="2286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hlinkClick r:id="rId2"/>
                        </a:rPr>
                        <a:t>Директор Департамента управления делами и контроля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3"/>
                        </a:rPr>
                        <a:t>Афанасьев Андрей Александрович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5057" name="Picture 1" descr="Афанасьев Андрей Александро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5" y="428604"/>
            <a:ext cx="2696777" cy="359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97480"/>
          <a:ext cx="6096000" cy="2286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бюджетной политики и методологии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Романов Сергей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6081" name="Picture 1" descr="Романов Сергей Владими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71404"/>
            <a:ext cx="3071834" cy="4095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35052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Директор Департамента налоговой и </a:t>
                      </a:r>
                      <a:r>
                        <a:rPr lang="ru-RU" sz="2800" dirty="0" err="1"/>
                        <a:t>таможенно-тарифной</a:t>
                      </a:r>
                      <a:r>
                        <a:rPr lang="ru-RU" sz="2800" dirty="0"/>
                        <a:t> политики</a:t>
                      </a:r>
                      <a:br>
                        <a:rPr lang="ru-RU" sz="2800" dirty="0"/>
                      </a:br>
                      <a:r>
                        <a:rPr lang="ru-RU" sz="2800" dirty="0" err="1">
                          <a:hlinkClick r:id="rId2"/>
                        </a:rPr>
                        <a:t>Трунин</a:t>
                      </a:r>
                      <a:r>
                        <a:rPr lang="ru-RU" sz="2800" dirty="0">
                          <a:hlinkClick r:id="rId2"/>
                        </a:rPr>
                        <a:t> Илья Вячеславович</a:t>
                      </a:r>
                      <a:endParaRPr lang="ru-RU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7105" name="Picture 1" descr="Трунин Илья Вячеслав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52"/>
            <a:ext cx="3018248" cy="4024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560320"/>
          <a:ext cx="6096000" cy="33832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государственного долга и государственных финансовых активов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Вышковский</a:t>
                      </a:r>
                      <a:r>
                        <a:rPr lang="ru-RU" sz="2400" dirty="0">
                          <a:hlinkClick r:id="rId2"/>
                        </a:rPr>
                        <a:t> Константин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8129" name="Picture 1" descr="Вышковский Константин Владими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8604"/>
            <a:ext cx="3339719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2286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финансовой политики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Барсуков Сергей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9153" name="Picture 1" descr="Барсуков Сергей Владимир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7984" y="119039"/>
            <a:ext cx="3018264" cy="4024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2286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межбюджетных отношений 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Ерошкина Лариса Александровна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0177" name="Picture 1" descr="Ерошкина Лариса Александро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9628"/>
            <a:ext cx="3357586" cy="4504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423160"/>
          <a:ext cx="6096000" cy="37490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регулирования бухгалтерского учета, финансовой отчетности и аудиторской деятельности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Шнейдман</a:t>
                      </a:r>
                      <a:r>
                        <a:rPr lang="ru-RU" sz="2400" dirty="0">
                          <a:hlinkClick r:id="rId2"/>
                        </a:rPr>
                        <a:t> Леонид Зиновьевич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01" name="Picture 1" descr="Шнейдман Леонид Зиновье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3" y="214290"/>
            <a:ext cx="2964669" cy="3952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15544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Правового департамента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Ячевская</a:t>
                      </a:r>
                      <a:r>
                        <a:rPr lang="ru-RU" sz="2400" dirty="0">
                          <a:hlinkClick r:id="rId2"/>
                        </a:rPr>
                        <a:t> Светлана Викторовна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2225" name="Picture 1" descr="Ячевская Светлана Викторо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1" y="142852"/>
            <a:ext cx="2964669" cy="3952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97480"/>
          <a:ext cx="6096000" cy="19202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Административного департамента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Ахполов</a:t>
                      </a:r>
                      <a:r>
                        <a:rPr lang="ru-RU" sz="2400" dirty="0">
                          <a:hlinkClick r:id="rId2"/>
                        </a:rPr>
                        <a:t> Александр </a:t>
                      </a:r>
                      <a:r>
                        <a:rPr lang="ru-RU" sz="2400" dirty="0" err="1">
                          <a:hlinkClick r:id="rId2"/>
                        </a:rPr>
                        <a:t>Алиханович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3249" name="Picture 1" descr="Ахполов Александр Алихано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7" y="142852"/>
            <a:ext cx="2964669" cy="3952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В качестве </a:t>
            </a:r>
            <a:r>
              <a:rPr lang="ru-RU" dirty="0" smtClean="0">
                <a:solidFill>
                  <a:schemeClr val="accent1"/>
                </a:solidFill>
              </a:rPr>
              <a:t>субъектов управления </a:t>
            </a:r>
            <a:r>
              <a:rPr lang="ru-RU" dirty="0" smtClean="0"/>
              <a:t>в государственных, муниципальных финансах и финансах хозяйствующих субъектов выступают </a:t>
            </a:r>
            <a:r>
              <a:rPr lang="ru-RU" dirty="0" smtClean="0">
                <a:solidFill>
                  <a:schemeClr val="accent1"/>
                </a:solidFill>
              </a:rPr>
              <a:t>специальные службы </a:t>
            </a:r>
            <a:r>
              <a:rPr lang="ru-RU" dirty="0" smtClean="0"/>
              <a:t>(органы, подразделения), </a:t>
            </a:r>
            <a:r>
              <a:rPr lang="ru-RU" dirty="0" smtClean="0">
                <a:solidFill>
                  <a:schemeClr val="accent1"/>
                </a:solidFill>
              </a:rPr>
              <a:t>называемые финансовым аппаратом</a:t>
            </a:r>
            <a:r>
              <a:rPr lang="ru-RU" dirty="0" smtClean="0"/>
              <a:t>, а субъектами управления финансами домашних хозяйств выступают сами домохозяйства.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286000"/>
          <a:ext cx="6096000" cy="37490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бюджетной политики в отраслях социальной сферы и науки Министерства финансов Российской Федерации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Зеленский</a:t>
                      </a:r>
                      <a:r>
                        <a:rPr lang="ru-RU" sz="2400" dirty="0">
                          <a:hlinkClick r:id="rId2"/>
                        </a:rPr>
                        <a:t> Владимир Анатольевич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4273" name="Picture 1" descr="Зеленский Владимир Анатолье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5" y="142852"/>
            <a:ext cx="3166337" cy="4248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423160"/>
          <a:ext cx="6096000" cy="41148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бюджетной политики в сфере государственного управления, судебной системы, государственной гражданской службы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Яковлева Елена Павловна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5297" name="Picture 1" descr="Яковлева Елена Павло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56"/>
            <a:ext cx="3500462" cy="4667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286000"/>
          <a:ext cx="6096000" cy="37490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И.о. директора Департамента долгосрочного стратегического планирования Министерства финансов Российской Федерации 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Федорова </a:t>
                      </a:r>
                      <a:r>
                        <a:rPr lang="ru-RU" sz="2400" dirty="0" err="1">
                          <a:hlinkClick r:id="rId2"/>
                        </a:rPr>
                        <a:t>Райля</a:t>
                      </a:r>
                      <a:r>
                        <a:rPr lang="ru-RU" sz="2400" dirty="0">
                          <a:hlinkClick r:id="rId2"/>
                        </a:rPr>
                        <a:t> </a:t>
                      </a:r>
                      <a:r>
                        <a:rPr lang="ru-RU" sz="2400" dirty="0" err="1">
                          <a:hlinkClick r:id="rId2"/>
                        </a:rPr>
                        <a:t>Равиловна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6321" name="Picture 1" descr="Федорова Райля Равило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14290"/>
            <a:ext cx="3396822" cy="4252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97480"/>
          <a:ext cx="6096000" cy="33832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организации составления и исполнения федерального бюджета </a:t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2"/>
                        </a:rPr>
                        <a:t>Белякова </a:t>
                      </a:r>
                      <a:r>
                        <a:rPr lang="ru-RU" sz="2400" dirty="0" err="1">
                          <a:hlinkClick r:id="rId2"/>
                        </a:rPr>
                        <a:t>Зара</a:t>
                      </a:r>
                      <a:r>
                        <a:rPr lang="ru-RU" sz="2400" dirty="0">
                          <a:hlinkClick r:id="rId2"/>
                        </a:rPr>
                        <a:t> </a:t>
                      </a:r>
                      <a:r>
                        <a:rPr lang="ru-RU" sz="2400" dirty="0" err="1">
                          <a:hlinkClick r:id="rId2"/>
                        </a:rPr>
                        <a:t>Габдулловна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7345" name="Picture 1" descr="Белякова Зара Габдулло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71546"/>
            <a:ext cx="2928958" cy="3929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834640"/>
          <a:ext cx="6096000" cy="265176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Директор Департамента международных финансовых отношений</a:t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2"/>
                        </a:rPr>
                        <a:t>Бокарев</a:t>
                      </a:r>
                      <a:r>
                        <a:rPr lang="ru-RU" sz="2400" dirty="0">
                          <a:hlinkClick r:id="rId2"/>
                        </a:rPr>
                        <a:t> Андрей Андреевич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8369" name="Picture 1" descr="Бокарев Андрей Андрееви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689948"/>
            <a:ext cx="3286148" cy="4408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011680"/>
          <a:ext cx="6096000" cy="31394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Директор Департамента бюджетной политики в сфере транспорта, дорожного хозяйства, природопользования и агропромышленного комплекса Министерства финансов Российской Федерации</a:t>
                      </a:r>
                      <a:br>
                        <a:rPr lang="ru-RU" sz="2000" dirty="0"/>
                      </a:br>
                      <a:r>
                        <a:rPr lang="ru-RU" sz="2000" dirty="0">
                          <a:hlinkClick r:id="rId2"/>
                        </a:rPr>
                        <a:t>Кузин Игорь Робертович </a:t>
                      </a:r>
                      <a:endParaRPr lang="ru-RU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9393" name="Picture 1" descr="Кузин Игорь Робертович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42852"/>
            <a:ext cx="3326074" cy="4462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737360"/>
          <a:ext cx="6096000" cy="40538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Директор Департамента бюджетной политики в сфере инноваций, промышленности гражданского назначения, энергетики, связи и </a:t>
                      </a:r>
                      <a:r>
                        <a:rPr lang="ru-RU" sz="2000" dirty="0" err="1"/>
                        <a:t>частно-государственного</a:t>
                      </a:r>
                      <a:r>
                        <a:rPr lang="ru-RU" sz="2000" dirty="0"/>
                        <a:t> партнерства Министерства финансов Российской Федерации</a:t>
                      </a:r>
                      <a:br>
                        <a:rPr lang="ru-RU" sz="2000" dirty="0"/>
                      </a:br>
                      <a:r>
                        <a:rPr lang="ru-RU" sz="2000" dirty="0" err="1">
                          <a:hlinkClick r:id="rId2"/>
                        </a:rPr>
                        <a:t>Наговицин</a:t>
                      </a:r>
                      <a:r>
                        <a:rPr lang="ru-RU" sz="2000" dirty="0">
                          <a:hlinkClick r:id="rId2"/>
                        </a:rPr>
                        <a:t> Сергей Васильевич </a:t>
                      </a:r>
                      <a:endParaRPr lang="ru-RU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0417" name="Picture 1" descr="Наговицин Сергей Васильевич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14290"/>
            <a:ext cx="3162314" cy="4743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874520"/>
          <a:ext cx="6096000" cy="37490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Директор Департамента информационных технологий в сфере управления государственными и муниципальными финансами и информационного обеспечения бюджетного процесса</a:t>
                      </a:r>
                      <a:br>
                        <a:rPr lang="ru-RU" sz="2000" dirty="0"/>
                      </a:br>
                      <a:r>
                        <a:rPr lang="ru-RU" sz="2000" dirty="0" err="1">
                          <a:hlinkClick r:id="rId2"/>
                        </a:rPr>
                        <a:t>Чернякова</a:t>
                      </a:r>
                      <a:r>
                        <a:rPr lang="ru-RU" sz="2000" dirty="0">
                          <a:hlinkClick r:id="rId2"/>
                        </a:rPr>
                        <a:t> Елена Евгеньевна</a:t>
                      </a:r>
                      <a:endParaRPr lang="ru-RU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1441" name="Picture 1" descr="Чернякова Елена Евгенье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28604"/>
            <a:ext cx="3286140" cy="4381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Подразделения Минфина:</a:t>
            </a:r>
            <a:br>
              <a:rPr lang="ru-RU" dirty="0" smtClean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Федеральное Казначейство</a:t>
            </a:r>
          </a:p>
          <a:p>
            <a:pPr>
              <a:buNone/>
            </a:pPr>
            <a:r>
              <a:rPr lang="ru-RU" dirty="0" smtClean="0"/>
              <a:t>Федеральная налоговая служба</a:t>
            </a:r>
          </a:p>
          <a:p>
            <a:pPr>
              <a:buNone/>
            </a:pPr>
            <a:r>
              <a:rPr lang="ru-RU" dirty="0" smtClean="0"/>
              <a:t>Федеральная служба финансово-бюджетного надзора.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834640"/>
          <a:ext cx="6096000" cy="19202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Руководитель </a:t>
                      </a:r>
                      <a:r>
                        <a:rPr lang="ru-RU" sz="2400" dirty="0">
                          <a:hlinkClick r:id="rId2"/>
                        </a:rPr>
                        <a:t>Федеральной налоговой службы 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3"/>
                        </a:rPr>
                        <a:t>Мишустин</a:t>
                      </a:r>
                      <a:r>
                        <a:rPr lang="ru-RU" sz="2400" dirty="0">
                          <a:hlinkClick r:id="rId3"/>
                        </a:rPr>
                        <a:t> Михаил Владимирович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2465" name="Picture 1" descr="Мишустин Михаил Владимиро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95216"/>
            <a:ext cx="300039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Методы воздействия государства на финансы хозяйствующих субъектов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 algn="just">
              <a:buNone/>
            </a:pPr>
            <a:r>
              <a:rPr lang="ru-RU" sz="3600" dirty="0" smtClean="0"/>
              <a:t>1) </a:t>
            </a:r>
            <a:r>
              <a:rPr lang="ru-RU" sz="4400" dirty="0" smtClean="0"/>
              <a:t>Косвенные</a:t>
            </a:r>
          </a:p>
          <a:p>
            <a:pPr algn="just">
              <a:buNone/>
            </a:pPr>
            <a:r>
              <a:rPr lang="ru-RU" sz="4000" dirty="0" smtClean="0"/>
              <a:t> 2)  Административные</a:t>
            </a:r>
            <a:endParaRPr lang="ru-RU" sz="4000" dirty="0"/>
          </a:p>
          <a:p>
            <a:pPr algn="ctr"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971800"/>
          <a:ext cx="6096000" cy="192024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Руководитель </a:t>
                      </a:r>
                      <a:r>
                        <a:rPr lang="ru-RU" sz="2400" dirty="0">
                          <a:hlinkClick r:id="rId2"/>
                        </a:rPr>
                        <a:t>Федерального казначейства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 err="1">
                          <a:hlinkClick r:id="rId3"/>
                        </a:rPr>
                        <a:t>Артюхин</a:t>
                      </a:r>
                      <a:r>
                        <a:rPr lang="ru-RU" sz="2400" dirty="0">
                          <a:hlinkClick r:id="rId3"/>
                        </a:rPr>
                        <a:t> Роман Евгеньевич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3489" name="Picture 1" descr="Артюхин Роман Евгенье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14356"/>
            <a:ext cx="335758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2697480"/>
          <a:ext cx="6096000" cy="22860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Руководитель </a:t>
                      </a:r>
                      <a:r>
                        <a:rPr lang="ru-RU" sz="2400" dirty="0">
                          <a:hlinkClick r:id="rId2"/>
                        </a:rPr>
                        <a:t>Федеральной службы финансово-бюджетного надзора</a:t>
                      </a:r>
                      <a:r>
                        <a:rPr lang="ru-RU" sz="2400" dirty="0"/>
                        <a:t/>
                      </a:r>
                      <a:br>
                        <a:rPr lang="ru-RU" sz="2400" dirty="0"/>
                      </a:br>
                      <a:r>
                        <a:rPr lang="ru-RU" sz="2400" dirty="0">
                          <a:hlinkClick r:id="rId3"/>
                        </a:rPr>
                        <a:t>Смирнов Александр Васильевич</a:t>
                      </a:r>
                      <a:endParaRPr lang="ru-RU" sz="2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4513" name="Picture 1" descr="Смирнов Александр Васильеви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83527"/>
            <a:ext cx="3500462" cy="4455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Косвенные методы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формирование и поддержка конкурентной среды в экономике и ограничение монополизации рынка,</a:t>
            </a:r>
          </a:p>
          <a:p>
            <a:pPr lvl="0"/>
            <a:r>
              <a:rPr lang="ru-RU" dirty="0"/>
              <a:t>государственное регулирование цен естественных монополий,</a:t>
            </a:r>
          </a:p>
          <a:p>
            <a:pPr lvl="0"/>
            <a:r>
              <a:rPr lang="ru-RU" dirty="0"/>
              <a:t>защита контрактных отношений между участниками рынка, обеспечивающее стабильное функционирование расчетно-платежных отношений в финансовой сфере;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проведение эффективной таможенной политики,</a:t>
            </a:r>
          </a:p>
          <a:p>
            <a:pPr lvl="0"/>
            <a:r>
              <a:rPr lang="ru-RU" dirty="0" smtClean="0"/>
              <a:t>содействие развитию страхового дела и страхование предпринимательских рисков,</a:t>
            </a:r>
          </a:p>
          <a:p>
            <a:pPr lvl="0"/>
            <a:r>
              <a:rPr lang="ru-RU" dirty="0" smtClean="0"/>
              <a:t>содействие развитию рынка капитала.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Административное воздействие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/>
            <a:r>
              <a:rPr lang="ru-RU" dirty="0"/>
              <a:t>лицензирование предпринимательской деятельности, установление квот на производство некоторых товаров. Установление придельных цен по ограниченной номенклатуре товаров и услуг,</a:t>
            </a:r>
          </a:p>
          <a:p>
            <a:pPr lvl="0" algn="just"/>
            <a:r>
              <a:rPr lang="ru-RU" dirty="0"/>
              <a:t>финансирование, дотирование и субсидирование производства и реализации отдельных видов товаров и услуг,</a:t>
            </a:r>
          </a:p>
          <a:p>
            <a:pPr lvl="0" algn="just"/>
            <a:r>
              <a:rPr lang="ru-RU" dirty="0"/>
              <a:t>применение государственной монополии и акцизного налогообложения на отдельные виды товаров,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 smtClean="0"/>
              <a:t>проведение системы мер социальных гарантий и финансовой защиты малообеспеченных слоев населения,</a:t>
            </a:r>
          </a:p>
          <a:p>
            <a:pPr lvl="0"/>
            <a:r>
              <a:rPr lang="ru-RU" dirty="0" smtClean="0"/>
              <a:t>установление льгот по налогам и различным платежам в бюджет и внебюджетные фонды для конкретных налогоплательщиков,</a:t>
            </a:r>
          </a:p>
          <a:p>
            <a:pPr lvl="0"/>
            <a:r>
              <a:rPr lang="ru-RU" dirty="0" smtClean="0"/>
              <a:t>применение финансовых санкций  в отношении нарушителей финансовой дисциплины.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766</Words>
  <Application>Microsoft Office PowerPoint</Application>
  <PresentationFormat>Экран (4:3)</PresentationFormat>
  <Paragraphs>93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Управление финансами</vt:lpstr>
      <vt:lpstr>Слайд 2</vt:lpstr>
      <vt:lpstr>Слайд 3</vt:lpstr>
      <vt:lpstr>Слайд 4</vt:lpstr>
      <vt:lpstr>Методы воздействия государства на финансы хозяйствующих субъектов</vt:lpstr>
      <vt:lpstr>Косвенные методы</vt:lpstr>
      <vt:lpstr>Слайд 7</vt:lpstr>
      <vt:lpstr>Административное воздействие</vt:lpstr>
      <vt:lpstr>Слайд 9</vt:lpstr>
      <vt:lpstr>Слайд 10</vt:lpstr>
      <vt:lpstr>Управление государственными финансами имеет целью обеспечение: </vt:lpstr>
      <vt:lpstr>Функциональные элементы управления финансами</vt:lpstr>
      <vt:lpstr>Уровни управления государственными финансами</vt:lpstr>
      <vt:lpstr>2) Региональный уровень:</vt:lpstr>
      <vt:lpstr>3) Муниципальный уровень:</vt:lpstr>
      <vt:lpstr>Федеральное собрание</vt:lpstr>
      <vt:lpstr>Слайд 17</vt:lpstr>
      <vt:lpstr>Президент РФ</vt:lpstr>
      <vt:lpstr>Правительство РФ</vt:lpstr>
      <vt:lpstr>Основные задачи Министерство финансов РФ: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Подразделения Минфина: </vt:lpstr>
      <vt:lpstr>Слайд 49</vt:lpstr>
      <vt:lpstr>Слайд 50</vt:lpstr>
      <vt:lpstr>Слайд 51</vt:lpstr>
      <vt:lpstr>Слайд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финансами</dc:title>
  <dc:creator>atm</dc:creator>
  <cp:lastModifiedBy>atm</cp:lastModifiedBy>
  <cp:revision>9</cp:revision>
  <dcterms:created xsi:type="dcterms:W3CDTF">2013-03-02T05:32:48Z</dcterms:created>
  <dcterms:modified xsi:type="dcterms:W3CDTF">2013-03-02T07:00:21Z</dcterms:modified>
</cp:coreProperties>
</file>