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6" r:id="rId18"/>
    <p:sldId id="275" r:id="rId19"/>
    <p:sldId id="277" r:id="rId20"/>
    <p:sldId id="278" r:id="rId21"/>
    <p:sldId id="279" r:id="rId22"/>
    <p:sldId id="288" r:id="rId23"/>
    <p:sldId id="289" r:id="rId24"/>
    <p:sldId id="290" r:id="rId25"/>
    <p:sldId id="257" r:id="rId26"/>
    <p:sldId id="258" r:id="rId27"/>
    <p:sldId id="25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4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9B15E-68F4-4F2C-A2CB-CF42DBB44459}" type="datetimeFigureOut">
              <a:rPr lang="ru-RU"/>
              <a:pPr>
                <a:defRPr/>
              </a:pPr>
              <a:t>26.04.2013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264DE8-8C4C-4A60-B710-ACFDB1CB3F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8C369-831A-4A60-B1F7-7D6AFB36F699}" type="datetimeFigureOut">
              <a:rPr lang="ru-RU"/>
              <a:pPr>
                <a:defRPr/>
              </a:pPr>
              <a:t>26.04.2013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40ABA-D35A-4181-941C-14DF9D94C9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2D37D-C05E-4A02-B326-41983DA30A9B}" type="datetimeFigureOut">
              <a:rPr lang="ru-RU"/>
              <a:pPr>
                <a:defRPr/>
              </a:pPr>
              <a:t>26.04.2013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AE066-01AE-4DBF-8AF1-E01D6AAF01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CC643-538E-4B5E-9192-4AEFD6700113}" type="datetimeFigureOut">
              <a:rPr lang="ru-RU"/>
              <a:pPr>
                <a:defRPr/>
              </a:pPr>
              <a:t>26.04.2013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42C8F5-11AB-4D1C-BCB7-C8026E48CC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296A9-252B-40D6-BB38-C9B57D6FC5E6}" type="datetimeFigureOut">
              <a:rPr lang="ru-RU"/>
              <a:pPr>
                <a:defRPr/>
              </a:pPr>
              <a:t>26.04.2013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202E85-B2C8-4A9A-9A43-BBFA1CAFCE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15201-6C73-442F-814B-DBD9A7685E45}" type="datetimeFigureOut">
              <a:rPr lang="ru-RU"/>
              <a:pPr>
                <a:defRPr/>
              </a:pPr>
              <a:t>26.04.2013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BBE43-E967-4786-9698-02AA9E1F23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0DEFA8-21FD-41A2-8921-4C49B46D401D}" type="datetimeFigureOut">
              <a:rPr lang="ru-RU"/>
              <a:pPr>
                <a:defRPr/>
              </a:pPr>
              <a:t>26.04.2013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3106B-92D7-48DB-9903-9F08DB715D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132B5-344A-45CE-BCCC-4D749AA5B10F}" type="datetimeFigureOut">
              <a:rPr lang="ru-RU"/>
              <a:pPr>
                <a:defRPr/>
              </a:pPr>
              <a:t>26.04.2013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F56B8-6397-4639-91CB-64E71A89BD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BC50B-3256-4C4C-B62E-15C6CE818035}" type="datetimeFigureOut">
              <a:rPr lang="ru-RU"/>
              <a:pPr>
                <a:defRPr/>
              </a:pPr>
              <a:t>26.04.2013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9FFD5-5A8B-43D4-B447-94D0B39C13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C8098-5AC5-4645-86C8-6A0896C96309}" type="datetimeFigureOut">
              <a:rPr lang="ru-RU"/>
              <a:pPr>
                <a:defRPr/>
              </a:pPr>
              <a:t>26.04.2013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B1AE0-E21D-465D-A8B3-6E51AEEABB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9FE59-A474-4DE0-A300-E9BC0AC2BB08}" type="datetimeFigureOut">
              <a:rPr lang="ru-RU"/>
              <a:pPr>
                <a:defRPr/>
              </a:pPr>
              <a:t>26.04.2013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BFE69D-23DE-4F4C-A9C0-1773D38582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400F4C0-5615-490A-BC85-B524F054491D}" type="datetimeFigureOut">
              <a:rPr lang="ru-RU"/>
              <a:pPr>
                <a:defRPr/>
              </a:pPr>
              <a:t>26.04.2013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27FC6D8-5959-4F76-ACC8-3A0CEC7733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mtClean="0"/>
              <a:t>ГОСУДАРСТВЕННЫЙ КРЕДИТ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253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Arial" charset="0"/>
              <a:buNone/>
            </a:pPr>
            <a:r>
              <a:rPr lang="ru-RU" smtClean="0"/>
              <a:t>    Положительное воздействие на экономику может оказать  использование позаимствованных за рубежом средств , если их использовать на покупку товаров отечественного производства (государственный заказ) . Или предоставляя гарантии банкам , при кредитовании малого бизнеса ( широко используется в зарубежной практике ) . </a:t>
            </a:r>
          </a:p>
          <a:p>
            <a:endParaRPr lang="ru-RU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63"/>
            <a:ext cx="8229600" cy="5054600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     Контрольная</a:t>
            </a:r>
            <a:r>
              <a:rPr lang="ru-RU" dirty="0" smtClean="0"/>
              <a:t> функция государственного кредита органически вплетается в контрольную функцию финансов , но имеет и особенности 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1. тесно связана с деятельностью государства и состоянием централизованного фонда денежных средств ;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2. охватывает движение стоимости в двухстороннем порядке ;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3. осуществляется не только финансовыми структурами , но и кредитными институтами.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457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    В основном контролируется целевое использование средств , сроки их возврата и своевременность уплаты процентов .</a:t>
            </a:r>
          </a:p>
          <a:p>
            <a:pPr>
              <a:buFont typeface="Arial" charset="0"/>
              <a:buNone/>
            </a:pPr>
            <a:endParaRPr lang="ru-RU" smtClean="0"/>
          </a:p>
          <a:p>
            <a:endParaRPr lang="ru-RU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Классификация государственных займов: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560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b="1" smtClean="0"/>
              <a:t>1. по эмитентам</a:t>
            </a:r>
            <a:r>
              <a:rPr lang="ru-RU" smtClean="0"/>
              <a:t> – </a:t>
            </a:r>
          </a:p>
          <a:p>
            <a:pPr>
              <a:buFont typeface="Arial" charset="0"/>
              <a:buNone/>
            </a:pPr>
            <a:r>
              <a:rPr lang="ru-RU" smtClean="0"/>
              <a:t>А)займы центральных органов власти (Минфин РФ)</a:t>
            </a:r>
          </a:p>
          <a:p>
            <a:pPr>
              <a:buFont typeface="Arial" charset="0"/>
              <a:buNone/>
            </a:pPr>
            <a:r>
              <a:rPr lang="ru-RU" smtClean="0"/>
              <a:t>Б) займы территориальных органов управления.</a:t>
            </a:r>
          </a:p>
          <a:p>
            <a:pPr>
              <a:buFont typeface="Arial" charset="0"/>
              <a:buNone/>
            </a:pPr>
            <a:r>
              <a:rPr lang="ru-RU" b="1" smtClean="0"/>
              <a:t>2. в зависимости от места размещени</a:t>
            </a:r>
            <a:r>
              <a:rPr lang="ru-RU" smtClean="0"/>
              <a:t>я : </a:t>
            </a:r>
          </a:p>
          <a:p>
            <a:pPr>
              <a:buFont typeface="Arial" charset="0"/>
              <a:buNone/>
            </a:pPr>
            <a:r>
              <a:rPr lang="ru-RU" smtClean="0"/>
              <a:t>а) внутренние  -в национальной валюте, </a:t>
            </a:r>
          </a:p>
          <a:p>
            <a:pPr>
              <a:buFont typeface="Arial" charset="0"/>
              <a:buNone/>
            </a:pPr>
            <a:r>
              <a:rPr lang="ru-RU" smtClean="0"/>
              <a:t>Б)внешние – в иностранной валюте.</a:t>
            </a:r>
          </a:p>
          <a:p>
            <a:endParaRPr lang="ru-RU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  3. в зависимости от обращения на рынке</a:t>
            </a:r>
            <a:r>
              <a:rPr lang="ru-RU" dirty="0" smtClean="0"/>
              <a:t> –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</a:t>
            </a:r>
            <a:r>
              <a:rPr lang="ru-RU" b="1" i="1" dirty="0" smtClean="0"/>
              <a:t>а) рыночные. </a:t>
            </a:r>
            <a:r>
              <a:rPr lang="ru-RU" dirty="0" smtClean="0"/>
              <a:t>Рыночные займы свободно продаются и покупаются .Они являются основными при финансировании бюджетного дефицита.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/>
              <a:t>Б) нерыночные</a:t>
            </a:r>
            <a:r>
              <a:rPr lang="ru-RU" dirty="0" smtClean="0"/>
              <a:t>. Нерыночные не могут свободно менять своих владельцев. Они не подлежат обращению на рынке цен. бумаг. Используются для привлечения конкретных инвесторов , специфическим интересам которых и отвечают.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765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b="1" smtClean="0"/>
              <a:t>4. в зависимости от сроков привлечения</a:t>
            </a:r>
            <a:r>
              <a:rPr lang="ru-RU" smtClean="0"/>
              <a:t> – </a:t>
            </a:r>
          </a:p>
          <a:p>
            <a:pPr>
              <a:buFont typeface="Arial" charset="0"/>
              <a:buNone/>
            </a:pPr>
            <a:r>
              <a:rPr lang="ru-RU" smtClean="0"/>
              <a:t>    а) краткосрочные (до 1 года ), б)среднесрочные (до 5 лет ),</a:t>
            </a:r>
          </a:p>
          <a:p>
            <a:pPr>
              <a:buFont typeface="Arial" charset="0"/>
              <a:buNone/>
            </a:pPr>
            <a:r>
              <a:rPr lang="ru-RU" smtClean="0"/>
              <a:t>    в) долгосрочные ( свыше 5 лет ).</a:t>
            </a:r>
          </a:p>
          <a:p>
            <a:endParaRPr lang="ru-RU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867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b="1" smtClean="0"/>
              <a:t>   5.В зависимости от обеспечения</a:t>
            </a:r>
            <a:r>
              <a:rPr lang="ru-RU" smtClean="0"/>
              <a:t> – </a:t>
            </a:r>
            <a:r>
              <a:rPr lang="ru-RU" b="1" i="1" smtClean="0"/>
              <a:t>а)закладные</a:t>
            </a:r>
            <a:r>
              <a:rPr lang="ru-RU" smtClean="0"/>
              <a:t> . Закладные обеспечиваются конкретным имуществом (такие облигации выпускают местные органы власти).</a:t>
            </a:r>
          </a:p>
          <a:p>
            <a:pPr>
              <a:buFont typeface="Arial" charset="0"/>
              <a:buNone/>
            </a:pPr>
            <a:r>
              <a:rPr lang="ru-RU" b="1" i="1" smtClean="0"/>
              <a:t>   Б) беззакладные</a:t>
            </a:r>
            <a:r>
              <a:rPr lang="ru-RU" smtClean="0"/>
              <a:t>. Используются центральными органами власти .</a:t>
            </a:r>
          </a:p>
          <a:p>
            <a:endParaRPr lang="ru-RU" smtClean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969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b="1" smtClean="0"/>
              <a:t>6. по характеру выплачиваемого дохода</a:t>
            </a:r>
            <a:r>
              <a:rPr lang="ru-RU" smtClean="0"/>
              <a:t> : а)выигрышные ,</a:t>
            </a:r>
          </a:p>
          <a:p>
            <a:pPr>
              <a:buFont typeface="Arial" charset="0"/>
              <a:buNone/>
            </a:pPr>
            <a:r>
              <a:rPr lang="ru-RU" smtClean="0"/>
              <a:t>    Б)процентные , </a:t>
            </a:r>
          </a:p>
          <a:p>
            <a:pPr>
              <a:buFont typeface="Arial" charset="0"/>
              <a:buNone/>
            </a:pPr>
            <a:r>
              <a:rPr lang="ru-RU" smtClean="0"/>
              <a:t>    В)с нулевым купоном</a:t>
            </a:r>
          </a:p>
          <a:p>
            <a:endParaRPr lang="ru-RU" smtClean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 rtlCol="0">
            <a:normAutofit fontScale="2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1600" b="1" dirty="0" smtClean="0"/>
              <a:t> </a:t>
            </a:r>
            <a:r>
              <a:rPr lang="ru-RU" sz="12800" b="1" dirty="0" smtClean="0"/>
              <a:t>7.В зависимости от метода определения дохода</a:t>
            </a:r>
            <a:r>
              <a:rPr lang="ru-RU" sz="12800" dirty="0" smtClean="0"/>
              <a:t> –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2800" dirty="0" smtClean="0"/>
              <a:t>а) долговые обязательства с твердым доходом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2800" dirty="0" smtClean="0"/>
              <a:t>Б) с плавающим доходом.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2800" b="1" dirty="0" smtClean="0"/>
              <a:t>8. В зависимости от обязанности заемщика твердо соблюдать сроки погашения</a:t>
            </a:r>
            <a:r>
              <a:rPr lang="ru-RU" sz="12800" dirty="0" smtClean="0"/>
              <a:t> </a:t>
            </a:r>
            <a:r>
              <a:rPr lang="ru-RU" sz="12800" b="1" dirty="0" smtClean="0"/>
              <a:t>займа</a:t>
            </a:r>
            <a:r>
              <a:rPr lang="ru-RU" sz="12800" dirty="0" smtClean="0"/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2800" dirty="0" smtClean="0"/>
              <a:t>А)с правом досрочного погашения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2800" dirty="0" smtClean="0"/>
              <a:t>Б)  без права досрочного погашения.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 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457200" y="500063"/>
            <a:ext cx="8229600" cy="917575"/>
          </a:xfrm>
        </p:spPr>
        <p:txBody>
          <a:bodyPr/>
          <a:lstStyle/>
          <a:p>
            <a:r>
              <a:rPr lang="ru-RU" sz="3200" b="1" smtClean="0"/>
              <a:t>Долговые обязательства РФ могут существовать в виде обязательств по :</a:t>
            </a:r>
            <a:r>
              <a:rPr lang="ru-RU" sz="3200" smtClean="0"/>
              <a:t/>
            </a:r>
            <a:br>
              <a:rPr lang="ru-RU" sz="3200" smtClean="0"/>
            </a:br>
            <a:endParaRPr lang="ru-RU" sz="320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mtClean="0"/>
              <a:t>1) кредитам, привлеченным от имени РФ от кредитных организаций, иностранных государств и международных финансовых организаций, иных субъектов международного права, иностранных юридических лиц в пользу указанных кредиторов;</a:t>
            </a:r>
            <a:r>
              <a:rPr lang="en-US" smtClean="0"/>
              <a:t>(</a:t>
            </a:r>
            <a:r>
              <a:rPr lang="ru-RU" smtClean="0">
                <a:latin typeface="Arial" charset="0"/>
              </a:rPr>
              <a:t>кредитные соглашения и договора)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mtClean="0"/>
              <a:t>2)государственных цен бумаг, выпускаемых от имени РФ;</a:t>
            </a:r>
          </a:p>
          <a:p>
            <a:pPr>
              <a:lnSpc>
                <a:spcPct val="90000"/>
              </a:lnSpc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r>
              <a:rPr lang="ru-RU" smtClean="0"/>
              <a:t>Государственный кредит является частью государственных финансов, одной из форм мобилизации государством денежных средств, нужных ему для выполнения своих функций. </a:t>
            </a:r>
          </a:p>
          <a:p>
            <a:r>
              <a:rPr lang="ru-RU" smtClean="0"/>
              <a:t>Государство может выступать как заемщиком, так и кредитором, и гарантом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3)договоров о предоставлении </a:t>
            </a:r>
            <a:r>
              <a:rPr lang="ru-RU" dirty="0" err="1" smtClean="0"/>
              <a:t>гос</a:t>
            </a:r>
            <a:r>
              <a:rPr lang="ru-RU" dirty="0" smtClean="0"/>
              <a:t>. гарантий РФ, договоров поручительств;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4)бюджетным кредитам, привлеченным в федеральный бюджет из других бюджетов бюджетной системы РФ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5)иным долговым обязательствам, ранее отнесенным в соответствии с законодательством РФ на государственный долг РФ.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379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Государственный долг состоит из задолженности прошлых лет и вновь возникшей задолженности. </a:t>
            </a:r>
          </a:p>
          <a:p>
            <a:r>
              <a:rPr lang="ru-RU" smtClean="0"/>
              <a:t>РФ не несет ответственности по долговым обязательствам национальных территориальных образований РФ, если они не были гарантированы Правительством РФ.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63"/>
            <a:ext cx="8229600" cy="9175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/>
              <a:t>В отношении субъектов существуют ограничения по объему привлекаемых средств.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481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1) Предельный объем заимствований субъектов не может превышать сумму, направляемую в текущем финансовом году на финансирование дефицита соответствующего бюджета и (или) погашение долговых обязательств соответствующего бюджета.</a:t>
            </a:r>
          </a:p>
          <a:p>
            <a:endParaRPr lang="ru-RU" smtClean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584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2.Предельный объем госдолга субъекта РФ ограничен объемом доходов соответствующего бюджета без учета финансовой помощи из бюджетов других уровней бюджетной системы,( если объем межбюджетных трансфертов  в течении 2 х из 3-х последних лет 20%, то не более 50% доходов)</a:t>
            </a:r>
          </a:p>
          <a:p>
            <a:endParaRPr lang="ru-RU" smtClean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686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3. Предельный объем расходов на обслуживание госдолга на очередной финансовый год не должен превышать 15% объема расходов соответствующего бюджета, за исключением объема расходов, осуществляемых за счет субвенций.</a:t>
            </a:r>
          </a:p>
          <a:p>
            <a:endParaRPr lang="ru-RU" smtClean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14313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700" b="1" dirty="0"/>
              <a:t>Государственный долг Российской Федерации</a:t>
            </a:r>
            <a:r>
              <a:rPr lang="ru-RU" sz="2700" dirty="0"/>
              <a:t/>
            </a:r>
            <a:br>
              <a:rPr lang="ru-RU" sz="2700" dirty="0"/>
            </a:br>
            <a:r>
              <a:rPr lang="ru-RU" sz="2700" i="1" dirty="0"/>
              <a:t>(в % к ВВП)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1024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10241" name="Диаграмма 3"/>
          <p:cNvGraphicFramePr>
            <a:graphicFrameLocks/>
          </p:cNvGraphicFramePr>
          <p:nvPr/>
        </p:nvGraphicFramePr>
        <p:xfrm>
          <a:off x="571500" y="1071563"/>
          <a:ext cx="7543800" cy="4219575"/>
        </p:xfrm>
        <a:graphic>
          <a:graphicData uri="http://schemas.openxmlformats.org/presentationml/2006/ole">
            <p:oleObj spid="_x0000_s10241" name="Диаграмма" r:id="rId3" imgW="5663675" imgH="2670279" progId="Excel.Sheet.8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ChangeArrowheads="1"/>
          </p:cNvSpPr>
          <p:nvPr/>
        </p:nvSpPr>
        <p:spPr bwMode="auto">
          <a:xfrm>
            <a:off x="285750" y="571500"/>
            <a:ext cx="8858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400">
                <a:solidFill>
                  <a:srgbClr val="000000"/>
                </a:solidFill>
                <a:cs typeface="Times New Roman" pitchFamily="18" charset="0"/>
              </a:rPr>
              <a:t>                                 Динамика объема государственного долга Российской </a:t>
            </a:r>
            <a:r>
              <a:rPr lang="ru-RU" sz="1400">
                <a:cs typeface="Times New Roman" pitchFamily="18" charset="0"/>
              </a:rPr>
              <a:t>Федерации</a:t>
            </a:r>
            <a:endParaRPr lang="ru-RU" sz="600"/>
          </a:p>
          <a:p>
            <a:pPr eaLnBrk="0" hangingPunct="0"/>
            <a:endParaRPr lang="ru-RU"/>
          </a:p>
        </p:txBody>
      </p:sp>
      <p:pic>
        <p:nvPicPr>
          <p:cNvPr id="39938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9463" y="928688"/>
            <a:ext cx="7297737" cy="535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714375"/>
            <a:ext cx="6929438" cy="618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Rectangle 3"/>
          <p:cNvSpPr>
            <a:spLocks noChangeArrowheads="1"/>
          </p:cNvSpPr>
          <p:nvPr/>
        </p:nvSpPr>
        <p:spPr bwMode="auto">
          <a:xfrm>
            <a:off x="857250" y="285750"/>
            <a:ext cx="75898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400">
                <a:cs typeface="Times New Roman" pitchFamily="18" charset="0"/>
              </a:rPr>
              <a:t>                                                    Долговая нагрузка и кредитные рейтинги некоторых стран</a:t>
            </a:r>
            <a:endParaRPr lang="ru-RU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198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Управление государственным долгом (ГД) – один из важнейших элементов государственной финансовой политики. Это комплекс мероприятий по реализации следующих направлений деятельности:</a:t>
            </a:r>
          </a:p>
          <a:p>
            <a:endParaRPr lang="ru-RU" smtClean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01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Обслуживание долгов, т.е. погашение основной суммы  и выплата процентов кредиторам; изменение условий выпущенных займов,</a:t>
            </a:r>
          </a:p>
          <a:p>
            <a:r>
              <a:rPr lang="ru-RU" smtClean="0"/>
              <a:t>Конструирование условий новых займов,</a:t>
            </a:r>
          </a:p>
          <a:p>
            <a:r>
              <a:rPr lang="ru-RU" smtClean="0"/>
              <a:t>Мониторинг показателей объема и уровня долга, их сопоставление с показателями государственных финансов,</a:t>
            </a:r>
          </a:p>
          <a:p>
            <a:endParaRPr lang="ru-RU" smtClean="0"/>
          </a:p>
          <a:p>
            <a:endParaRPr lang="ru-RU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536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Arial" charset="0"/>
              <a:buNone/>
            </a:pPr>
            <a:r>
              <a:rPr lang="ru-RU" smtClean="0"/>
              <a:t>   Партнерами  государства, теоретически, по кредитным отношениям могут быть любые юридические и физические лица. На практике их круг ограничен. Это в основном государства и международные организации, отечественные и зарубежные банки и корпорации, участники национального и международных рынков ценных бумаг.</a:t>
            </a:r>
          </a:p>
          <a:p>
            <a:endParaRPr lang="ru-RU" smtClean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403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Взаимоотношения с кредиторами по поводу урегулирования старых долгов и предоставления новых кредитов;</a:t>
            </a:r>
          </a:p>
          <a:p>
            <a:r>
              <a:rPr lang="ru-RU" smtClean="0"/>
              <a:t>Реструктуризация долгов,</a:t>
            </a:r>
          </a:p>
          <a:p>
            <a:r>
              <a:rPr lang="ru-RU" smtClean="0"/>
              <a:t>Рефинансирование долгов и др.</a:t>
            </a:r>
          </a:p>
          <a:p>
            <a:endParaRPr lang="ru-RU" smtClean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Способы управления ГД.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505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smtClean="0"/>
              <a:t>Рефинансирование государственного долга </a:t>
            </a:r>
            <a:r>
              <a:rPr lang="ru-RU" smtClean="0"/>
              <a:t>– размещение новых государственных займов для погашения задолженности по уже выпущенным. Вместо погашения долговых обязательств по старому долгу правительство выпускает новые займы и обменивает старые ценные бумаги на новые с целью пролонгации срока погашения.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608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b="1" smtClean="0"/>
              <a:t>    Конверсия </a:t>
            </a:r>
            <a:r>
              <a:rPr lang="ru-RU" smtClean="0"/>
              <a:t>-корректировка первоначальных условий займа в части снижения уровня номинального процента .</a:t>
            </a:r>
          </a:p>
          <a:p>
            <a:endParaRPr lang="ru-RU" smtClean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710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    </a:t>
            </a:r>
            <a:r>
              <a:rPr lang="ru-RU" b="1" smtClean="0"/>
              <a:t>Консолидация - </a:t>
            </a:r>
            <a:r>
              <a:rPr lang="ru-RU" smtClean="0"/>
              <a:t>изменение, чаще всего в сторону удлинения сроков займа, например превращения краткосрочных облигаций в срене- и долгосрочные. </a:t>
            </a:r>
          </a:p>
          <a:p>
            <a:endParaRPr lang="ru-RU" smtClean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813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    </a:t>
            </a:r>
            <a:r>
              <a:rPr lang="ru-RU" b="1" smtClean="0"/>
              <a:t>Унификация</a:t>
            </a:r>
            <a:r>
              <a:rPr lang="ru-RU" smtClean="0"/>
              <a:t> -сокращение количества выпущенных займов путем объединения и обмена их на один вновь выпущенный заем. 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915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25"/>
            <a:ext cx="8229600" cy="98901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Функции государственного кредита.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638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1. Через </a:t>
            </a:r>
            <a:r>
              <a:rPr lang="ru-RU" b="1" smtClean="0"/>
              <a:t>распределительную  функцию</a:t>
            </a:r>
            <a:r>
              <a:rPr lang="ru-RU" smtClean="0"/>
              <a:t> осуществляется формирование централизованных денежных  фондов государства или их использование на условиях срочности , платности и возвратности.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3200" smtClean="0"/>
              <a:t>С помощью государственного кредита налоговое бремя растягивается во времени 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Пример :</a:t>
            </a:r>
            <a:r>
              <a:rPr lang="ru-RU" dirty="0" smtClean="0"/>
              <a:t> строительство идет несколько лет , использование несколько десятилетий.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Налоги , которые взимаются в период строительства не увеличиваются , но потом когда идет возврат кредита с процентами , налоги взимаются не только для возврата, но и уплаты процентов. При этом считается , что построенный объект приносит прибыль и следовательно налоговое бремя не увеличивается.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843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В случае непроизводительного использование кредитов ( военные расходы , социальные ) , единственный источник погашения налоги  либо новые займы .</a:t>
            </a:r>
          </a:p>
          <a:p>
            <a:endParaRPr lang="ru-RU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9458" name="Содержимое 2"/>
          <p:cNvSpPr>
            <a:spLocks noGrp="1"/>
          </p:cNvSpPr>
          <p:nvPr>
            <p:ph idx="1"/>
          </p:nvPr>
        </p:nvSpPr>
        <p:spPr>
          <a:xfrm>
            <a:off x="457200" y="1000125"/>
            <a:ext cx="8229600" cy="5126038"/>
          </a:xfrm>
        </p:spPr>
        <p:txBody>
          <a:bodyPr/>
          <a:lstStyle/>
          <a:p>
            <a:r>
              <a:rPr lang="ru-RU" b="1" smtClean="0"/>
              <a:t>регулирующая</a:t>
            </a:r>
            <a:r>
              <a:rPr lang="ru-RU" smtClean="0"/>
              <a:t> </a:t>
            </a:r>
            <a:r>
              <a:rPr lang="ru-RU" b="1" smtClean="0"/>
              <a:t>функция</a:t>
            </a:r>
            <a:r>
              <a:rPr lang="ru-RU" smtClean="0"/>
              <a:t>  : вступая в кредитные отношения , государство вольно или невольно воздействует на состояние денежного обращения , уровень процентных ставок на рынке денег и капиталов , на производство и занятость . Сознательно используя государственный кредит как инструмент регулирования экономики , государство может проводить ту или иную финансовую политику.</a:t>
            </a:r>
          </a:p>
          <a:p>
            <a:endParaRPr lang="ru-RU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048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Государство регулирует денежное обращение , размещая займы среди различных групп инвесторов . Мобилизуя средства физических лиц , государство уменьшает их платежеспособность . </a:t>
            </a:r>
          </a:p>
          <a:p>
            <a:endParaRPr lang="ru-RU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150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Если за счет кредита профинансируются производственные затраты . Например инвестиции , произойдет абсолютное сокращение денежной массы в обращении. Если же средства будут использованы на выплату заработной платы бюджетникам , состояние денежной массы не изменится , но изменится структура спроса.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895</Words>
  <Application>Microsoft Office PowerPoint</Application>
  <PresentationFormat>Экран (4:3)</PresentationFormat>
  <Paragraphs>71</Paragraphs>
  <Slides>35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0" baseType="lpstr">
      <vt:lpstr>Calibri</vt:lpstr>
      <vt:lpstr>Arial</vt:lpstr>
      <vt:lpstr>Times New Roman</vt:lpstr>
      <vt:lpstr>Тема Office</vt:lpstr>
      <vt:lpstr>Диаграмма</vt:lpstr>
      <vt:lpstr>ГОСУДАРСТВЕННЫЙ КРЕДИТ</vt:lpstr>
      <vt:lpstr>Слайд 2</vt:lpstr>
      <vt:lpstr>Слайд 3</vt:lpstr>
      <vt:lpstr>Функции государственного кредита. </vt:lpstr>
      <vt:lpstr>С помощью государственного кредита налоговое бремя растягивается во времени .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Классификация государственных займов: </vt:lpstr>
      <vt:lpstr>Слайд 14</vt:lpstr>
      <vt:lpstr>Слайд 15</vt:lpstr>
      <vt:lpstr>Слайд 16</vt:lpstr>
      <vt:lpstr>Слайд 17</vt:lpstr>
      <vt:lpstr>Слайд 18</vt:lpstr>
      <vt:lpstr>Долговые обязательства РФ могут существовать в виде обязательств по : </vt:lpstr>
      <vt:lpstr>Слайд 20</vt:lpstr>
      <vt:lpstr>Слайд 21</vt:lpstr>
      <vt:lpstr>В отношении субъектов существуют ограничения по объему привлекаемых средств. </vt:lpstr>
      <vt:lpstr>Слайд 23</vt:lpstr>
      <vt:lpstr>Слайд 24</vt:lpstr>
      <vt:lpstr>Государственный долг Российской Федерации (в % к ВВП) </vt:lpstr>
      <vt:lpstr>Слайд 26</vt:lpstr>
      <vt:lpstr>Слайд 27</vt:lpstr>
      <vt:lpstr>Слайд 28</vt:lpstr>
      <vt:lpstr>Слайд 29</vt:lpstr>
      <vt:lpstr>Слайд 30</vt:lpstr>
      <vt:lpstr>Способы управления ГД. </vt:lpstr>
      <vt:lpstr>Слайд 32</vt:lpstr>
      <vt:lpstr>Слайд 33</vt:lpstr>
      <vt:lpstr>Слайд 34</vt:lpstr>
      <vt:lpstr>Слайд 35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atm</dc:creator>
  <cp:lastModifiedBy>cons</cp:lastModifiedBy>
  <cp:revision>16</cp:revision>
  <dcterms:created xsi:type="dcterms:W3CDTF">2013-02-07T14:57:24Z</dcterms:created>
  <dcterms:modified xsi:type="dcterms:W3CDTF">2013-04-26T06:43:41Z</dcterms:modified>
</cp:coreProperties>
</file>