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4" r:id="rId4"/>
    <p:sldId id="285" r:id="rId5"/>
    <p:sldId id="282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FD58E-96D1-49F0-AF64-69B6B90FDBFC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210-8BAB-4F2B-A881-789EECA3C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FD58E-96D1-49F0-AF64-69B6B90FDBFC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210-8BAB-4F2B-A881-789EECA3C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FD58E-96D1-49F0-AF64-69B6B90FDBFC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210-8BAB-4F2B-A881-789EECA3C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FD58E-96D1-49F0-AF64-69B6B90FDBFC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210-8BAB-4F2B-A881-789EECA3C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FD58E-96D1-49F0-AF64-69B6B90FDBFC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210-8BAB-4F2B-A881-789EECA3C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FD58E-96D1-49F0-AF64-69B6B90FDBFC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210-8BAB-4F2B-A881-789EECA3C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FD58E-96D1-49F0-AF64-69B6B90FDBFC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210-8BAB-4F2B-A881-789EECA3C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FD58E-96D1-49F0-AF64-69B6B90FDBFC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210-8BAB-4F2B-A881-789EECA3C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FD58E-96D1-49F0-AF64-69B6B90FDBFC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210-8BAB-4F2B-A881-789EECA3C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FD58E-96D1-49F0-AF64-69B6B90FDBFC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210-8BAB-4F2B-A881-789EECA3C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FD58E-96D1-49F0-AF64-69B6B90FDBFC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210-8BAB-4F2B-A881-789EECA3C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4FD58E-96D1-49F0-AF64-69B6B90FDBFC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56210-8BAB-4F2B-A881-789EECA3C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Финансовая система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ФФ ОМС – Федеральный фонд обязательного </a:t>
            </a:r>
            <a:r>
              <a:rPr lang="ru-RU" smtClean="0"/>
              <a:t>медицинского страхования.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ГОСУДАРСТВЕННЫЙ КРЕДИТ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Кредитные отношения, участником которых является государство.</a:t>
            </a:r>
          </a:p>
          <a:p>
            <a:pPr>
              <a:buNone/>
            </a:pPr>
            <a:r>
              <a:rPr lang="ru-RU" dirty="0" smtClean="0"/>
              <a:t>    Государство может быть кредитором, заемщиком и гарантом . (Причем одновременно).</a:t>
            </a:r>
          </a:p>
          <a:p>
            <a:pPr>
              <a:buNone/>
            </a:pPr>
            <a:r>
              <a:rPr lang="ru-RU" dirty="0" smtClean="0"/>
              <a:t>    Классический вариант – государство заемщик.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Государственный кредит находится на стыке </a:t>
            </a:r>
            <a:r>
              <a:rPr lang="ru-RU" u="sng" dirty="0" smtClean="0"/>
              <a:t>двух категорий </a:t>
            </a:r>
            <a:r>
              <a:rPr lang="ru-RU" dirty="0" smtClean="0"/>
              <a:t>: финансов и кредита.</a:t>
            </a:r>
          </a:p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r>
              <a:rPr lang="ru-RU" dirty="0" smtClean="0"/>
              <a:t> Как </a:t>
            </a:r>
            <a:r>
              <a:rPr lang="ru-RU" u="sng" dirty="0" smtClean="0"/>
              <a:t>финансовая категория </a:t>
            </a:r>
            <a:r>
              <a:rPr lang="ru-RU" dirty="0" smtClean="0"/>
              <a:t>он участвует в </a:t>
            </a:r>
            <a:r>
              <a:rPr lang="ru-RU" dirty="0" smtClean="0">
                <a:solidFill>
                  <a:schemeClr val="accent1"/>
                </a:solidFill>
              </a:rPr>
              <a:t>формировании денежных фондов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    </a:t>
            </a:r>
          </a:p>
          <a:p>
            <a:pPr>
              <a:buNone/>
            </a:pPr>
            <a:r>
              <a:rPr lang="ru-RU" dirty="0" smtClean="0"/>
              <a:t> Как </a:t>
            </a:r>
            <a:r>
              <a:rPr lang="ru-RU" u="sng" dirty="0" smtClean="0"/>
              <a:t>категория кредита </a:t>
            </a:r>
            <a:r>
              <a:rPr lang="ru-RU" dirty="0" smtClean="0"/>
              <a:t>осуществляется на условия </a:t>
            </a:r>
            <a:r>
              <a:rPr lang="ru-RU" dirty="0" smtClean="0">
                <a:solidFill>
                  <a:schemeClr val="accent1"/>
                </a:solidFill>
              </a:rPr>
              <a:t>возвратности</a:t>
            </a:r>
            <a:r>
              <a:rPr lang="ru-RU" dirty="0" smtClean="0"/>
              <a:t> и </a:t>
            </a:r>
            <a:r>
              <a:rPr lang="ru-RU" dirty="0" smtClean="0">
                <a:solidFill>
                  <a:schemeClr val="accent1"/>
                </a:solidFill>
              </a:rPr>
              <a:t>платности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Государство может использовать займы на разные цели. </a:t>
            </a:r>
          </a:p>
          <a:p>
            <a:pPr>
              <a:buNone/>
            </a:pPr>
            <a:r>
              <a:rPr lang="ru-RU" dirty="0" smtClean="0"/>
              <a:t>    Чаще всего это финансирование дефицита бюджета.</a:t>
            </a:r>
          </a:p>
          <a:p>
            <a:pPr>
              <a:buNone/>
            </a:pPr>
            <a:r>
              <a:rPr lang="ru-RU" dirty="0" smtClean="0"/>
              <a:t>    Займы можно осуществлять и на уровне субъектов РФ и муниципальных образований. 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chemeClr val="accent1"/>
                </a:solidFill>
              </a:rPr>
              <a:t>Финансы населения </a:t>
            </a:r>
            <a:r>
              <a:rPr lang="ru-RU" dirty="0" smtClean="0"/>
              <a:t>или </a:t>
            </a:r>
            <a:r>
              <a:rPr lang="ru-RU" dirty="0" smtClean="0">
                <a:solidFill>
                  <a:schemeClr val="accent1"/>
                </a:solidFill>
              </a:rPr>
              <a:t>финансы </a:t>
            </a:r>
            <a:r>
              <a:rPr lang="ru-RU" dirty="0" smtClean="0">
                <a:solidFill>
                  <a:schemeClr val="accent1"/>
                </a:solidFill>
              </a:rPr>
              <a:t>домашнего </a:t>
            </a:r>
            <a:r>
              <a:rPr lang="ru-RU" dirty="0" smtClean="0">
                <a:solidFill>
                  <a:schemeClr val="accent1"/>
                </a:solidFill>
              </a:rPr>
              <a:t>хозяйства</a:t>
            </a:r>
            <a:r>
              <a:rPr lang="ru-RU" dirty="0" smtClean="0"/>
              <a:t> </a:t>
            </a:r>
            <a:r>
              <a:rPr lang="ru-RU" dirty="0" smtClean="0"/>
              <a:t>– это совокупность денежных отношений по поводу создания и использования </a:t>
            </a:r>
            <a:r>
              <a:rPr lang="ru-RU" dirty="0" smtClean="0"/>
              <a:t>фондов </a:t>
            </a:r>
            <a:r>
              <a:rPr lang="ru-RU" dirty="0" smtClean="0"/>
              <a:t>денежных </a:t>
            </a:r>
            <a:r>
              <a:rPr lang="ru-RU" dirty="0" smtClean="0"/>
              <a:t>средств</a:t>
            </a:r>
            <a:r>
              <a:rPr lang="ru-RU" dirty="0" smtClean="0"/>
              <a:t>, в которые вступают домашние </a:t>
            </a:r>
            <a:r>
              <a:rPr lang="ru-RU" dirty="0" smtClean="0"/>
              <a:t>хозяйства </a:t>
            </a:r>
            <a:r>
              <a:rPr lang="ru-RU" dirty="0" smtClean="0"/>
              <a:t>и его отдельные участники в процессе своей социально-экономической деятельности.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Областью возникновения финансов </a:t>
            </a:r>
            <a:r>
              <a:rPr lang="ru-RU" dirty="0" smtClean="0"/>
              <a:t>населения следует </a:t>
            </a:r>
            <a:r>
              <a:rPr lang="ru-RU" u="sng" dirty="0" smtClean="0"/>
              <a:t>считать вторую стадию процесса воспроизводства</a:t>
            </a:r>
            <a:r>
              <a:rPr lang="ru-RU" dirty="0" smtClean="0"/>
              <a:t>, на которой происходит распределение стоимости произведенного общественного продукта. 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Члены </a:t>
            </a:r>
            <a:r>
              <a:rPr lang="ru-RU" dirty="0" smtClean="0"/>
              <a:t>домашних хозяйств </a:t>
            </a:r>
            <a:r>
              <a:rPr lang="ru-RU" dirty="0" smtClean="0"/>
              <a:t>являются </a:t>
            </a:r>
            <a:r>
              <a:rPr lang="ru-RU" u="sng" dirty="0" smtClean="0"/>
              <a:t>собственниками рабочей силы </a:t>
            </a:r>
            <a:r>
              <a:rPr lang="ru-RU" dirty="0" smtClean="0"/>
              <a:t>– одного из факторов процесса </a:t>
            </a:r>
            <a:r>
              <a:rPr lang="ru-RU" dirty="0" smtClean="0"/>
              <a:t>производства</a:t>
            </a:r>
            <a:r>
              <a:rPr lang="ru-RU" dirty="0" smtClean="0"/>
              <a:t>, </a:t>
            </a:r>
            <a:r>
              <a:rPr lang="ru-RU" dirty="0" smtClean="0"/>
              <a:t> </a:t>
            </a:r>
            <a:r>
              <a:rPr lang="ru-RU" dirty="0" smtClean="0"/>
              <a:t>следовательно, имеют право на получение </a:t>
            </a:r>
            <a:r>
              <a:rPr lang="ru-RU" u="sng" dirty="0" smtClean="0"/>
              <a:t>части созданного продукта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Домашние хозяйства </a:t>
            </a:r>
            <a:r>
              <a:rPr lang="ru-RU" dirty="0" smtClean="0"/>
              <a:t>участвуют не только в первичном перераспределении, но и в процессе вторичного перераспределения. (Через </a:t>
            </a:r>
            <a:r>
              <a:rPr lang="ru-RU" dirty="0" smtClean="0"/>
              <a:t>систему </a:t>
            </a:r>
            <a:r>
              <a:rPr lang="ru-RU" dirty="0" smtClean="0"/>
              <a:t>налогов, трансфертов и т.д.).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Специфика финансов </a:t>
            </a:r>
            <a:r>
              <a:rPr lang="ru-RU" dirty="0" smtClean="0"/>
              <a:t>населения </a:t>
            </a:r>
            <a:r>
              <a:rPr lang="ru-RU" dirty="0" smtClean="0"/>
              <a:t>проявляется в том, что они в наименьшей степени регламентируются </a:t>
            </a:r>
            <a:r>
              <a:rPr lang="ru-RU" dirty="0" smtClean="0"/>
              <a:t>государством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</a:t>
            </a:r>
            <a:r>
              <a:rPr lang="ru-RU" dirty="0" smtClean="0"/>
              <a:t>  Население </a:t>
            </a:r>
            <a:r>
              <a:rPr lang="ru-RU" dirty="0" smtClean="0"/>
              <a:t>самостоятельно принимает решение о необходимости и способе формирования денежных фондов, их величине и целевом назначении, о времени их использования</a:t>
            </a:r>
            <a:r>
              <a:rPr lang="ru-RU" dirty="0" smtClean="0"/>
              <a:t>.</a:t>
            </a:r>
          </a:p>
          <a:p>
            <a:pPr algn="just">
              <a:buNone/>
            </a:pPr>
            <a:r>
              <a:rPr lang="ru-RU" dirty="0" smtClean="0"/>
              <a:t>   Государство </a:t>
            </a:r>
            <a:r>
              <a:rPr lang="ru-RU" dirty="0" smtClean="0"/>
              <a:t>не имеет инструментов прямого воздействия на процесс распределения.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Финансовая система-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   - С</a:t>
            </a:r>
            <a:r>
              <a:rPr lang="ru-RU" sz="3600" dirty="0" smtClean="0"/>
              <a:t>овокупность различных сфер и звеньев финансовых отношений, каждое из которых имеет свою специфику в процессе формирования, распределения и использования фондов денежных средств.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Государство </a:t>
            </a:r>
            <a:r>
              <a:rPr lang="ru-RU" dirty="0" smtClean="0"/>
              <a:t>способно влиять на общую величину дохода, которым реально располагает </a:t>
            </a:r>
            <a:r>
              <a:rPr lang="ru-RU" dirty="0" smtClean="0"/>
              <a:t>население.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Реальные доходы создаются в результате многократного распределения и перераспределения стоимости совокупного общественного продукта в процессе реализации финансовых </a:t>
            </a:r>
            <a:r>
              <a:rPr lang="ru-RU" dirty="0" smtClean="0"/>
              <a:t>отношений населения и государства.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Повышение ставок налогов, выплачиваемых физическими лицами, ведет к сокращению их дохода. </a:t>
            </a:r>
            <a:endParaRPr lang="ru-RU" dirty="0" smtClean="0"/>
          </a:p>
          <a:p>
            <a:r>
              <a:rPr lang="ru-RU" dirty="0" smtClean="0"/>
              <a:t>Вместе </a:t>
            </a:r>
            <a:r>
              <a:rPr lang="ru-RU" dirty="0" smtClean="0"/>
              <a:t>с тем эти ресурсы направляются через бюджет в сферу здравоохранения, образования, социального обеспечения, в результате реальный </a:t>
            </a:r>
            <a:r>
              <a:rPr lang="ru-RU" smtClean="0"/>
              <a:t>доход </a:t>
            </a:r>
            <a:r>
              <a:rPr lang="ru-RU" smtClean="0"/>
              <a:t>населения </a:t>
            </a:r>
            <a:r>
              <a:rPr lang="ru-RU" dirty="0" smtClean="0"/>
              <a:t>возрастает.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своем развитии финансовая система прошла через два этапа: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dirty="0" smtClean="0"/>
              <a:t>   </a:t>
            </a:r>
            <a:r>
              <a:rPr lang="ru-RU" sz="3600" b="1" dirty="0" smtClean="0"/>
              <a:t>1 этап </a:t>
            </a:r>
            <a:r>
              <a:rPr lang="ru-RU" sz="3600" dirty="0" smtClean="0"/>
              <a:t>- </a:t>
            </a:r>
            <a:r>
              <a:rPr lang="ru-RU" sz="3600" u="sng" dirty="0" smtClean="0"/>
              <a:t>неразвитая форма финансов </a:t>
            </a:r>
            <a:r>
              <a:rPr lang="ru-RU" sz="3600" dirty="0" smtClean="0"/>
              <a:t>, которой был присущ непроизводительный характер , т.е. основана  масса денежных средств расходовалась на военные цели и не оказывала воздействия на экономику государства .При этом финансовая система состояла </a:t>
            </a:r>
            <a:r>
              <a:rPr lang="ru-RU" sz="3600" u="sng" dirty="0" smtClean="0"/>
              <a:t>из одного звена  - бюджетного.</a:t>
            </a:r>
            <a:endParaRPr lang="ru-RU" u="sng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b="1" dirty="0" smtClean="0"/>
              <a:t>    </a:t>
            </a:r>
            <a:r>
              <a:rPr lang="ru-RU" sz="4000" b="1" dirty="0" smtClean="0"/>
              <a:t>2 этап </a:t>
            </a:r>
            <a:r>
              <a:rPr lang="ru-RU" sz="4000" dirty="0" smtClean="0"/>
              <a:t>- многозвенная финансовая система , с высокой степенью воздействия на экономику и большим разнообразием финансовых отношений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71802" y="285728"/>
            <a:ext cx="2357454" cy="71438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Финансовая система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1571612"/>
            <a:ext cx="2214578" cy="57150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Централизованные финансы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286380" y="1500174"/>
            <a:ext cx="2357454" cy="7143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Децентрализованные финансы</a:t>
            </a:r>
            <a:endParaRPr lang="ru-RU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 rot="5400000">
            <a:off x="5107785" y="1250141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2964645" y="1250141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428596" y="2714620"/>
            <a:ext cx="1928826" cy="57150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Бюджетная система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857488" y="2714620"/>
            <a:ext cx="1928826" cy="5000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Государственный кредит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357818" y="2643182"/>
            <a:ext cx="1571636" cy="57150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Финансы предприятий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215206" y="2643182"/>
            <a:ext cx="1500198" cy="57150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Финансы населения</a:t>
            </a:r>
            <a:endParaRPr lang="ru-RU" dirty="0"/>
          </a:p>
        </p:txBody>
      </p:sp>
      <p:cxnSp>
        <p:nvCxnSpPr>
          <p:cNvPr id="20" name="Прямая со стрелкой 19"/>
          <p:cNvCxnSpPr/>
          <p:nvPr/>
        </p:nvCxnSpPr>
        <p:spPr>
          <a:xfrm rot="5400000">
            <a:off x="1285852" y="2428868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5400000">
            <a:off x="3107521" y="2393149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5572132" y="2428868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>
            <a:off x="7358082" y="2428868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-714412" y="4500570"/>
            <a:ext cx="2428892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714348" y="3857628"/>
            <a:ext cx="1428760" cy="4286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Бюджет РФ</a:t>
            </a:r>
            <a:endParaRPr lang="ru-RU" dirty="0"/>
          </a:p>
        </p:txBody>
      </p:sp>
      <p:cxnSp>
        <p:nvCxnSpPr>
          <p:cNvPr id="33" name="Shape 32"/>
          <p:cNvCxnSpPr>
            <a:stCxn id="15" idx="3"/>
          </p:cNvCxnSpPr>
          <p:nvPr/>
        </p:nvCxnSpPr>
        <p:spPr>
          <a:xfrm>
            <a:off x="2357422" y="3000372"/>
            <a:ext cx="285752" cy="2857520"/>
          </a:xfrm>
          <a:prstGeom prst="bentConnector2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714348" y="4500570"/>
            <a:ext cx="1643074" cy="57150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Бюджеты субъектов РФ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642910" y="5286388"/>
            <a:ext cx="1785950" cy="7143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2928926" y="3643314"/>
            <a:ext cx="1571636" cy="5000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ПФ РФ</a:t>
            </a:r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2928926" y="4572008"/>
            <a:ext cx="1643074" cy="5000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ФСС</a:t>
            </a:r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3000364" y="5572140"/>
            <a:ext cx="1571636" cy="5000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 ОМС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714348" y="5357826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Муниципальные бюджеты</a:t>
            </a:r>
            <a:endParaRPr lang="ru-RU" dirty="0"/>
          </a:p>
        </p:txBody>
      </p:sp>
      <p:cxnSp>
        <p:nvCxnSpPr>
          <p:cNvPr id="42" name="Прямая соединительная линия 41"/>
          <p:cNvCxnSpPr>
            <a:endCxn id="29" idx="1"/>
          </p:cNvCxnSpPr>
          <p:nvPr/>
        </p:nvCxnSpPr>
        <p:spPr>
          <a:xfrm>
            <a:off x="500034" y="4071942"/>
            <a:ext cx="214314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>
            <a:endCxn id="34" idx="1"/>
          </p:cNvCxnSpPr>
          <p:nvPr/>
        </p:nvCxnSpPr>
        <p:spPr>
          <a:xfrm>
            <a:off x="500034" y="4786322"/>
            <a:ext cx="214314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500034" y="5715016"/>
            <a:ext cx="142876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2643174" y="3929066"/>
            <a:ext cx="285752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2643174" y="5857892"/>
            <a:ext cx="35719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2643174" y="4786322"/>
            <a:ext cx="285752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5" name="Прямоугольник 84"/>
          <p:cNvSpPr/>
          <p:nvPr/>
        </p:nvSpPr>
        <p:spPr>
          <a:xfrm>
            <a:off x="5857884" y="3714752"/>
            <a:ext cx="2071702" cy="5000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Финансы комм. предприятий.</a:t>
            </a:r>
            <a:endParaRPr lang="ru-RU" dirty="0"/>
          </a:p>
        </p:txBody>
      </p:sp>
      <p:sp>
        <p:nvSpPr>
          <p:cNvPr id="86" name="Прямоугольник 85"/>
          <p:cNvSpPr/>
          <p:nvPr/>
        </p:nvSpPr>
        <p:spPr>
          <a:xfrm>
            <a:off x="5857884" y="4429132"/>
            <a:ext cx="2071702" cy="5000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Финансы не комм. предприятий</a:t>
            </a:r>
            <a:endParaRPr lang="ru-RU" dirty="0"/>
          </a:p>
        </p:txBody>
      </p:sp>
      <p:sp>
        <p:nvSpPr>
          <p:cNvPr id="87" name="Прямоугольник 86"/>
          <p:cNvSpPr/>
          <p:nvPr/>
        </p:nvSpPr>
        <p:spPr>
          <a:xfrm>
            <a:off x="5857884" y="5214950"/>
            <a:ext cx="2071702" cy="5000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Финансы посредников</a:t>
            </a:r>
            <a:endParaRPr lang="ru-RU" dirty="0"/>
          </a:p>
        </p:txBody>
      </p:sp>
      <p:cxnSp>
        <p:nvCxnSpPr>
          <p:cNvPr id="91" name="Прямая соединительная линия 90"/>
          <p:cNvCxnSpPr/>
          <p:nvPr/>
        </p:nvCxnSpPr>
        <p:spPr>
          <a:xfrm rot="5400000" flipH="1" flipV="1">
            <a:off x="5572132" y="3214686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rot="5400000">
            <a:off x="4321967" y="4321975"/>
            <a:ext cx="2214578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>
            <a:off x="5429256" y="4000504"/>
            <a:ext cx="428628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>
            <a:off x="5429256" y="4643446"/>
            <a:ext cx="428628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/>
          <p:nvPr/>
        </p:nvCxnSpPr>
        <p:spPr>
          <a:xfrm>
            <a:off x="5429256" y="5429264"/>
            <a:ext cx="428628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Основа финансовой системы </a:t>
            </a:r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u="sng" dirty="0" smtClean="0"/>
              <a:t>   финансы предприятий</a:t>
            </a:r>
            <a:r>
              <a:rPr lang="ru-RU" sz="3600" dirty="0" smtClean="0"/>
              <a:t>, именно здесь создается НД.</a:t>
            </a:r>
          </a:p>
          <a:p>
            <a:pPr algn="just">
              <a:buNone/>
            </a:pPr>
            <a:r>
              <a:rPr lang="ru-RU" sz="3600" dirty="0" smtClean="0"/>
              <a:t>   Основная часть первичных финансовых ресурсов принадлежит предприятиям, и от их финансового состояния зависит стабильность всей финансовой системы.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2"/>
                </a:solidFill>
              </a:rPr>
              <a:t>Централизованные финансы:</a:t>
            </a:r>
            <a:endParaRPr lang="ru-RU" sz="4000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Это государственные финансы, они включают в себя бюджеты всех уровней, внебюджетные фонды и государственный кредит.</a:t>
            </a:r>
          </a:p>
          <a:p>
            <a:pPr algn="just"/>
            <a:r>
              <a:rPr lang="ru-RU" dirty="0" smtClean="0"/>
              <a:t>В этой части финансовой системы происходит перераспределение финансовых ресурсов.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2"/>
                </a:solidFill>
              </a:rPr>
              <a:t>Главный инструмент перераспределения- </a:t>
            </a: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dirty="0" smtClean="0"/>
              <a:t> </a:t>
            </a:r>
            <a:r>
              <a:rPr lang="ru-RU" sz="3600" u="sng" dirty="0" smtClean="0"/>
              <a:t>Федеральный бюджет.</a:t>
            </a:r>
          </a:p>
          <a:p>
            <a:pPr algn="ctr">
              <a:buNone/>
            </a:pPr>
            <a:endParaRPr lang="ru-RU" sz="3600" u="sng" dirty="0" smtClean="0"/>
          </a:p>
          <a:p>
            <a:pPr algn="just">
              <a:buNone/>
            </a:pPr>
            <a:r>
              <a:rPr lang="ru-RU" sz="3600" i="1" dirty="0" smtClean="0"/>
              <a:t>    Бюджет – централизованный денежный фонд, формируемый на том или ином уроне управления.</a:t>
            </a:r>
          </a:p>
          <a:p>
            <a:pPr>
              <a:buNone/>
            </a:pPr>
            <a:r>
              <a:rPr lang="ru-RU" sz="3600" dirty="0" smtClean="0"/>
              <a:t>   Через него перераспределяется </a:t>
            </a:r>
            <a:r>
              <a:rPr lang="ru-RU" sz="3600" dirty="0" smtClean="0">
                <a:solidFill>
                  <a:schemeClr val="accent1"/>
                </a:solidFill>
              </a:rPr>
              <a:t>до 40% </a:t>
            </a:r>
            <a:r>
              <a:rPr lang="ru-RU" sz="3600" dirty="0" smtClean="0"/>
              <a:t>НД.  Через бюджетную систему РФ перераспределяется </a:t>
            </a:r>
            <a:r>
              <a:rPr lang="ru-RU" sz="3600" dirty="0" smtClean="0">
                <a:solidFill>
                  <a:schemeClr val="accent1"/>
                </a:solidFill>
              </a:rPr>
              <a:t>33% ВВП.</a:t>
            </a:r>
            <a:endParaRPr lang="ru-RU" sz="36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Внебюджетные фонды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052736"/>
            <a:ext cx="8229600" cy="5102027"/>
          </a:xfrm>
        </p:spPr>
        <p:txBody>
          <a:bodyPr/>
          <a:lstStyle/>
          <a:p>
            <a:pPr>
              <a:buNone/>
            </a:pPr>
            <a:r>
              <a:rPr lang="ru-RU" u="sng" dirty="0" smtClean="0">
                <a:solidFill>
                  <a:schemeClr val="tx2"/>
                </a:solidFill>
              </a:rPr>
              <a:t>Всегда имеют целевое назначение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</a:p>
          <a:p>
            <a:pPr algn="just">
              <a:buNone/>
            </a:pPr>
            <a:r>
              <a:rPr lang="ru-RU" dirty="0" smtClean="0"/>
              <a:t>ПФ РФ – Пенсионный фонд РФ.</a:t>
            </a:r>
          </a:p>
          <a:p>
            <a:pPr algn="just">
              <a:buNone/>
            </a:pPr>
            <a:r>
              <a:rPr lang="ru-RU" dirty="0" smtClean="0"/>
              <a:t>Предназначен для выплаты государственных пенсий.</a:t>
            </a:r>
          </a:p>
          <a:p>
            <a:pPr algn="just">
              <a:buNone/>
            </a:pPr>
            <a:r>
              <a:rPr lang="ru-RU" dirty="0" smtClean="0"/>
              <a:t>ФСС- Фонд социального страхование.</a:t>
            </a:r>
          </a:p>
          <a:p>
            <a:pPr algn="just">
              <a:buNone/>
            </a:pPr>
            <a:r>
              <a:rPr lang="ru-RU" dirty="0" smtClean="0"/>
              <a:t>Страхование работающих граждан от возможного изменения материального и (или) социального положения.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621</Words>
  <Application>Microsoft Office PowerPoint</Application>
  <PresentationFormat>Экран (4:3)</PresentationFormat>
  <Paragraphs>64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Финансовая система</vt:lpstr>
      <vt:lpstr>Финансовая система-</vt:lpstr>
      <vt:lpstr>В своем развитии финансовая система прошла через два этапа:</vt:lpstr>
      <vt:lpstr>Слайд 4</vt:lpstr>
      <vt:lpstr>Слайд 5</vt:lpstr>
      <vt:lpstr>Основа финансовой системы -</vt:lpstr>
      <vt:lpstr>Централизованные финансы:</vt:lpstr>
      <vt:lpstr>Главный инструмент перераспределения- </vt:lpstr>
      <vt:lpstr>Внебюджетные фонды</vt:lpstr>
      <vt:lpstr>Слайд 10</vt:lpstr>
      <vt:lpstr>ГОСУДАРСТВЕННЫЙ КРЕДИТ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Финансы сущность и функции</dc:title>
  <dc:creator>Пользователь</dc:creator>
  <cp:lastModifiedBy>Пользователь</cp:lastModifiedBy>
  <cp:revision>25</cp:revision>
  <dcterms:created xsi:type="dcterms:W3CDTF">2013-02-26T04:18:23Z</dcterms:created>
  <dcterms:modified xsi:type="dcterms:W3CDTF">2013-11-12T17:38:44Z</dcterms:modified>
</cp:coreProperties>
</file>