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62" r:id="rId3"/>
    <p:sldId id="277" r:id="rId4"/>
    <p:sldId id="283" r:id="rId5"/>
    <p:sldId id="263" r:id="rId6"/>
    <p:sldId id="320" r:id="rId7"/>
    <p:sldId id="264" r:id="rId8"/>
    <p:sldId id="292" r:id="rId9"/>
    <p:sldId id="293" r:id="rId10"/>
    <p:sldId id="294" r:id="rId11"/>
    <p:sldId id="295" r:id="rId12"/>
    <p:sldId id="296" r:id="rId13"/>
    <p:sldId id="297" r:id="rId14"/>
    <p:sldId id="259" r:id="rId15"/>
    <p:sldId id="265" r:id="rId16"/>
    <p:sldId id="260" r:id="rId17"/>
    <p:sldId id="273" r:id="rId18"/>
    <p:sldId id="261" r:id="rId19"/>
    <p:sldId id="274" r:id="rId20"/>
    <p:sldId id="266" r:id="rId21"/>
    <p:sldId id="257" r:id="rId22"/>
    <p:sldId id="319" r:id="rId23"/>
    <p:sldId id="275" r:id="rId24"/>
    <p:sldId id="267" r:id="rId25"/>
    <p:sldId id="258" r:id="rId26"/>
    <p:sldId id="276" r:id="rId27"/>
    <p:sldId id="301" r:id="rId28"/>
    <p:sldId id="302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2012C99-7E7C-4079-9755-643FED261A1F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D4D8D50-CD95-4B66-A379-71F632CDD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0DA401C-7C1F-4582-922F-9CEA594DEE7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C420C-BCB9-4EDE-AA46-43E3050E95CD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E42DA-C246-44E1-8FF2-784AD30077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24B7A-12BB-4460-AECD-147866C43A2A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2F3F9-1687-43B9-8330-FC0B4BB8E5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FB097-3B56-4817-AB38-76622834B395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BC50A-4177-4B80-A5EF-6EE6A37CE6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90720-72EC-445A-8B71-1233C0E74DD1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0E1F0-E932-4DD8-ABA5-855DC72F96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B519E-EAD1-46A9-B5DF-892945C16A8F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8920B-88E9-4F67-A468-639E298D43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30B9A-E28C-4F1D-A110-E956F59006BC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DBC8E-7D32-4731-A3A5-157FFDC531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5CC1F-4B5E-43C8-9260-E072AF98E72D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CE885-6438-4EB4-BAD8-435DC300DC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56246-E8EC-4165-9CF5-F4FBB4EDD92B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92321-D565-4B36-97B3-CF648694F1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06E34-0496-4FA0-9740-2C12ABA916DD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8C715-AF61-4D90-8199-2F023C9638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08A6E-5411-4AF9-BDA6-AB3AD4B65EA6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769FF-8432-4DF2-B465-A27A3B5144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AA700-3D7B-40BB-B5C4-3C440E83F6B6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765F9-C8FB-42D6-A7FA-F3694FDB79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FA4966-05C1-44E4-BE5F-8CF025588990}" type="datetimeFigureOut">
              <a:rPr lang="ru-RU"/>
              <a:pPr>
                <a:defRPr/>
              </a:pPr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1E2F50E-F7C4-45F6-B031-19659A4202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ЦЕНТРАЛЬНЫЙ БАНК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6866" name="Содержимое 2"/>
          <p:cNvSpPr>
            <a:spLocks noGrp="1"/>
          </p:cNvSpPr>
          <p:nvPr>
            <p:ph idx="1"/>
          </p:nvPr>
        </p:nvSpPr>
        <p:spPr>
          <a:xfrm>
            <a:off x="457200" y="857250"/>
            <a:ext cx="8229600" cy="526891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  Члены Национального банковского совета, за исключением Председателя Банка России, не работают в Банке России на постоянной основе и не получают оплату за эту деятельность.</a:t>
            </a:r>
          </a:p>
          <a:p>
            <a:pPr>
              <a:buFont typeface="Arial" charset="0"/>
              <a:buNone/>
            </a:pPr>
            <a:r>
              <a:rPr lang="ru-RU" smtClean="0"/>
              <a:t>   Национальный банковский совет заседает не реже одного раза в квартал.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7890" name="Содержимое 2"/>
          <p:cNvSpPr>
            <a:spLocks noGrp="1"/>
          </p:cNvSpPr>
          <p:nvPr>
            <p:ph idx="1"/>
          </p:nvPr>
        </p:nvSpPr>
        <p:spPr>
          <a:xfrm>
            <a:off x="457200" y="714375"/>
            <a:ext cx="8229600" cy="5411788"/>
          </a:xfrm>
        </p:spPr>
        <p:txBody>
          <a:bodyPr/>
          <a:lstStyle/>
          <a:p>
            <a:pPr algn="just">
              <a:buFont typeface="Arial" charset="0"/>
              <a:buNone/>
            </a:pPr>
            <a:r>
              <a:rPr lang="ru-RU" b="1" smtClean="0"/>
              <a:t>   Территориальные учреждения  Центрального банка РФ –</a:t>
            </a:r>
            <a:r>
              <a:rPr lang="ru-RU" smtClean="0"/>
              <a:t> обособленные подразделения, осуществляющее на территории субъекта РФ часть функций ЦБ РФ в соответствии с законом любое территориальное учреждение входит в единую централизованную систему Ба</a:t>
            </a:r>
            <a:r>
              <a:rPr lang="ru-RU" smtClean="0">
                <a:latin typeface="Arial" charset="0"/>
              </a:rPr>
              <a:t>н</a:t>
            </a:r>
            <a:r>
              <a:rPr lang="ru-RU" smtClean="0"/>
              <a:t>ка России с вертикальной структурой управления.</a:t>
            </a:r>
          </a:p>
          <a:p>
            <a:pPr algn="just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89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Arial" charset="0"/>
              <a:buNone/>
            </a:pPr>
            <a:r>
              <a:rPr lang="ru-RU" smtClean="0"/>
              <a:t>   Территориальные учреждения создаются на территории субъектов РФ. Они могут создаваться по экономическим районам, объединенным территорией нескольких субъектов( край , область, автономных округов, Москва, Санкт- Петербург).</a:t>
            </a:r>
          </a:p>
          <a:p>
            <a:pPr algn="just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99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Arial" charset="0"/>
              <a:buNone/>
            </a:pPr>
            <a:r>
              <a:rPr lang="ru-RU" smtClean="0"/>
              <a:t>   В составе территориальных учреждений на правах структурных подразделений действуют расчетно-кассовые центры (РКЦ), иные подразделения, обеспечивающие их деятельность (столовые, лечебно-профилактические и оздоровительные учреждения, учебные заведения) создание и ликвидация которых утверждается Банком России.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Функции Центрального Банка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Во взаимодействии с Правительством РФ разрабатывает и проводит единую государственную денежно – кредитную политику.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Монопольно осуществляет эмиссию наличных денег и организует наличное денежное обращение,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Является кредитором последней инстанции для кредитных организаций, организует систему их рефинансирования.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50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mtClean="0"/>
              <a:t>Устанавливает правила осуществления расчетов в народном хозяйстве</a:t>
            </a:r>
          </a:p>
          <a:p>
            <a:pPr algn="just"/>
            <a:r>
              <a:rPr lang="ru-RU" smtClean="0"/>
              <a:t>Устанавливает правила проведения банковских операций,</a:t>
            </a:r>
          </a:p>
          <a:p>
            <a:pPr algn="just"/>
            <a:r>
              <a:rPr lang="ru-RU" smtClean="0"/>
              <a:t>Осуществляет обслуживание счетов бюджетов всех уровней бюджетной системы, если иное не установлено федеральными законами.</a:t>
            </a:r>
          </a:p>
          <a:p>
            <a:pPr algn="just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Осуществляет эффективное управление золото - валютными резервами Центрального банка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Принимает решение о государственной регистрации кредитной организации, выдает банковские лицензии, приостанавливает и отзывает,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Осуществляет надзор за деятельностью кредитных организаций, банковских групп (банковский надзор)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Регистрирует эмиссию ценных бумаг кредитных организаций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Осуществляет самостоятельно или по поручению Правительства РФ все виды банковских операций и иных сделок, необходимых для выполнения функций Центрального банка,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Организует  и осуществляет валютное регулирование и валютный контроль в соответствии с законодательством РФ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mtClean="0"/>
              <a:t>Определяет порядок осуществления расчетов с международными организациями, иностранными государствами, с юридическими и физическими лицами.</a:t>
            </a:r>
          </a:p>
          <a:p>
            <a:pPr algn="just"/>
            <a:r>
              <a:rPr lang="ru-RU" smtClean="0"/>
              <a:t>Устанавливает правила ведения бухгалтерского учета и отчетности банковской системы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91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Устанавливает и публикует официальные курсы инвалют по отношению к рублю</a:t>
            </a:r>
          </a:p>
          <a:p>
            <a:r>
              <a:rPr lang="ru-RU" smtClean="0"/>
              <a:t>Принимает участие в разработке прогноза платежного баланса РФ и организует составление платежного баланса РФ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4000" b="1" smtClean="0"/>
              <a:t>Центральный Банк – орган государственного денежно-кредитного регулирования экономики , наделенный правом монопольной эмиссии наличных денег и выполняющий функцию «банка банков»</a:t>
            </a:r>
            <a:endParaRPr lang="ru-RU" sz="4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Устанавливает порядок и условия осуществления валютными биржами деятельности по организации проведения операций по покупке и продаже иностранной валюты, выдает и отзывает у них лицензии.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Проводит анализ и прогнозирование состояния экономики РФ в целом и по регионам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Осуществляет иные функции в соответствии с законом.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Операции Центрального  Банка</a:t>
            </a:r>
          </a:p>
        </p:txBody>
      </p:sp>
      <p:sp>
        <p:nvSpPr>
          <p:cNvPr id="51202" name="Содержимое 2"/>
          <p:cNvSpPr>
            <a:spLocks noGrp="1"/>
          </p:cNvSpPr>
          <p:nvPr>
            <p:ph idx="1"/>
          </p:nvPr>
        </p:nvSpPr>
        <p:spPr>
          <a:xfrm>
            <a:off x="285720" y="1785926"/>
            <a:ext cx="8543925" cy="5572125"/>
          </a:xfrm>
        </p:spPr>
        <p:txBody>
          <a:bodyPr/>
          <a:lstStyle/>
          <a:p>
            <a:pPr marL="514350" indent="-514350" algn="just">
              <a:buFont typeface="Arial" charset="0"/>
              <a:buAutoNum type="arabicParenR"/>
            </a:pPr>
            <a:r>
              <a:rPr lang="ru-RU" dirty="0" smtClean="0"/>
              <a:t>предоставлять кредиты на срок не более года под обеспечение ценных бумаг</a:t>
            </a:r>
          </a:p>
          <a:p>
            <a:pPr marL="514350" indent="-514350" algn="just">
              <a:buFont typeface="Arial" charset="0"/>
              <a:buAutoNum type="arabicParenR"/>
            </a:pPr>
            <a:endParaRPr lang="ru-RU" sz="2800" dirty="0" smtClean="0"/>
          </a:p>
          <a:p>
            <a:pPr marL="514350" indent="-514350" algn="just">
              <a:buFont typeface="Arial" charset="0"/>
              <a:buAutoNum type="arabicParenR"/>
            </a:pPr>
            <a:endParaRPr lang="ru-RU" sz="2800" dirty="0" smtClean="0"/>
          </a:p>
          <a:p>
            <a:pPr algn="just">
              <a:buFont typeface="Arial" charset="0"/>
              <a:buNone/>
            </a:pPr>
            <a:r>
              <a:rPr lang="ru-RU" dirty="0" smtClean="0"/>
              <a:t>2)покупать и продавать государственные ценные бумаги на открытом рынке.</a:t>
            </a:r>
          </a:p>
          <a:p>
            <a:pPr algn="just">
              <a:buFont typeface="Arial" charset="0"/>
              <a:buNone/>
            </a:pP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3)Покупать и продавать облигации, эмитированные Центральным банком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4) Покупать и продавать иностранную валюту, а также платежные документы и обязательства в иностранной валюте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2226" name="Содержимое 2"/>
          <p:cNvSpPr>
            <a:spLocks noGrp="1"/>
          </p:cNvSpPr>
          <p:nvPr>
            <p:ph idx="1"/>
          </p:nvPr>
        </p:nvSpPr>
        <p:spPr>
          <a:xfrm>
            <a:off x="428625" y="571500"/>
            <a:ext cx="8229600" cy="5526088"/>
          </a:xfrm>
        </p:spPr>
        <p:txBody>
          <a:bodyPr/>
          <a:lstStyle/>
          <a:p>
            <a:pPr algn="just">
              <a:buFont typeface="Arial" charset="0"/>
              <a:buNone/>
            </a:pPr>
            <a:r>
              <a:rPr lang="ru-RU" dirty="0" smtClean="0"/>
              <a:t>5) Покупать, хранить, продавать драгоценные металлы</a:t>
            </a:r>
          </a:p>
          <a:p>
            <a:pPr algn="just">
              <a:buFont typeface="Arial" charset="0"/>
              <a:buNone/>
            </a:pPr>
            <a:endParaRPr lang="ru-RU" dirty="0" smtClean="0"/>
          </a:p>
          <a:p>
            <a:pPr algn="just">
              <a:buFont typeface="Arial" charset="0"/>
              <a:buNone/>
            </a:pPr>
            <a:r>
              <a:rPr lang="ru-RU" dirty="0" smtClean="0"/>
              <a:t>6) Проводить расчетные, кассовые и депозитные операции, принимать на хранение и в управление ценные бумаги и др.активы</a:t>
            </a:r>
          </a:p>
          <a:p>
            <a:pPr algn="just">
              <a:buFont typeface="Arial" charset="0"/>
              <a:buNone/>
            </a:pPr>
            <a:endParaRPr lang="ru-RU" dirty="0" smtClean="0"/>
          </a:p>
          <a:p>
            <a:pPr algn="just">
              <a:buFont typeface="Arial" charset="0"/>
              <a:buNone/>
            </a:pPr>
            <a:r>
              <a:rPr lang="ru-RU" dirty="0" smtClean="0"/>
              <a:t>7) Выдавать поручительства и банковские гарантии</a:t>
            </a:r>
          </a:p>
          <a:p>
            <a:pPr algn="just">
              <a:buFont typeface="Arial" charset="0"/>
              <a:buNone/>
            </a:pPr>
            <a:endParaRPr lang="ru-RU" dirty="0" smtClean="0"/>
          </a:p>
          <a:p>
            <a:pPr algn="just">
              <a:buFont typeface="Arial" charset="0"/>
              <a:buNone/>
            </a:pP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8) Осуществлять операции с финансовыми инструментами, используемыми для управления финансовыми рисками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9) Открывать счета в российских и иностранных кредитных организациях на территории РФ и иностранных государств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10) Выставлять чеки и векселя в любой валюте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11) Осуществлять другие банковские операции и сделки от своего имени в соответствии с обычаями делового оборота принятыми в международной банковской практике.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Центральный Банк не имеет права: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500188"/>
            <a:ext cx="8229600" cy="4525962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1)осуществлять банковские операции с юридическими лицами, не имеющими банковской лицензии и с физическими лицами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2)приобретать акции (доли) кредитных и иных организаций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3)осуществлять операции с недвижимостью, кроме случаев связанных с обеспечением деятельности Центрального банка и его учреждений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52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4)заниматься торговой, производственной деятельностью</a:t>
            </a:r>
          </a:p>
          <a:p>
            <a:pPr>
              <a:buFont typeface="Arial" charset="0"/>
              <a:buNone/>
            </a:pPr>
            <a:r>
              <a:rPr lang="ru-RU" smtClean="0"/>
              <a:t>5)пролонгировать предоставленные кредиты. Исключение по решению совета директоров.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6322" name="Содержимое 2"/>
          <p:cNvSpPr>
            <a:spLocks noGrp="1"/>
          </p:cNvSpPr>
          <p:nvPr>
            <p:ph idx="1"/>
          </p:nvPr>
        </p:nvSpPr>
        <p:spPr>
          <a:xfrm>
            <a:off x="457200" y="714375"/>
            <a:ext cx="8229600" cy="54117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Операции Банка России делятся на:</a:t>
            </a:r>
          </a:p>
          <a:p>
            <a:pPr>
              <a:buFont typeface="Arial" charset="0"/>
              <a:buNone/>
            </a:pPr>
            <a:r>
              <a:rPr lang="ru-RU" b="1" smtClean="0"/>
              <a:t>1) Активные</a:t>
            </a:r>
            <a:r>
              <a:rPr lang="ru-RU" smtClean="0"/>
              <a:t> – учетно-ссудные операции, банковские инвестиции, операции с золотом и иностранной валютой;</a:t>
            </a:r>
          </a:p>
          <a:p>
            <a:pPr>
              <a:buFont typeface="Arial" charset="0"/>
              <a:buNone/>
            </a:pPr>
            <a:r>
              <a:rPr lang="ru-RU" b="1" smtClean="0"/>
              <a:t>2) Пассивные</a:t>
            </a:r>
            <a:r>
              <a:rPr lang="ru-RU" smtClean="0"/>
              <a:t> – выпуск банкнот (эмиссия), прием вкладов коммерческих банков и казначейства, распределение прибыли. Формирование средств банка.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88" y="428625"/>
          <a:ext cx="8572500" cy="6411913"/>
        </p:xfrm>
        <a:graphic>
          <a:graphicData uri="http://schemas.openxmlformats.org/drawingml/2006/table">
            <a:tbl>
              <a:tblPr/>
              <a:tblGrid>
                <a:gridCol w="4286250"/>
                <a:gridCol w="4286250"/>
              </a:tblGrid>
              <a:tr h="352425">
                <a:tc>
                  <a:txBody>
                    <a:bodyPr/>
                    <a:lstStyle/>
                    <a:p>
                      <a:pPr marL="0" marR="0" lvl="0" indent="449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активы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пассивы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Драгоценные металлы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Наличные деньги в обращении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9313"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Средства, размещенные у нерезидентов, и ценные бумаги иностранных эмитентов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Средства на счетах в Банке России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Кредиты и депозиты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Ценные бумаги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 Правительства Российской Федерации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 кредитных организаций — резидентов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9313"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 долговые обязательства Правительства Российской Федерации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Средства в расчетах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Требования к МВФ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Выпущенные ценные бумаги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Прочие активы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Обязательства перед МВФ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Прочие пассивы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 основные средства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 Капитал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 авансовые платежи по налогу на прибыль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 Прибыль отчетного года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по активу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по пассиву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7389" name="Rectangle 1"/>
          <p:cNvSpPr>
            <a:spLocks noChangeArrowheads="1"/>
          </p:cNvSpPr>
          <p:nvPr/>
        </p:nvSpPr>
        <p:spPr bwMode="auto">
          <a:xfrm>
            <a:off x="0" y="0"/>
            <a:ext cx="73929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0850" algn="ctr"/>
            <a:r>
              <a:rPr lang="ru-RU" sz="2400" b="1">
                <a:cs typeface="Times New Roman" pitchFamily="18" charset="0"/>
              </a:rPr>
              <a:t>Примерный баланс Центрального банка РФ</a:t>
            </a:r>
            <a:endParaRPr lang="ru-RU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53403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   Чаще всего Центральный банк подотчетен законодательному органу страны (В РФ Госдуме).</a:t>
            </a:r>
          </a:p>
          <a:p>
            <a:pPr>
              <a:buFont typeface="Arial" charset="0"/>
              <a:buNone/>
            </a:pPr>
            <a:r>
              <a:rPr lang="ru-RU" smtClean="0"/>
              <a:t>   Управляющий Центральным банком не входит в правительство и его назначение не совпадает со сроками формирования нового кабинета министров.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457200" y="714375"/>
            <a:ext cx="8229600" cy="5411788"/>
          </a:xfrm>
        </p:spPr>
        <p:txBody>
          <a:bodyPr/>
          <a:lstStyle/>
          <a:p>
            <a:r>
              <a:rPr lang="ru-RU" dirty="0" smtClean="0"/>
              <a:t>Государство не отвечает по обязательствам Центрального банка, Центральный банк не отвечает по обязательствам государства, если только они не приняли на себя такие обязательства.</a:t>
            </a:r>
          </a:p>
          <a:p>
            <a:r>
              <a:rPr lang="ru-RU" dirty="0" smtClean="0"/>
              <a:t>Органы государственной власти не имеют права вмешиваться в деятельность Центрального банка РФ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7747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Цели деятельности Центрального банка РФ: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Arial" charset="0"/>
              <a:buNone/>
            </a:pPr>
            <a:r>
              <a:rPr lang="ru-RU" sz="3600" smtClean="0"/>
              <a:t>1) защита и обеспечение устойчивости рубля,</a:t>
            </a:r>
          </a:p>
          <a:p>
            <a:pPr algn="just">
              <a:buFont typeface="Arial" charset="0"/>
              <a:buNone/>
            </a:pPr>
            <a:r>
              <a:rPr lang="ru-RU" sz="3600" smtClean="0"/>
              <a:t>2) развитие и укрепление банковской системы РФ,</a:t>
            </a:r>
          </a:p>
          <a:p>
            <a:pPr algn="just">
              <a:buFont typeface="Arial" charset="0"/>
              <a:buNone/>
            </a:pPr>
            <a:r>
              <a:rPr lang="ru-RU" sz="3600" smtClean="0"/>
              <a:t>3) обеспечение эффективного и бесперебойного функционирования платежной системы</a:t>
            </a:r>
          </a:p>
          <a:p>
            <a:pPr algn="just"/>
            <a:endParaRPr lang="ru-RU" sz="36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4) Развитие финансового рынка РФ.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5) Обеспечение стабильности финансового рынка РФ.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smtClean="0"/>
              <a:t>Получение прибыли не является целью деятельности Центрального банка.</a:t>
            </a:r>
            <a:endParaRPr lang="ru-RU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В систему Центрального банка входят центральный аппарат, территориальные учреждения, расчетно-кассовые центры, вычислительные центры, полевые учреждения и другие предприятия, учреждения, организации, включая подразделения безопасности. Через эту систему Центральный банк осуществляет свою деятельность, выполняя функции, возложенные на него законом.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428625"/>
            <a:ext cx="8229600" cy="5668963"/>
          </a:xfrm>
        </p:spPr>
        <p:txBody>
          <a:bodyPr rtlCol="0">
            <a:normAutofit fontScale="92500" lnSpcReduction="1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Органом управления Банком России является 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Национальный банковский совет </a:t>
            </a:r>
            <a:r>
              <a:rPr lang="ru-RU" dirty="0" smtClean="0"/>
              <a:t>- коллегиальный орган. Численность Национального банковского совета составляет 12 человек, из которых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двое</a:t>
            </a:r>
            <a:r>
              <a:rPr lang="ru-RU" dirty="0" smtClean="0"/>
              <a:t> направляются </a:t>
            </a:r>
            <a:r>
              <a:rPr lang="ru-RU" i="1" dirty="0" smtClean="0"/>
              <a:t>Советом Федерации Федерального Собрания Российской Федерации </a:t>
            </a:r>
            <a:r>
              <a:rPr lang="ru-RU" dirty="0" smtClean="0"/>
              <a:t>из числа членов Совета Федерации,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трое </a:t>
            </a:r>
            <a:r>
              <a:rPr lang="ru-RU" dirty="0" smtClean="0"/>
              <a:t>- Государственной Думой из числа депутатов Государственной Думы,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трое</a:t>
            </a:r>
            <a:r>
              <a:rPr lang="ru-RU" dirty="0" smtClean="0"/>
              <a:t> - Президентом Российской Федерации,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трое</a:t>
            </a:r>
            <a:r>
              <a:rPr lang="ru-RU" dirty="0" smtClean="0"/>
              <a:t> - Правительством Российской Федерации. В состав Национального банковского совета входит также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Председатель Банка России.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1042</Words>
  <Application>Microsoft Office PowerPoint</Application>
  <PresentationFormat>Экран (4:3)</PresentationFormat>
  <Paragraphs>99</Paragraphs>
  <Slides>28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ЦЕНТРАЛЬНЫЙ БАНК</vt:lpstr>
      <vt:lpstr>Слайд 2</vt:lpstr>
      <vt:lpstr>Слайд 3</vt:lpstr>
      <vt:lpstr>Слайд 4</vt:lpstr>
      <vt:lpstr>Цели деятельности Центрального банка РФ: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Функции Центрального Банка</vt:lpstr>
      <vt:lpstr>Слайд 15</vt:lpstr>
      <vt:lpstr>Слайд 16</vt:lpstr>
      <vt:lpstr>Слайд 17</vt:lpstr>
      <vt:lpstr>Слайд 18</vt:lpstr>
      <vt:lpstr>Слайд 19</vt:lpstr>
      <vt:lpstr>Слайд 20</vt:lpstr>
      <vt:lpstr>Операции Центрального  Банка</vt:lpstr>
      <vt:lpstr>Слайд 22</vt:lpstr>
      <vt:lpstr>Слайд 23</vt:lpstr>
      <vt:lpstr>Слайд 24</vt:lpstr>
      <vt:lpstr>Центральный Банк не имеет права:</vt:lpstr>
      <vt:lpstr>Слайд 26</vt:lpstr>
      <vt:lpstr>Слайд 27</vt:lpstr>
      <vt:lpstr>Слайд 28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ЦЕНТРАЛЬНЫЙ БАНК</dc:title>
  <dc:creator>atm</dc:creator>
  <cp:lastModifiedBy>atm</cp:lastModifiedBy>
  <cp:revision>27</cp:revision>
  <dcterms:created xsi:type="dcterms:W3CDTF">2013-02-07T15:14:05Z</dcterms:created>
  <dcterms:modified xsi:type="dcterms:W3CDTF">2013-10-02T10:11:44Z</dcterms:modified>
</cp:coreProperties>
</file>