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3" r:id="rId8"/>
    <p:sldId id="284" r:id="rId9"/>
    <p:sldId id="262" r:id="rId10"/>
    <p:sldId id="285" r:id="rId11"/>
    <p:sldId id="263" r:id="rId12"/>
    <p:sldId id="264" r:id="rId13"/>
    <p:sldId id="265" r:id="rId14"/>
    <p:sldId id="266" r:id="rId15"/>
    <p:sldId id="268" r:id="rId16"/>
    <p:sldId id="286" r:id="rId17"/>
    <p:sldId id="269" r:id="rId18"/>
    <p:sldId id="270" r:id="rId19"/>
    <p:sldId id="287" r:id="rId20"/>
    <p:sldId id="271" r:id="rId21"/>
    <p:sldId id="272" r:id="rId22"/>
    <p:sldId id="273" r:id="rId23"/>
    <p:sldId id="274" r:id="rId24"/>
    <p:sldId id="276" r:id="rId25"/>
    <p:sldId id="288" r:id="rId26"/>
    <p:sldId id="277" r:id="rId27"/>
    <p:sldId id="278" r:id="rId28"/>
    <p:sldId id="279" r:id="rId29"/>
    <p:sldId id="280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FD58E-96D1-49F0-AF64-69B6B90FDBFC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56210-8BAB-4F2B-A881-789EECA3C5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Финансы сущность и функции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3</a:t>
            </a:r>
            <a:r>
              <a:rPr lang="ru-RU" sz="3600" dirty="0" smtClean="0"/>
              <a:t>) государством и предприятиями при уплате ими налогов в бюджетную систему и финансировании расходов;</a:t>
            </a:r>
          </a:p>
          <a:p>
            <a:pPr lvl="0">
              <a:buNone/>
            </a:pPr>
            <a:r>
              <a:rPr lang="ru-RU" sz="3600" dirty="0" smtClean="0"/>
              <a:t>4) государством и гражданами при уплате налогов;</a:t>
            </a:r>
          </a:p>
          <a:p>
            <a:pPr lvl="0">
              <a:buNone/>
            </a:pPr>
            <a:r>
              <a:rPr lang="ru-RU" sz="3600" dirty="0" smtClean="0"/>
              <a:t>5)предприятиями, гражданами и внебюджетными фондами,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600" dirty="0" smtClean="0"/>
              <a:t>6) отдельными звеньями бюджетной системы,</a:t>
            </a:r>
          </a:p>
          <a:p>
            <a:pPr lvl="0">
              <a:buNone/>
            </a:pPr>
            <a:r>
              <a:rPr lang="ru-RU" sz="3600" dirty="0" smtClean="0"/>
              <a:t>7) органами имущественного и личного страхования, предприятиями, населением при уплате страховых взносов и возмещении ущерба при наступлении страхового случая,</a:t>
            </a:r>
          </a:p>
          <a:p>
            <a:pPr>
              <a:buNone/>
            </a:pPr>
            <a:r>
              <a:rPr lang="ru-RU" sz="3600" dirty="0" smtClean="0"/>
              <a:t>8) денежные отношения опосредующие кругооборот фондов предприятий.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По материальному содержанию финансы - это целевые фонды денежных средств , в совокупности представляющие  финансовые ресурсы </a:t>
            </a:r>
            <a:r>
              <a:rPr lang="ru-RU" sz="3600" dirty="0" smtClean="0"/>
              <a:t>страны. </a:t>
            </a:r>
          </a:p>
          <a:p>
            <a:pPr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dirty="0"/>
              <a:t>Финансы и финансовые ресурсы </a:t>
            </a:r>
            <a:r>
              <a:rPr lang="ru-RU" sz="3600" dirty="0">
                <a:solidFill>
                  <a:srgbClr val="FF0000"/>
                </a:solidFill>
              </a:rPr>
              <a:t>не тождественные понятия.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dirty="0"/>
              <a:t> </a:t>
            </a:r>
          </a:p>
          <a:p>
            <a:pPr algn="just">
              <a:buNone/>
            </a:pPr>
            <a:r>
              <a:rPr lang="ru-RU" dirty="0" smtClean="0"/>
              <a:t>    Социально-экономическая </a:t>
            </a:r>
            <a:r>
              <a:rPr lang="ru-RU"/>
              <a:t>сущность </a:t>
            </a:r>
            <a:r>
              <a:rPr lang="ru-RU" smtClean="0"/>
              <a:t>финансов заключается </a:t>
            </a:r>
            <a:r>
              <a:rPr lang="ru-RU" dirty="0"/>
              <a:t>в исследовании - за счет кого государство получает финансовые ресурсы и в чьих интересах использует эти средства.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Финансовые ресурсы выступают как</a:t>
            </a:r>
            <a:r>
              <a:rPr lang="ru-RU" sz="4000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1" algn="just">
              <a:buNone/>
            </a:pPr>
            <a:r>
              <a:rPr lang="ru-RU" sz="4300" dirty="0" smtClean="0"/>
              <a:t>1) фонды </a:t>
            </a:r>
            <a:r>
              <a:rPr lang="ru-RU" sz="4300" dirty="0"/>
              <a:t>денежных средств аккумуляционного характера, которые образуются в результате производства, распределения и перераспределения ВВП,</a:t>
            </a:r>
            <a:endParaRPr lang="ru-RU" sz="2600" dirty="0"/>
          </a:p>
          <a:p>
            <a:pPr lvl="1" algn="just">
              <a:buNone/>
            </a:pPr>
            <a:r>
              <a:rPr lang="ru-RU" sz="4300" dirty="0" smtClean="0"/>
              <a:t>2)  </a:t>
            </a:r>
            <a:r>
              <a:rPr lang="ru-RU" sz="4300" dirty="0"/>
              <a:t>конечные доходы, т.е. денежные средства предназначенные к обмену на товары и услуги,</a:t>
            </a:r>
            <a:endParaRPr lang="ru-RU" sz="2600" dirty="0"/>
          </a:p>
          <a:p>
            <a:pPr marL="342900" lvl="1" indent="-342900" algn="just">
              <a:buNone/>
            </a:pPr>
            <a:endParaRPr lang="ru-RU" sz="20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Государственные ресурсы образуются за счет: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dirty="0"/>
              <a:t>взимания налогов и сборов,</a:t>
            </a:r>
          </a:p>
          <a:p>
            <a:pPr lvl="0"/>
            <a:r>
              <a:rPr lang="ru-RU" sz="3600" dirty="0"/>
              <a:t>поступлений от использования, а также продажи государственного имущества,</a:t>
            </a:r>
          </a:p>
          <a:p>
            <a:pPr lvl="0"/>
            <a:r>
              <a:rPr lang="ru-RU" sz="3600" dirty="0"/>
              <a:t>средств от продажи золотого запаса страны</a:t>
            </a:r>
          </a:p>
          <a:p>
            <a:endParaRPr lang="ru-RU" sz="36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lvl="0"/>
            <a:r>
              <a:rPr lang="ru-RU" sz="3600" dirty="0" smtClean="0"/>
              <a:t>выпуска и продажи государственных ценных бумаг.</a:t>
            </a:r>
          </a:p>
          <a:p>
            <a:pPr lvl="0"/>
            <a:r>
              <a:rPr lang="ru-RU" sz="3600" dirty="0" smtClean="0"/>
              <a:t>прибыль от государственной предпринимательской деятельности,</a:t>
            </a:r>
          </a:p>
          <a:p>
            <a:pPr lvl="0"/>
            <a:r>
              <a:rPr lang="ru-RU" sz="3600" dirty="0" smtClean="0"/>
              <a:t>путем внешнего и внутреннего заимствования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Для предприятий финансовые ресурсы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это </a:t>
            </a:r>
            <a:r>
              <a:rPr lang="ru-RU" sz="3600" dirty="0"/>
              <a:t>денежные доходы и поступления, находящиеся в распоряжении субъекта хозяйствования и предназначенные для выполнения хозяйственных обязательств.</a:t>
            </a:r>
          </a:p>
          <a:p>
            <a:pPr algn="just"/>
            <a:endParaRPr lang="ru-RU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/>
              <a:t>Они создаются посредством</a:t>
            </a:r>
            <a:r>
              <a:rPr lang="ru-RU" b="1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dirty="0"/>
              <a:t>получения дохода от производственно -предпринимательской деятельности;</a:t>
            </a:r>
          </a:p>
          <a:p>
            <a:pPr lvl="0"/>
            <a:r>
              <a:rPr lang="ru-RU" sz="3600" dirty="0"/>
              <a:t>формирования акционерного капитала, сбора паевых и уставных взносов,</a:t>
            </a:r>
          </a:p>
          <a:p>
            <a:pPr lvl="0"/>
            <a:r>
              <a:rPr lang="ru-RU" sz="3600" dirty="0"/>
              <a:t>продажи и сдачи в аренду собственного </a:t>
            </a:r>
            <a:r>
              <a:rPr lang="ru-RU" sz="3600" dirty="0" smtClean="0"/>
              <a:t>имущества</a:t>
            </a:r>
            <a:endParaRPr lang="ru-RU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/>
            <a:r>
              <a:rPr lang="ru-RU" sz="3600" dirty="0" smtClean="0"/>
              <a:t>получения заемных средств</a:t>
            </a:r>
          </a:p>
          <a:p>
            <a:pPr lvl="0"/>
            <a:r>
              <a:rPr lang="ru-RU" sz="3600" dirty="0" smtClean="0"/>
              <a:t>финансовой поддержки со стороны государства</a:t>
            </a:r>
          </a:p>
          <a:p>
            <a:pPr lvl="0"/>
            <a:r>
              <a:rPr lang="ru-RU" sz="3600" dirty="0" smtClean="0"/>
              <a:t>привлечения иностранных инвестиций</a:t>
            </a:r>
          </a:p>
          <a:p>
            <a:pPr lvl="0"/>
            <a:r>
              <a:rPr lang="ru-RU" sz="3600" dirty="0" smtClean="0"/>
              <a:t>страховых возмещений и штрафных санкций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Финансы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экономические </a:t>
            </a:r>
            <a:r>
              <a:rPr lang="ru-RU" dirty="0"/>
              <a:t>отношения, связанные с формированием, распределением и использованием централизованных и децентрализованных фондов денежных средств в целях выполнения функций и задач государства и обеспечение расширенного воспроизводства. (автор - </a:t>
            </a:r>
            <a:r>
              <a:rPr lang="ru-RU" dirty="0" err="1"/>
              <a:t>Дробозина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Распределительная функция финансов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Распределение национального дохода заключается в создании так называемых </a:t>
            </a:r>
            <a:r>
              <a:rPr lang="ru-RU" u="sng" dirty="0"/>
              <a:t>основных</a:t>
            </a:r>
            <a:r>
              <a:rPr lang="ru-RU" dirty="0"/>
              <a:t> , или </a:t>
            </a:r>
            <a:r>
              <a:rPr lang="ru-RU" u="sng" dirty="0"/>
              <a:t>первичных</a:t>
            </a:r>
            <a:r>
              <a:rPr lang="ru-RU" dirty="0"/>
              <a:t> доходов. Их сумма равна национальному </a:t>
            </a:r>
            <a:r>
              <a:rPr lang="ru-RU" dirty="0" smtClean="0"/>
              <a:t>доходу.</a:t>
            </a:r>
          </a:p>
          <a:p>
            <a:pPr algn="just"/>
            <a:r>
              <a:rPr lang="ru-RU" b="1" dirty="0"/>
              <a:t>Основные доходы </a:t>
            </a:r>
            <a:r>
              <a:rPr lang="ru-RU" dirty="0"/>
              <a:t>формируются при распределении национального дохода среди участников </a:t>
            </a:r>
            <a:r>
              <a:rPr lang="ru-RU" u="sng" dirty="0"/>
              <a:t>материального</a:t>
            </a:r>
            <a:r>
              <a:rPr lang="ru-RU" dirty="0"/>
              <a:t> </a:t>
            </a:r>
            <a:r>
              <a:rPr lang="ru-RU" dirty="0" smtClean="0"/>
              <a:t>производства.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/>
              <a:t>Основные доходы </a:t>
            </a:r>
            <a:r>
              <a:rPr lang="ru-RU" sz="3600" i="1" dirty="0"/>
              <a:t>делятся на две </a:t>
            </a:r>
            <a:r>
              <a:rPr lang="ru-RU" sz="3600" i="1" dirty="0" smtClean="0"/>
              <a:t>группы</a:t>
            </a:r>
            <a:r>
              <a:rPr lang="ru-RU" sz="3600" dirty="0" smtClean="0"/>
              <a:t>: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1) зарплата рабочих , служащих , доходы фермеров , крестьян , занятых в сфере материального производства ;</a:t>
            </a:r>
          </a:p>
          <a:p>
            <a:pPr>
              <a:buNone/>
            </a:pPr>
            <a:r>
              <a:rPr lang="ru-RU" sz="3600" dirty="0"/>
              <a:t>2) доходы предприятий сферы материального производства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Необходимо дальнейшее распределение или перераспределение </a:t>
            </a:r>
            <a:r>
              <a:rPr lang="ru-RU" dirty="0" smtClean="0"/>
              <a:t>НД.</a:t>
            </a:r>
          </a:p>
          <a:p>
            <a:pPr>
              <a:buNone/>
            </a:pPr>
            <a:r>
              <a:rPr lang="ru-RU" dirty="0"/>
              <a:t>В результате перераспределения образуются </a:t>
            </a:r>
            <a:r>
              <a:rPr lang="ru-RU" b="1" i="1" dirty="0"/>
              <a:t>вторичные , или </a:t>
            </a:r>
            <a:r>
              <a:rPr lang="ru-RU" b="1" i="1" dirty="0" smtClean="0"/>
              <a:t>производные </a:t>
            </a:r>
            <a:r>
              <a:rPr lang="ru-RU" b="1" i="1" dirty="0"/>
              <a:t>доходы 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Это </a:t>
            </a:r>
            <a:r>
              <a:rPr lang="ru-RU" u="sng" dirty="0" smtClean="0"/>
              <a:t>доходы нематериального </a:t>
            </a:r>
            <a:r>
              <a:rPr lang="ru-RU" dirty="0" smtClean="0"/>
              <a:t>производства:</a:t>
            </a:r>
          </a:p>
          <a:p>
            <a:pPr>
              <a:buNone/>
            </a:pPr>
            <a:r>
              <a:rPr lang="ru-RU" dirty="0"/>
              <a:t>о</a:t>
            </a:r>
            <a:r>
              <a:rPr lang="ru-RU" dirty="0" smtClean="0"/>
              <a:t>борона, здравоохранение, образование, культура, наука и т.д.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    Активно </a:t>
            </a:r>
            <a:r>
              <a:rPr lang="ru-RU" sz="3600" dirty="0"/>
              <a:t>участвуя в распределении и перераспределении НД , финансы способствуют трансформации пропорций , возникших при  первичном распределении НД  , в пропорции его конечного использования.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dirty="0"/>
              <a:t>В целом распределительная функция финансов позволяет: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1) создавать </a:t>
            </a:r>
            <a:r>
              <a:rPr lang="ru-RU" dirty="0"/>
              <a:t>целевые фонды </a:t>
            </a:r>
            <a:r>
              <a:rPr lang="ru-RU" dirty="0" smtClean="0"/>
              <a:t>денежных средств, </a:t>
            </a:r>
            <a:endParaRPr lang="ru-RU" dirty="0"/>
          </a:p>
          <a:p>
            <a:pPr lvl="0" algn="just">
              <a:buNone/>
            </a:pPr>
            <a:r>
              <a:rPr lang="ru-RU" dirty="0" smtClean="0"/>
              <a:t>2) осуществлять внутрихозяйственное</a:t>
            </a:r>
            <a:r>
              <a:rPr lang="ru-RU" dirty="0"/>
              <a:t>, межотраслевое, </a:t>
            </a:r>
            <a:r>
              <a:rPr lang="ru-RU" dirty="0" smtClean="0"/>
              <a:t>межтерриториальное перераспределение, </a:t>
            </a:r>
            <a:r>
              <a:rPr lang="ru-RU" dirty="0"/>
              <a:t>между </a:t>
            </a:r>
            <a:r>
              <a:rPr lang="ru-RU" dirty="0" smtClean="0"/>
              <a:t>производственной </a:t>
            </a:r>
            <a:r>
              <a:rPr lang="ru-RU" dirty="0"/>
              <a:t>и </a:t>
            </a:r>
            <a:r>
              <a:rPr lang="ru-RU" dirty="0" smtClean="0"/>
              <a:t>непроизводственной </a:t>
            </a:r>
            <a:r>
              <a:rPr lang="ru-RU" dirty="0"/>
              <a:t>сферами и социальными </a:t>
            </a:r>
            <a:r>
              <a:rPr lang="ru-RU" dirty="0" smtClean="0"/>
              <a:t>группами,</a:t>
            </a:r>
            <a:endParaRPr lang="ru-RU" dirty="0"/>
          </a:p>
          <a:p>
            <a:pPr lvl="0">
              <a:buNone/>
            </a:pPr>
            <a:r>
              <a:rPr lang="ru-RU" dirty="0" smtClean="0"/>
              <a:t>3) создавать резервы на всех уровнях.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sz="3600" dirty="0" smtClean="0">
                <a:solidFill>
                  <a:schemeClr val="accent1"/>
                </a:solidFill>
              </a:rPr>
              <a:t>Конечная цель распределения и перераспределения НД и ВВП, </a:t>
            </a:r>
            <a:r>
              <a:rPr lang="ru-RU" sz="3600" dirty="0" smtClean="0"/>
              <a:t>совершаемых с помощью финансов,- развитие производительных сил, создание рыночных структур экономики, укрепление государства, обеспечение высокого уровня жизни населения.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Контрольная функция финансов 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    Контрольная </a:t>
            </a:r>
            <a:r>
              <a:rPr lang="ru-RU" sz="3600" dirty="0"/>
              <a:t>функция финансов тесно связана с распределительной . Среди огромного многообразия финансовых отношений нет ни одного , которое не было бы связано с контролем за использованием средств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3900" dirty="0" smtClean="0"/>
              <a:t>Одна </a:t>
            </a:r>
            <a:r>
              <a:rPr lang="ru-RU" sz="3900" dirty="0"/>
              <a:t>из важнейших задач финансового контроля - проверка точного соблюдения законодательства по финансовым </a:t>
            </a:r>
            <a:r>
              <a:rPr lang="ru-RU" sz="3900" dirty="0" smtClean="0"/>
              <a:t>вопросам, </a:t>
            </a:r>
            <a:r>
              <a:rPr lang="ru-RU" sz="3900" dirty="0"/>
              <a:t>своевременности и полноты выполнения финансовых обязательств перед бюджетной </a:t>
            </a:r>
            <a:r>
              <a:rPr lang="ru-RU" sz="3900" dirty="0" smtClean="0"/>
              <a:t>системой  </a:t>
            </a:r>
            <a:r>
              <a:rPr lang="ru-RU" sz="3900" dirty="0"/>
              <a:t>, налоговой службой  , банками , а так же взаимных обязательств предприятий друг перед другом  по расчетам и </a:t>
            </a:r>
            <a:r>
              <a:rPr lang="ru-RU" sz="3900" dirty="0" smtClean="0"/>
              <a:t>платежам. 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Autofit/>
          </a:bodyPr>
          <a:lstStyle/>
          <a:p>
            <a:pPr algn="just"/>
            <a:r>
              <a:rPr lang="ru-RU" sz="3600" dirty="0"/>
              <a:t>Финансы осуществляют контроль на всех стадиях  создания , распределения  и использования общественного продукта и НД </a:t>
            </a:r>
            <a:r>
              <a:rPr lang="ru-RU" sz="3600" dirty="0" smtClean="0"/>
              <a:t>.</a:t>
            </a:r>
          </a:p>
          <a:p>
            <a:pPr algn="just"/>
            <a:r>
              <a:rPr lang="ru-RU" sz="3600" dirty="0"/>
              <a:t>Контроль ведется за производственными и не производственными затратами , соответствии этих затрат доходам , формированием и использовании основных и оборотных фондов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dirty="0" smtClean="0"/>
              <a:t>   Финансовый контроль </a:t>
            </a:r>
            <a:r>
              <a:rPr lang="ru-RU" sz="3600" dirty="0"/>
              <a:t>действует на всех стадиях кругооборота средств , при финансировании и кредитовании , проведении безналичных </a:t>
            </a:r>
            <a:r>
              <a:rPr lang="ru-RU" sz="3600" dirty="0" smtClean="0"/>
              <a:t>расчетов, взаимоотношении </a:t>
            </a:r>
            <a:r>
              <a:rPr lang="ru-RU" sz="3600" dirty="0"/>
              <a:t>с бюджетом и другими звеньями финансовой системы 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Финансы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3600" dirty="0" smtClean="0"/>
              <a:t>    система </a:t>
            </a:r>
            <a:r>
              <a:rPr lang="ru-RU" sz="3600" dirty="0"/>
              <a:t>денежных стоимостных отношений, связанных с формирование и использованием денежных фондов в процессе распределения и перераспределения ВВП. (Романовский)</a:t>
            </a:r>
          </a:p>
          <a:p>
            <a:pPr algn="just"/>
            <a:endParaRPr lang="ru-RU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    В </a:t>
            </a:r>
            <a:r>
              <a:rPr lang="ru-RU" dirty="0">
                <a:solidFill>
                  <a:schemeClr val="accent1"/>
                </a:solidFill>
              </a:rPr>
              <a:t>настоящее время для выполнения данной функции существуют различные методы и организованы специальные </a:t>
            </a:r>
            <a:r>
              <a:rPr lang="ru-RU" dirty="0" smtClean="0">
                <a:solidFill>
                  <a:schemeClr val="accent1"/>
                </a:solidFill>
              </a:rPr>
              <a:t>службы:</a:t>
            </a:r>
          </a:p>
          <a:p>
            <a:pPr>
              <a:buFontTx/>
              <a:buChar char="-"/>
            </a:pPr>
            <a:r>
              <a:rPr lang="ru-RU" dirty="0" smtClean="0"/>
              <a:t>Счетная Палата</a:t>
            </a:r>
          </a:p>
          <a:p>
            <a:pPr>
              <a:buFontTx/>
              <a:buChar char="-"/>
            </a:pPr>
            <a:r>
              <a:rPr lang="ru-RU" dirty="0" smtClean="0"/>
              <a:t>Федеральная налоговая служба</a:t>
            </a:r>
          </a:p>
          <a:p>
            <a:pPr>
              <a:buFontTx/>
              <a:buChar char="-"/>
            </a:pPr>
            <a:r>
              <a:rPr lang="ru-RU" dirty="0" smtClean="0"/>
              <a:t>Федеральное казначейство</a:t>
            </a:r>
          </a:p>
          <a:p>
            <a:pPr>
              <a:buFontTx/>
              <a:buChar char="-"/>
            </a:pPr>
            <a:r>
              <a:rPr lang="ru-RU" dirty="0" smtClean="0"/>
              <a:t>Федеральная служба финансово-бюджетного надзора и др.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Предпосылки возникновения финансов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None/>
            </a:pPr>
            <a:r>
              <a:rPr lang="ru-RU" dirty="0" smtClean="0"/>
              <a:t>1</a:t>
            </a:r>
            <a:r>
              <a:rPr lang="ru-RU" sz="4000" dirty="0" smtClean="0"/>
              <a:t>) отторжение </a:t>
            </a:r>
            <a:r>
              <a:rPr lang="ru-RU" sz="4000" dirty="0"/>
              <a:t>главы государства от казны и возникновение государственного централизованного фонда денежных средств – государственного бюджета, распоряжение которым не может осуществляться единолично главой государства.</a:t>
            </a:r>
          </a:p>
          <a:p>
            <a:pPr>
              <a:buNone/>
            </a:pPr>
            <a:r>
              <a:rPr lang="ru-RU" sz="4000" dirty="0"/>
              <a:t> </a:t>
            </a:r>
          </a:p>
          <a:p>
            <a:pPr lvl="0">
              <a:buNone/>
            </a:pPr>
            <a:r>
              <a:rPr lang="ru-RU" sz="4000" dirty="0" smtClean="0"/>
              <a:t>2) возникновение </a:t>
            </a:r>
            <a:r>
              <a:rPr lang="ru-RU" sz="4000" dirty="0"/>
              <a:t>системы государственных доходов и расходов, законодательное закрепление  государственного бюджета, как росписи доходов и расходов бюджета.</a:t>
            </a:r>
          </a:p>
          <a:p>
            <a:pPr>
              <a:buNone/>
            </a:pPr>
            <a:r>
              <a:rPr lang="ru-RU" sz="4000" dirty="0"/>
              <a:t> </a:t>
            </a: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3)переход от натуральных податей и трудовых повинностей к сбору налогов в денежной форме.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>
              <a:buNone/>
            </a:pPr>
            <a:r>
              <a:rPr lang="ru-RU" dirty="0" smtClean="0"/>
              <a:t>4)возникновение кругооборота стоимости в форме товарно-материальных ценностей и денег и образование доходов и накоплений у участников воспроизводственного процесса.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Характерные признаки финансов 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1)распределительный </a:t>
            </a:r>
            <a:r>
              <a:rPr lang="ru-RU" dirty="0"/>
              <a:t>характер отношений, который основан на правовых нормах или этике бизнеса, связан с движением реальных денег независимо от движения стоимости в товарной форме;</a:t>
            </a:r>
          </a:p>
          <a:p>
            <a:pPr lvl="0">
              <a:buNone/>
            </a:pPr>
            <a:r>
              <a:rPr lang="ru-RU" dirty="0" smtClean="0"/>
              <a:t>2)односторонний </a:t>
            </a:r>
            <a:r>
              <a:rPr lang="ru-RU" dirty="0"/>
              <a:t>характер движения денежных средств;</a:t>
            </a:r>
          </a:p>
          <a:p>
            <a:pPr lvl="0">
              <a:buNone/>
            </a:pPr>
            <a:r>
              <a:rPr lang="ru-RU" dirty="0" smtClean="0"/>
              <a:t>3)создание </a:t>
            </a:r>
            <a:r>
              <a:rPr lang="ru-RU" dirty="0"/>
              <a:t>централизованных и децентрализованных денежных фондов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Финансы являются неотъемлемой частью денежных отношений, поэтому их роль зависит от того, какое место занимают денежные отношения в экономических отношениях.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Главное предназначение финансов – путем преобразования денежных доходов и фондов обеспечить не только потребности государства и предприятий в денежных средствах, но и контроль за использованием финансовых ресурсов.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/>
                </a:solidFill>
              </a:rPr>
              <a:t>Финансы выражают денежные отношения, которые возникают между: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sz="3900" dirty="0" smtClean="0"/>
              <a:t>1) предприятиями </a:t>
            </a:r>
            <a:r>
              <a:rPr lang="ru-RU" sz="3900" dirty="0"/>
              <a:t>в процессе приобретения товарно-материальных </a:t>
            </a:r>
            <a:r>
              <a:rPr lang="ru-RU" sz="3900" dirty="0" smtClean="0"/>
              <a:t>ценностей</a:t>
            </a:r>
            <a:r>
              <a:rPr lang="ru-RU" sz="3900" dirty="0"/>
              <a:t>, реализации продукции и услуг;</a:t>
            </a:r>
          </a:p>
          <a:p>
            <a:pPr lvl="0">
              <a:buNone/>
            </a:pPr>
            <a:r>
              <a:rPr lang="ru-RU" sz="3900" dirty="0" smtClean="0"/>
              <a:t>2) предприятиями </a:t>
            </a:r>
            <a:r>
              <a:rPr lang="ru-RU" sz="3900" dirty="0"/>
              <a:t>и вышестоящими организациями при создании централизованных фондов денежных средств и их распределении;</a:t>
            </a:r>
          </a:p>
          <a:p>
            <a:pPr lvl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868</Words>
  <Application>Microsoft Office PowerPoint</Application>
  <PresentationFormat>Экран (4:3)</PresentationFormat>
  <Paragraphs>80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Финансы сущность и функции</vt:lpstr>
      <vt:lpstr>Финансы</vt:lpstr>
      <vt:lpstr>Финансы </vt:lpstr>
      <vt:lpstr>Предпосылки возникновения финансов: </vt:lpstr>
      <vt:lpstr>Слайд 5</vt:lpstr>
      <vt:lpstr>Характерные признаки финансов : </vt:lpstr>
      <vt:lpstr>Слайд 7</vt:lpstr>
      <vt:lpstr>Слайд 8</vt:lpstr>
      <vt:lpstr>Финансы выражают денежные отношения, которые возникают между: </vt:lpstr>
      <vt:lpstr>Слайд 10</vt:lpstr>
      <vt:lpstr>Слайд 11</vt:lpstr>
      <vt:lpstr>Слайд 12</vt:lpstr>
      <vt:lpstr>Слайд 13</vt:lpstr>
      <vt:lpstr>Финансовые ресурсы выступают как: </vt:lpstr>
      <vt:lpstr>Государственные ресурсы образуются за счет: </vt:lpstr>
      <vt:lpstr>Слайд 16</vt:lpstr>
      <vt:lpstr> Для предприятий финансовые ресурсы </vt:lpstr>
      <vt:lpstr>Они создаются посредством: </vt:lpstr>
      <vt:lpstr>Слайд 19</vt:lpstr>
      <vt:lpstr>Распределительная функция финансов </vt:lpstr>
      <vt:lpstr>Основные доходы делятся на две группы: </vt:lpstr>
      <vt:lpstr>Слайд 22</vt:lpstr>
      <vt:lpstr>Слайд 23</vt:lpstr>
      <vt:lpstr>В целом распределительная функция финансов позволяет: </vt:lpstr>
      <vt:lpstr>Слайд 25</vt:lpstr>
      <vt:lpstr>Контрольная функция финансов . 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Финансы сущность и функции</dc:title>
  <dc:creator>Пользователь</dc:creator>
  <cp:lastModifiedBy>Пользователь</cp:lastModifiedBy>
  <cp:revision>10</cp:revision>
  <dcterms:created xsi:type="dcterms:W3CDTF">2013-02-26T04:18:23Z</dcterms:created>
  <dcterms:modified xsi:type="dcterms:W3CDTF">2013-11-12T16:30:59Z</dcterms:modified>
</cp:coreProperties>
</file>