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5" r:id="rId24"/>
    <p:sldId id="284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83" r:id="rId33"/>
    <p:sldId id="278" r:id="rId34"/>
    <p:sldId id="279" r:id="rId35"/>
    <p:sldId id="293" r:id="rId36"/>
    <p:sldId id="294" r:id="rId37"/>
    <p:sldId id="295" r:id="rId38"/>
    <p:sldId id="296" r:id="rId39"/>
    <p:sldId id="297" r:id="rId40"/>
    <p:sldId id="298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8F327-2973-42FD-81DA-F6A0ED1F664E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8F81E-DB8A-4A2E-8762-DC9475F5C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Внебюджетные фонды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348880"/>
            <a:ext cx="7772400" cy="3378299"/>
          </a:xfrm>
        </p:spPr>
        <p:txBody>
          <a:bodyPr/>
          <a:lstStyle/>
          <a:p>
            <a:pPr algn="ctr"/>
            <a:r>
              <a:rPr lang="ru-RU" dirty="0"/>
              <a:t>ПЕНСИОННЫЙ ФОНД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Создан в </a:t>
            </a:r>
            <a:r>
              <a:rPr lang="ru-RU" dirty="0"/>
              <a:t>1990 году. </a:t>
            </a:r>
            <a:r>
              <a:rPr lang="ru-RU" dirty="0" smtClean="0"/>
              <a:t>Является самостоятельным </a:t>
            </a:r>
            <a:r>
              <a:rPr lang="ru-RU" dirty="0"/>
              <a:t>финансово-кредитным учреждением, выполняющим отдельные банковские операции. </a:t>
            </a:r>
            <a:r>
              <a:rPr lang="ru-RU" dirty="0" smtClean="0"/>
              <a:t>Денежные средства </a:t>
            </a:r>
            <a:r>
              <a:rPr lang="ru-RU" dirty="0"/>
              <a:t>и иное </a:t>
            </a:r>
            <a:r>
              <a:rPr lang="ru-RU" dirty="0" smtClean="0"/>
              <a:t>имущество является государственной </a:t>
            </a:r>
            <a:r>
              <a:rPr lang="ru-RU" dirty="0"/>
              <a:t>собственностью. Он не входит в состав </a:t>
            </a:r>
            <a:r>
              <a:rPr lang="ru-RU" dirty="0" smtClean="0"/>
              <a:t>Федерального </a:t>
            </a:r>
            <a:r>
              <a:rPr lang="ru-RU" dirty="0"/>
              <a:t>бюджета. Его бюджет утверждается отдельно.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пенсионного фонда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учет страховых средств, поступающих по обязательному пенсионному страхованию;</a:t>
            </a:r>
          </a:p>
          <a:p>
            <a:pPr lvl="0"/>
            <a:r>
              <a:rPr lang="ru-RU" dirty="0"/>
              <a:t>назначение и выплата пенсий. Среди них трудовые пенсии (по старости, по инвалидности, по случаю потери кормильца), пенсии по государственному пенсионному обеспечению, пенсии военнослужащих и их семей, социальные пенсии, пенсии госслужащих. За счет средств Фонда получают пенсии 36,5 млн. российских пенсионеров;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lvl="0"/>
            <a:r>
              <a:rPr lang="ru-RU" dirty="0"/>
              <a:t>назначение и реализация социальных выплат отдельным категориям граждан: ветеранам, инвалидам, инвалидам вследствие военной травмы, Героям Советского Союза, Героям Российской Федерации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персонифицированный учет участников системы обязательного пенсионного страхования. В системе учитываются страховые пенсионные платежи почти 63 млн. россиян;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взаимодействие с работодателями - плательщиками страховых пенсионных взносов. Информация о гражданах, застрахованных в пенсионной системе, поступает от 6,2 млн. юридических лиц;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выдача сертификатов на получение материнского (семейного) капитала;</a:t>
            </a:r>
          </a:p>
          <a:p>
            <a:pPr lvl="0"/>
            <a:r>
              <a:rPr lang="ru-RU" dirty="0"/>
              <a:t>управление средствами пенсионной системы, в т.ч. накопительной частью трудовой пенсии, которое осуществляется через государственную управляющую компанию (Внешэкономбанк) и частные управляющие компании;</a:t>
            </a:r>
          </a:p>
          <a:p>
            <a:r>
              <a:rPr lang="ru-RU" dirty="0"/>
              <a:t>реализация Программы государственного </a:t>
            </a:r>
            <a:r>
              <a:rPr lang="ru-RU" dirty="0" err="1"/>
              <a:t>софинансирования</a:t>
            </a:r>
            <a:r>
              <a:rPr lang="ru-RU" dirty="0"/>
              <a:t> пенсии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Руководство </a:t>
            </a:r>
            <a:r>
              <a:rPr lang="ru-RU" dirty="0"/>
              <a:t>деятельностью фонда </a:t>
            </a:r>
            <a:r>
              <a:rPr lang="ru-RU" dirty="0" smtClean="0"/>
              <a:t>осуществляется  </a:t>
            </a:r>
            <a:r>
              <a:rPr lang="ru-RU" dirty="0"/>
              <a:t>правлением фонда и его постоянно действующим исполнительным органом – исполнительной дирекцией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В </a:t>
            </a:r>
            <a:r>
              <a:rPr lang="ru-RU" dirty="0"/>
              <a:t>состав правления входят председатель, первый </a:t>
            </a:r>
            <a:r>
              <a:rPr lang="ru-RU" dirty="0" smtClean="0"/>
              <a:t>зам., зам. </a:t>
            </a:r>
            <a:r>
              <a:rPr lang="ru-RU" dirty="0"/>
              <a:t>председателя правления и исполнительный директор </a:t>
            </a:r>
            <a:r>
              <a:rPr lang="ru-RU" dirty="0" smtClean="0"/>
              <a:t>фонда</a:t>
            </a:r>
            <a:r>
              <a:rPr lang="ru-RU" dirty="0"/>
              <a:t>, а также управляющие отделениями фонда.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2348880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Фонд социального страхования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Создан в 1992 году. Предназначен для управления средствами государственного страхования. Он выступает в качестве специализированного финансово-кредитного учреждения при Правительстве РФ.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Внебюджетные фонды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 </a:t>
            </a:r>
            <a:r>
              <a:rPr lang="ru-RU" dirty="0"/>
              <a:t>это специфическая форма перераспределения и использования финансовых ресурсов страны для финансирования конкретных социальных и экономических потребностей общегосударственного либо регионального значения.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 ФСС РФ входят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региональные </a:t>
            </a:r>
            <a:r>
              <a:rPr lang="ru-RU" dirty="0"/>
              <a:t>отделения, управляющие средствами </a:t>
            </a:r>
            <a:r>
              <a:rPr lang="ru-RU" dirty="0" smtClean="0"/>
              <a:t>государственного социального страхования </a:t>
            </a:r>
            <a:r>
              <a:rPr lang="ru-RU" dirty="0"/>
              <a:t>на </a:t>
            </a:r>
            <a:r>
              <a:rPr lang="ru-RU" dirty="0" smtClean="0"/>
              <a:t>территории </a:t>
            </a:r>
            <a:r>
              <a:rPr lang="ru-RU" dirty="0"/>
              <a:t>субъектов </a:t>
            </a:r>
            <a:r>
              <a:rPr lang="ru-RU" dirty="0" smtClean="0"/>
              <a:t>РФ;</a:t>
            </a:r>
            <a:endParaRPr lang="ru-RU" dirty="0"/>
          </a:p>
          <a:p>
            <a:pPr lvl="0"/>
            <a:r>
              <a:rPr lang="ru-RU" dirty="0"/>
              <a:t>центральные отраслевые отделения, </a:t>
            </a:r>
            <a:r>
              <a:rPr lang="ru-RU" dirty="0" smtClean="0"/>
              <a:t>управляющие средствами государственного социального страхования </a:t>
            </a:r>
            <a:r>
              <a:rPr lang="ru-RU" dirty="0"/>
              <a:t>в отдельных отраслях </a:t>
            </a:r>
            <a:r>
              <a:rPr lang="ru-RU" dirty="0" smtClean="0"/>
              <a:t>народного хозяйства;</a:t>
            </a:r>
            <a:endParaRPr lang="ru-RU" dirty="0"/>
          </a:p>
          <a:p>
            <a:pPr lvl="0"/>
            <a:r>
              <a:rPr lang="ru-RU" dirty="0"/>
              <a:t>филиалы отделений создаваемые региональными и центральными отраслевыми отделениями Фонда по </a:t>
            </a:r>
            <a:r>
              <a:rPr lang="ru-RU" dirty="0" smtClean="0"/>
              <a:t>согласованию </a:t>
            </a:r>
            <a:r>
              <a:rPr lang="ru-RU" dirty="0"/>
              <a:t>с председателем Фонда.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Главные задачи Фонда являются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обеспечение </a:t>
            </a:r>
            <a:r>
              <a:rPr lang="ru-RU" dirty="0"/>
              <a:t>гарантированных </a:t>
            </a:r>
            <a:r>
              <a:rPr lang="ru-RU" dirty="0" smtClean="0"/>
              <a:t>государством </a:t>
            </a:r>
            <a:r>
              <a:rPr lang="ru-RU" dirty="0"/>
              <a:t>пособий по временной нетрудоспособности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беременности и родам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женщинам вставшим на учет в ранние сроки беременности, при рождении ребенка,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уходу за ребенком до </a:t>
            </a:r>
            <a:r>
              <a:rPr lang="ru-RU" dirty="0" smtClean="0"/>
              <a:t>достижении </a:t>
            </a:r>
            <a:r>
              <a:rPr lang="ru-RU" dirty="0"/>
              <a:t>им возраста полутора лет,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социальные пособия на погребение или возмещение стоимости гарантированного перечня ритуальных услуг,</a:t>
            </a:r>
          </a:p>
          <a:p>
            <a:r>
              <a:rPr lang="ru-RU" dirty="0" smtClean="0"/>
              <a:t> санаторно-курортное обслуживание работников и их детей,</a:t>
            </a:r>
          </a:p>
          <a:p>
            <a:r>
              <a:rPr lang="ru-RU" dirty="0" smtClean="0"/>
              <a:t>-участие  в разработке и реализации государственных программ страны здоровья работников, мер по социальному страхованию.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i="1" dirty="0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</a:rPr>
              <a:t>ВЫПЛАТЫ, ПРОИЗВОДИМЫЕ ФОНДОМ СОЦИАЛЬНОГО СТРАХОВАНИЯ РОССИЙСКОЙ ФЕДЕРАЦИИ</a:t>
            </a:r>
            <a:endParaRPr lang="ru-RU" sz="800" dirty="0" smtClean="0">
              <a:latin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000" b="1" i="1" dirty="0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</a:rPr>
              <a:t>в 2</a:t>
            </a:r>
            <a:r>
              <a:rPr lang="en-US" sz="4000" b="1" i="1" dirty="0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</a:rPr>
              <a:t>01</a:t>
            </a:r>
            <a:r>
              <a:rPr lang="ru-RU" sz="4000" b="1" i="1" dirty="0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</a:rPr>
              <a:t>3 году</a:t>
            </a:r>
            <a:endParaRPr lang="ru-RU" sz="800" dirty="0" smtClean="0">
              <a:latin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8" y="142852"/>
          <a:ext cx="8715437" cy="6593228"/>
        </p:xfrm>
        <a:graphic>
          <a:graphicData uri="http://schemas.openxmlformats.org/drawingml/2006/table">
            <a:tbl>
              <a:tblPr/>
              <a:tblGrid>
                <a:gridCol w="564352"/>
                <a:gridCol w="2507484"/>
                <a:gridCol w="5643601"/>
              </a:tblGrid>
              <a:tr h="954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2000" b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2000" b="1" dirty="0" err="1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i="0" kern="0" dirty="0">
                        <a:solidFill>
                          <a:srgbClr val="0066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0" kern="0" dirty="0">
                          <a:solidFill>
                            <a:srgbClr val="0066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Вид</a:t>
                      </a:r>
                      <a:endParaRPr lang="ru-RU" sz="2000" b="1" i="1" kern="0" dirty="0">
                        <a:solidFill>
                          <a:srgbClr val="0000FF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Размер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6385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Пособие по временной нетрудоспособности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заболевании или травме застрахованного, в том числе в связи с операцией по искусственному прерыванию беременности или осуществлением экстракорпорального оплодотворения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выплата пособия за счет средств Фонда социального страхования Российской Федерации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производится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четвертого дня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остальных случаях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первого дня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нетрудоспособности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страховом стаже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5 лет – 60% среднего заработка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5 до 8 лет – 80% среднего заработка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и более лет – 100% среднего заработка,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620" algn="l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Застрахованному лицу, имеющему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страховой стаж менее 6 месяцев</a:t>
                      </a:r>
                      <a:r>
                        <a:rPr lang="ru-RU" sz="2000" b="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размере, не превышающем</a:t>
                      </a:r>
                      <a:r>
                        <a:rPr lang="ru-RU" sz="2000" b="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полный календарный месяц</a:t>
                      </a:r>
                      <a:r>
                        <a:rPr lang="ru-RU" sz="2000" b="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минимального размера оплаты труда</a:t>
                      </a:r>
                      <a:endParaRPr lang="ru-RU" sz="2400" b="1" i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71414"/>
          <a:ext cx="8715436" cy="6643734"/>
        </p:xfrm>
        <a:graphic>
          <a:graphicData uri="http://schemas.openxmlformats.org/drawingml/2006/table">
            <a:tbl>
              <a:tblPr/>
              <a:tblGrid>
                <a:gridCol w="564353"/>
                <a:gridCol w="2578919"/>
                <a:gridCol w="5572164"/>
              </a:tblGrid>
              <a:tr h="6643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Пособие по беременности и родам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женщин, подлежащих обязательному социальному страхованию на случай временной нетрудоспособности и в связи с материнством, –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 100% среднего заработка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за два календарных года, предшествующих году наступления страхового случая, на который начисляются страховые взносы в Фонд,  не превышающего предельную  величину базы для начисления страховых взносов в Фонд, установленную на 2011 - 2012 годы  (463 000 руб. и 512 000 руб. за соответствующие календарные  годы)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женщин, уволенных в связи с ликвидацией организаций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490,79 руб. в месяц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7620" algn="l">
                        <a:spcAft>
                          <a:spcPts val="0"/>
                        </a:spcAft>
                      </a:pPr>
                      <a:r>
                        <a:rPr lang="ru-RU" sz="2000" b="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Застрахованной женщине, имеющей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страховой стаж менее 6 месяцев</a:t>
                      </a:r>
                      <a:r>
                        <a:rPr lang="ru-RU" sz="2000" b="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размере, не превышающем</a:t>
                      </a:r>
                      <a:r>
                        <a:rPr lang="ru-RU" sz="2000" b="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полный календарный месяц</a:t>
                      </a:r>
                      <a:r>
                        <a:rPr lang="ru-RU" sz="2000" b="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минимального размера оплаты труда</a:t>
                      </a:r>
                      <a:endParaRPr lang="ru-RU" sz="2400" b="1" i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214267"/>
          <a:ext cx="9144063" cy="6643733"/>
        </p:xfrm>
        <a:graphic>
          <a:graphicData uri="http://schemas.openxmlformats.org/drawingml/2006/table">
            <a:tbl>
              <a:tblPr/>
              <a:tblGrid>
                <a:gridCol w="3071834"/>
                <a:gridCol w="6072229"/>
              </a:tblGrid>
              <a:tr h="66437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 Пособие </a:t>
                      </a:r>
                      <a:r>
                        <a:rPr lang="ru-RU" sz="32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усыновлении ребенка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 среднего заработка,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два календарных года, предшествующих году наступления страхового случая, на который начисляются страховые взносы в Фонд, не превышающего предельную величину базы для начисления страховых взносов в Фонд, установленную на 2011-2012 годы 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(определяется по правилам, установленным для выплаты пособия по беременности и родам)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428604"/>
          <a:ext cx="8501122" cy="5929354"/>
        </p:xfrm>
        <a:graphic>
          <a:graphicData uri="http://schemas.openxmlformats.org/drawingml/2006/table">
            <a:tbl>
              <a:tblPr/>
              <a:tblGrid>
                <a:gridCol w="3404089"/>
                <a:gridCol w="5097033"/>
              </a:tblGrid>
              <a:tr h="59293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4.Единовременное </a:t>
                      </a:r>
                      <a:r>
                        <a:rPr lang="ru-RU" sz="32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пособие женщинам, вставшим на учет в медицинских учреждениях в ранние сроки беременности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490,79 руб.  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(при постановке на учет в медицинских учреждениях до 12 недель беременности)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785794"/>
          <a:ext cx="8286808" cy="2976031"/>
        </p:xfrm>
        <a:graphic>
          <a:graphicData uri="http://schemas.openxmlformats.org/drawingml/2006/table">
            <a:tbl>
              <a:tblPr/>
              <a:tblGrid>
                <a:gridCol w="3318271"/>
                <a:gridCol w="4968537"/>
              </a:tblGrid>
              <a:tr h="29760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5.Единовременное </a:t>
                      </a:r>
                      <a:r>
                        <a:rPr lang="ru-RU" sz="32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пособие при рождении ребенка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13 087,61 руб.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357166"/>
          <a:ext cx="8715436" cy="6357982"/>
        </p:xfrm>
        <a:graphic>
          <a:graphicData uri="http://schemas.openxmlformats.org/drawingml/2006/table">
            <a:tbl>
              <a:tblPr/>
              <a:tblGrid>
                <a:gridCol w="2376937"/>
                <a:gridCol w="6338499"/>
              </a:tblGrid>
              <a:tr h="63579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6.Ежемесячное </a:t>
                      </a:r>
                      <a:r>
                        <a:rPr lang="ru-RU" sz="32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пособие по уходу за ребенком 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лиц, </a:t>
                      </a:r>
                      <a:r>
                        <a:rPr lang="ru-RU" sz="18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подлежащих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обязательному социальному страхованию – </a:t>
                      </a:r>
                      <a:endParaRPr lang="ru-RU" sz="20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 40% среднего заработка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за два календарных года, предшествующих году наступления страхового случая, на который начисляются страховые взносы в Фонд,  не превышающего предельную  величину базы для начисления страховых взносов в Фонд, установленную на 2011-2012 годы (463 000 руб. и 512 000 руб. за каждый календарный год), но не менее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2453,93 руб.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 уходу за первым ребенком и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4907,85 руб. -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уходу за вторым ребенком и последующими детьми.</a:t>
                      </a:r>
                      <a:endParaRPr lang="ru-RU" sz="20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матерей, уволенных в период отпуска по уходу за ребенком в связи с ликвидацией организаций, прекращением физическими лицами деятельности в качестве индивидуальных предпринимателей, прекращением полномочий частными нотариусами и прекращением статуса адвоката – 40% среднего заработка, но не менее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2453,93 руб.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уходу за первым ребенком и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4907,85 руб.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уходу за вторым ребенком и последующими детьми, и не более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9815,71 руб.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за полный календарный месяц </a:t>
                      </a:r>
                      <a:endParaRPr lang="ru-RU" sz="20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лиц, </a:t>
                      </a:r>
                      <a:r>
                        <a:rPr lang="ru-RU" sz="18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ru-RU" sz="1800" b="1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u="sng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подлежащих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обязательному социальному страхованию - </a:t>
                      </a:r>
                      <a:r>
                        <a:rPr lang="ru-RU" sz="18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2453,93 руб.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уходу за первым ребенком и 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4907,85 руб.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уходу за вторым ребенком и последующими детьми.</a:t>
                      </a:r>
                      <a:endParaRPr lang="ru-RU" sz="20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Внебюджетные </a:t>
            </a:r>
            <a:r>
              <a:rPr lang="ru-RU" dirty="0"/>
              <a:t>фонды представляют собой самостоятельные финансово-кредитные учреждения и организации, в большинстве своем наделенные статусом юридического лица. Они независимы в правовом и экономическом отношении от бюджетов.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5072098"/>
        </p:xfrm>
        <a:graphic>
          <a:graphicData uri="http://schemas.openxmlformats.org/drawingml/2006/table">
            <a:tbl>
              <a:tblPr/>
              <a:tblGrid>
                <a:gridCol w="2786082"/>
                <a:gridCol w="5857916"/>
              </a:tblGrid>
              <a:tr h="5072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7.Социальное </a:t>
                      </a:r>
                      <a:r>
                        <a:rPr lang="ru-RU" sz="28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пособие на погребение или возмещение стоимости гарантированного перечня услуг по погребению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размере, равном стоимости услуг, предоставляемых согласно гарантированному перечню услуг по погребению, но не 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превышающем </a:t>
                      </a: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4763,96 руб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32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643998" cy="6215106"/>
        </p:xfrm>
        <a:graphic>
          <a:graphicData uri="http://schemas.openxmlformats.org/drawingml/2006/table">
            <a:tbl>
              <a:tblPr/>
              <a:tblGrid>
                <a:gridCol w="3461301"/>
                <a:gridCol w="5182697"/>
              </a:tblGrid>
              <a:tr h="62151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8.Оплата </a:t>
                      </a:r>
                      <a:r>
                        <a:rPr lang="ru-RU" sz="3200" b="1" i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четырех выходных дополнительных дней в месяц одному из работающих родителей (опекуну, попечителю) по уходу за детьми-инвалидами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размере дневного заработка за каждый дополнительный выходной день, при этом под дневным заработком следует понимать средний дневной заработок, определяемый в порядке, устанавливаемом Минтрудом России для исчисления среднего заработка.</a:t>
                      </a:r>
                      <a:endParaRPr lang="ru-RU" sz="36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603" marR="41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2204864"/>
            <a:ext cx="7772400" cy="356411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Федеральный фонд обязательного медицинского страхования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ФФ ОМС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финансовое обеспечение установленных законодательством Российской Федерации прав граждан на медицинскую помощь за счет средств обязательного медицинского страхования в целях, предусмотренных Законом Российской Федерации №326-ФЗ от 29 ноября 2010 года "Об обязательном медицинском страховании  в Российской Федерации";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обеспечение финансовой устойчивости системы обязательного медицинского страхования и создание условий для выравнивания объема и качества медицинской помощи, предоставляемой гражданам на всей территории Российской Федерации в рамках базовой программы обязательного медицинского страхования;</a:t>
            </a:r>
          </a:p>
          <a:p>
            <a:pPr lvl="0"/>
            <a:r>
              <a:rPr lang="ru-RU" dirty="0" smtClean="0"/>
              <a:t>аккумулирование финансовых средств Федерального фонда ОМС для обеспечения финансовой стабильности системы обязательного медицинского страхования.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3500" dirty="0" smtClean="0"/>
              <a:t>    В настоящее время в Российской Федерации созданы как самостоятельные некоммерческие финансово-кредитные учреждения : Федеральный фонд обязательного медицинского страхования и 84 территориальных фондов обязательного медицинского страхования для реализации государственной политики в области обязательного медицинского страхования как составной части государственного социального страхования.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Функции ТФ ОМС: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ru-RU" dirty="0" smtClean="0"/>
              <a:t>финансирование ОМС, проводимого страховыми мед-ми организациями, имеющими соответствующие лицензии;</a:t>
            </a:r>
          </a:p>
          <a:p>
            <a:pPr lvl="0" algn="just"/>
            <a:r>
              <a:rPr lang="ru-RU" dirty="0" smtClean="0"/>
              <a:t>выравнивание финансовых ресурсов городов и районов, направленное на проведение ОМС,</a:t>
            </a:r>
          </a:p>
          <a:p>
            <a:pPr lvl="0" algn="just"/>
            <a:r>
              <a:rPr lang="ru-RU" dirty="0" smtClean="0"/>
              <a:t>организация банка данных по всем категориям плательщиков страховых взносов в территориальный фонд.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321471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Общие тарифы страховых взносов (ставки ПФР, ФСС, ФФОМС) в 2013 </a:t>
            </a:r>
            <a:br>
              <a:rPr lang="ru-RU" sz="4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6" y="857230"/>
          <a:ext cx="8358248" cy="5715040"/>
        </p:xfrm>
        <a:graphic>
          <a:graphicData uri="http://schemas.openxmlformats.org/drawingml/2006/table">
            <a:tbl>
              <a:tblPr/>
              <a:tblGrid>
                <a:gridCol w="2089562"/>
                <a:gridCol w="2089562"/>
                <a:gridCol w="2089562"/>
                <a:gridCol w="2089562"/>
              </a:tblGrid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Взнос в фонд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2010 год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2012 год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2013 год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</a:rPr>
                        <a:t>C</a:t>
                      </a:r>
                      <a:r>
                        <a:rPr lang="ru-RU" sz="2800">
                          <a:latin typeface="Times New Roman"/>
                        </a:rPr>
                        <a:t>тавки ПФР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20.0%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22.0%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22.0%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Ставки ФСС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2.9%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2.9%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2.9%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Ставки ФФОМС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1.1%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3.1%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5.1%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Ставки ТФОМС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2.0%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</a:rPr>
                        <a:t>2.0%</a:t>
                      </a:r>
                      <a:endParaRPr lang="ru-RU" sz="40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</a:rPr>
                        <a:t>0.0%</a:t>
                      </a:r>
                      <a:endParaRPr lang="ru-RU" sz="40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5716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Льготные тарифы страховых взносов на 2013-2014 годы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Внебюджетные </a:t>
            </a:r>
            <a:r>
              <a:rPr lang="ru-RU" dirty="0"/>
              <a:t>фонды всегда имеют строго целевое назначение и создаются автономно от </a:t>
            </a:r>
            <a:r>
              <a:rPr lang="ru-RU" dirty="0" smtClean="0"/>
              <a:t>бюджета.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52"/>
          <a:ext cx="8429684" cy="6286545"/>
        </p:xfrm>
        <a:graphic>
          <a:graphicData uri="http://schemas.openxmlformats.org/drawingml/2006/table">
            <a:tbl>
              <a:tblPr/>
              <a:tblGrid>
                <a:gridCol w="2107421"/>
                <a:gridCol w="2107421"/>
                <a:gridCol w="2107421"/>
                <a:gridCol w="2107421"/>
              </a:tblGrid>
              <a:tr h="125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Взносы в фонд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2011 год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2012 год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2013-2014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Ставки ПФР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16.0%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16.0%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21.0%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Ставки ФСС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1.9%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1.9%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2.4%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Ставки ФФ ОМС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1.1%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2.3%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3.7%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Ставки ТФ ОМС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1.2%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</a:rPr>
                        <a:t>0.0%</a:t>
                      </a:r>
                      <a:endParaRPr lang="ru-RU" sz="440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</a:rPr>
                        <a:t>0.0%</a:t>
                      </a:r>
                      <a:endParaRPr lang="ru-RU" sz="4400" dirty="0"/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-71438" y="-71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Внебюджетные </a:t>
            </a:r>
            <a:r>
              <a:rPr lang="ru-RU" dirty="0"/>
              <a:t>фонды выполняют контрольную и распределительную функции.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Распределительная функция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/>
              <a:t>выражается в </a:t>
            </a:r>
            <a:r>
              <a:rPr lang="ru-RU" dirty="0" smtClean="0"/>
              <a:t>перераспределении </a:t>
            </a:r>
            <a:r>
              <a:rPr lang="ru-RU" dirty="0"/>
              <a:t>через </a:t>
            </a:r>
            <a:r>
              <a:rPr lang="ru-RU" dirty="0" smtClean="0"/>
              <a:t>внебюджетные фонды части </a:t>
            </a:r>
            <a:r>
              <a:rPr lang="ru-RU" dirty="0"/>
              <a:t>национального дохода в пользу, либо социальных слоев населения, либо отдельных отраслей экономики. В целях обеспечения ее развития.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Контрольная функция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/>
              <a:t>проявляется в информировании общества о возникших отклонениях в производственном либо социальных процессах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Для </a:t>
            </a:r>
            <a:r>
              <a:rPr lang="ru-RU" dirty="0"/>
              <a:t>внебюджетных фондов характерно четкое установление доходных источников, позволяющих достаточно точное прогнозировать объемы средств этих фондов и контролировать целевое использование ресурсов.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 России к фондам социального назначения относятся: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1.Пенсионный фонд (ПФ РФ)</a:t>
            </a:r>
            <a:endParaRPr lang="ru-RU" dirty="0"/>
          </a:p>
          <a:p>
            <a:pPr>
              <a:buNone/>
            </a:pPr>
            <a:r>
              <a:rPr lang="ru-RU" dirty="0"/>
              <a:t>2. ФСС(фонд </a:t>
            </a:r>
            <a:r>
              <a:rPr lang="ru-RU" dirty="0" smtClean="0"/>
              <a:t>социального </a:t>
            </a:r>
            <a:r>
              <a:rPr lang="ru-RU" dirty="0"/>
              <a:t>страхования)</a:t>
            </a:r>
          </a:p>
          <a:p>
            <a:pPr>
              <a:buNone/>
            </a:pPr>
            <a:r>
              <a:rPr lang="ru-RU" dirty="0"/>
              <a:t>3. ФФОМС и ТФОМС (</a:t>
            </a:r>
            <a:r>
              <a:rPr lang="ru-RU" dirty="0" smtClean="0"/>
              <a:t>федеральный </a:t>
            </a:r>
            <a:r>
              <a:rPr lang="ru-RU" dirty="0"/>
              <a:t>и </a:t>
            </a:r>
            <a:r>
              <a:rPr lang="ru-RU" dirty="0" smtClean="0"/>
              <a:t>территориальный </a:t>
            </a:r>
            <a:r>
              <a:rPr lang="ru-RU" dirty="0"/>
              <a:t>фонд обязательного мед-го страхования)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1313</Words>
  <Application>Microsoft Office PowerPoint</Application>
  <PresentationFormat>Экран (4:3)</PresentationFormat>
  <Paragraphs>140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Внебюджетные фонды</vt:lpstr>
      <vt:lpstr>Внебюджетные фонды</vt:lpstr>
      <vt:lpstr>   </vt:lpstr>
      <vt:lpstr>Слайд 4</vt:lpstr>
      <vt:lpstr>Слайд 5</vt:lpstr>
      <vt:lpstr>Распределительная функция</vt:lpstr>
      <vt:lpstr>Контрольная функция</vt:lpstr>
      <vt:lpstr>Слайд 8</vt:lpstr>
      <vt:lpstr>В России к фондам социального назначения относятся: </vt:lpstr>
      <vt:lpstr>ПЕНСИОННЫЙ ФОНД </vt:lpstr>
      <vt:lpstr>Слайд 11</vt:lpstr>
      <vt:lpstr>Функции пенсионного фонда</vt:lpstr>
      <vt:lpstr>Слайд 13</vt:lpstr>
      <vt:lpstr>Слайд 14</vt:lpstr>
      <vt:lpstr>Слайд 15</vt:lpstr>
      <vt:lpstr>Слайд 16</vt:lpstr>
      <vt:lpstr>Слайд 17</vt:lpstr>
      <vt:lpstr>Фонд социального страхования</vt:lpstr>
      <vt:lpstr>Слайд 19</vt:lpstr>
      <vt:lpstr>В ФСС РФ входят</vt:lpstr>
      <vt:lpstr>Главные задачи Фонда являются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Федеральный фонд обязательного медицинского страхования</vt:lpstr>
      <vt:lpstr>Функции ФФ ОМС</vt:lpstr>
      <vt:lpstr>Слайд 34</vt:lpstr>
      <vt:lpstr>Слайд 35</vt:lpstr>
      <vt:lpstr>Функции ТФ ОМС: </vt:lpstr>
      <vt:lpstr>Общие тарифы страховых взносов (ставки ПФР, ФСС, ФФОМС) в 2013   </vt:lpstr>
      <vt:lpstr>Слайд 38</vt:lpstr>
      <vt:lpstr>Льготные тарифы страховых взносов на 2013-2014 годы 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Внебюджетные фонды</dc:title>
  <dc:creator>Пользователь</dc:creator>
  <cp:lastModifiedBy>atm</cp:lastModifiedBy>
  <cp:revision>12</cp:revision>
  <dcterms:created xsi:type="dcterms:W3CDTF">2013-03-10T14:02:47Z</dcterms:created>
  <dcterms:modified xsi:type="dcterms:W3CDTF">2013-03-31T16:52:26Z</dcterms:modified>
</cp:coreProperties>
</file>