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8" r:id="rId5"/>
    <p:sldId id="267" r:id="rId6"/>
    <p:sldId id="260" r:id="rId7"/>
    <p:sldId id="264" r:id="rId8"/>
    <p:sldId id="261" r:id="rId9"/>
    <p:sldId id="265" r:id="rId10"/>
    <p:sldId id="262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63" r:id="rId21"/>
    <p:sldId id="266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5610-6F5F-408C-96E1-7FE5E654FEC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7643-6A4C-4951-8D4D-E6E0C15606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5610-6F5F-408C-96E1-7FE5E654FEC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7643-6A4C-4951-8D4D-E6E0C15606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5610-6F5F-408C-96E1-7FE5E654FEC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7643-6A4C-4951-8D4D-E6E0C15606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5610-6F5F-408C-96E1-7FE5E654FEC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7643-6A4C-4951-8D4D-E6E0C15606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5610-6F5F-408C-96E1-7FE5E654FEC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7643-6A4C-4951-8D4D-E6E0C15606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5610-6F5F-408C-96E1-7FE5E654FEC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7643-6A4C-4951-8D4D-E6E0C15606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5610-6F5F-408C-96E1-7FE5E654FEC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7643-6A4C-4951-8D4D-E6E0C15606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5610-6F5F-408C-96E1-7FE5E654FEC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7643-6A4C-4951-8D4D-E6E0C15606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5610-6F5F-408C-96E1-7FE5E654FEC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7643-6A4C-4951-8D4D-E6E0C15606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5610-6F5F-408C-96E1-7FE5E654FEC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7643-6A4C-4951-8D4D-E6E0C15606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95610-6F5F-408C-96E1-7FE5E654FEC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7643-6A4C-4951-8D4D-E6E0C15606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95610-6F5F-408C-96E1-7FE5E654FEC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17643-6A4C-4951-8D4D-E6E0C15606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Коммерческие банки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5400" b="1" dirty="0" smtClean="0"/>
              <a:t>  </a:t>
            </a:r>
            <a:r>
              <a:rPr lang="ru-RU" sz="5400" dirty="0" smtClean="0"/>
              <a:t>Кредитной </a:t>
            </a:r>
            <a:r>
              <a:rPr lang="ru-RU" sz="5400" dirty="0"/>
              <a:t>организации </a:t>
            </a:r>
            <a:r>
              <a:rPr lang="ru-RU" sz="5400" dirty="0">
                <a:solidFill>
                  <a:srgbClr val="FF0000"/>
                </a:solidFill>
              </a:rPr>
              <a:t>нельзя </a:t>
            </a:r>
            <a:r>
              <a:rPr lang="ru-RU" sz="5400" dirty="0" smtClean="0">
                <a:solidFill>
                  <a:srgbClr val="FF0000"/>
                </a:solidFill>
              </a:rPr>
              <a:t>заниматься: </a:t>
            </a:r>
            <a:r>
              <a:rPr lang="ru-RU" sz="5400" dirty="0" smtClean="0"/>
              <a:t>производственной</a:t>
            </a:r>
            <a:r>
              <a:rPr lang="ru-RU" sz="5400" dirty="0"/>
              <a:t>, торговой и страховой деятельностью.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Виды коммерческих банков.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По форме собственности – </a:t>
            </a:r>
            <a:r>
              <a:rPr lang="ru-RU" dirty="0" smtClean="0"/>
              <a:t>выделяют – государственные, частные, смешанные.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   По организационно - правовой форме</a:t>
            </a:r>
            <a:r>
              <a:rPr lang="ru-RU" dirty="0" smtClean="0"/>
              <a:t> – акционерные общества открытого и закрытого типа, паевые банки.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По числу филиалов – </a:t>
            </a:r>
            <a:r>
              <a:rPr lang="ru-RU" dirty="0" smtClean="0"/>
              <a:t>безфилиальные и многофилиальные банки.</a:t>
            </a:r>
          </a:p>
          <a:p>
            <a:pPr>
              <a:buNone/>
            </a:pPr>
            <a:r>
              <a:rPr lang="ru-RU" b="1" dirty="0" smtClean="0"/>
              <a:t>   По сфере обслуживания – </a:t>
            </a:r>
            <a:r>
              <a:rPr lang="ru-RU" dirty="0" smtClean="0"/>
              <a:t>региональные, межрегиональные, национальные, международные (охватываемая территория).</a:t>
            </a:r>
          </a:p>
          <a:p>
            <a:pPr>
              <a:buNone/>
            </a:pPr>
            <a:r>
              <a:rPr lang="ru-RU" b="1" dirty="0" smtClean="0"/>
              <a:t>   По масштабам деятельности – </a:t>
            </a:r>
            <a:r>
              <a:rPr lang="ru-RU" dirty="0" smtClean="0"/>
              <a:t>малые, средние, крупные.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53832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Страновая принадлежность</a:t>
            </a:r>
            <a:r>
              <a:rPr lang="ru-RU" dirty="0" smtClean="0"/>
              <a:t>: отечественные, иностранные, совместные. </a:t>
            </a:r>
          </a:p>
          <a:p>
            <a:pPr>
              <a:buNone/>
            </a:pPr>
            <a:r>
              <a:rPr lang="ru-RU" b="1" dirty="0" smtClean="0"/>
              <a:t>    По характеру выполняемых операций -</a:t>
            </a:r>
            <a:r>
              <a:rPr lang="ru-RU" dirty="0" smtClean="0"/>
              <a:t> универсальные и специализированные.</a:t>
            </a:r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 В настоящее время преобладают универсальные банки. Это означает, что банки имеют широкий круг деятельности, практически все, что разрешено законом.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Специализированные банки имеют более узкую сферу деятельности, Специализация может быть:</a:t>
            </a:r>
            <a:r>
              <a:rPr lang="ru-RU" b="1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1)</a:t>
            </a:r>
            <a:r>
              <a:rPr lang="ru-RU" dirty="0" smtClean="0"/>
              <a:t> </a:t>
            </a:r>
            <a:r>
              <a:rPr lang="ru-RU" b="1" dirty="0" smtClean="0"/>
              <a:t>По операциям: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1.инвестиционные   2.ипотечные,  3.клиринговые,</a:t>
            </a:r>
          </a:p>
          <a:p>
            <a:pPr>
              <a:buNone/>
            </a:pPr>
            <a:r>
              <a:rPr lang="ru-RU" dirty="0" smtClean="0"/>
              <a:t>   4.инновационные   5.сберегательные и т.д.</a:t>
            </a:r>
          </a:p>
          <a:p>
            <a:pPr>
              <a:buNone/>
            </a:pPr>
            <a:r>
              <a:rPr lang="ru-RU" b="1" dirty="0" smtClean="0"/>
              <a:t>2) по отраслям: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1.промышленные    2.селькохоз      3.транспортные 4.строительные</a:t>
            </a:r>
          </a:p>
          <a:p>
            <a:pPr>
              <a:buNone/>
            </a:pPr>
            <a:r>
              <a:rPr lang="ru-RU" dirty="0" smtClean="0"/>
              <a:t>    5.торговые    6.биржевые     7.страховые  8.коммунальные и т.д.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 Инвестиционные банки </a:t>
            </a:r>
            <a:r>
              <a:rPr lang="ru-RU" dirty="0" smtClean="0"/>
              <a:t>- выполняют функцию организации эмиссии и размещения на рынке акций и облигаций промышленных предприятий и торговых компаний. Свой ресурсы они формирую за счет выпуска акций и облигаций, а так же путем получения кредитов от коммерческих банков под залог ценных бумаг. Они часто входят в состав холдингов или являются дочерними предприятиями крупных финансовых компаний.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 smtClean="0"/>
              <a:t>Ипотечные банки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Это банки, специализирующиеся на предоставлении кредитов под залог недвижимости..</a:t>
            </a:r>
          </a:p>
          <a:p>
            <a:pPr>
              <a:buNone/>
            </a:pPr>
            <a:r>
              <a:rPr lang="ru-RU" dirty="0" smtClean="0"/>
              <a:t>   Ипотечные кредиты отличаются длительным сроком и крупными суммами, кроме того, объект кредитования одновременно выступает в качестве предмета залога. Это отражается на ресурсной базе, основу должны составлять долгосрочные устойчивые пассивы. Они формируются за счет выпуска и размещения облигаций или закладных листов.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Клиринговые банки</a:t>
            </a:r>
            <a:r>
              <a:rPr lang="ru-RU" dirty="0" smtClean="0"/>
              <a:t> – специализируются на организации межбанковских расчетов. Обычно клирингом занимаются крупнейшие коммерческие банки, но могут и клиринговые дома или клиринговые палаты. Кроме того, клиринг может быть внутрибанковским. Локальным или общегосударственным.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Инновационные банки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</a:t>
            </a:r>
            <a:r>
              <a:rPr lang="ru-RU" b="1" dirty="0" smtClean="0"/>
              <a:t> </a:t>
            </a:r>
            <a:r>
              <a:rPr lang="ru-RU" dirty="0" smtClean="0"/>
              <a:t>кредитует долгосрочные программы, связанные с научными исследованиями и разработками.</a:t>
            </a:r>
          </a:p>
          <a:p>
            <a:pPr>
              <a:buNone/>
            </a:pPr>
            <a:r>
              <a:rPr lang="ru-RU" dirty="0" smtClean="0"/>
              <a:t>2) кредитование венчурного бизнеса, новейших технологических и технических разработок, научных исследований, изысканий, срок окупаемости которых достаточно велик.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Сберегательные банки </a:t>
            </a:r>
            <a:r>
              <a:rPr lang="ru-RU" dirty="0" smtClean="0"/>
              <a:t>– </a:t>
            </a:r>
          </a:p>
          <a:p>
            <a:pPr algn="just">
              <a:buNone/>
            </a:pPr>
            <a:r>
              <a:rPr lang="ru-RU" smtClean="0"/>
              <a:t>    это </a:t>
            </a:r>
            <a:r>
              <a:rPr lang="ru-RU" dirty="0" smtClean="0"/>
              <a:t>банки, основная задача которых состоит в привлечении временно свободных средств населения. Происходит аккумулирование большого числа мелких вкладов и кредитование физических и юридических лиц.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2439982"/>
          </a:xfrm>
        </p:spPr>
        <p:txBody>
          <a:bodyPr>
            <a:noAutofit/>
          </a:bodyPr>
          <a:lstStyle/>
          <a:p>
            <a:r>
              <a:rPr lang="ru-RU" sz="3600" b="1" dirty="0"/>
              <a:t>Банк – кредитная организация, которая имеет исключительное право выполнять в совокупности, следующие банковские операции: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857496"/>
            <a:ext cx="7972452" cy="3268667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b="1" dirty="0" smtClean="0"/>
              <a:t>привлекать </a:t>
            </a:r>
            <a:r>
              <a:rPr lang="ru-RU" b="1" dirty="0"/>
              <a:t>средства во вклады от физических и юридических </a:t>
            </a:r>
            <a:r>
              <a:rPr lang="ru-RU" b="1" dirty="0" smtClean="0"/>
              <a:t>лиц; </a:t>
            </a:r>
          </a:p>
          <a:p>
            <a:pPr marL="514350" indent="-514350">
              <a:buAutoNum type="arabicParenR"/>
            </a:pPr>
            <a:r>
              <a:rPr lang="ru-RU" b="1" dirty="0" smtClean="0"/>
              <a:t> размещать </a:t>
            </a:r>
            <a:r>
              <a:rPr lang="ru-RU" b="1" dirty="0"/>
              <a:t>указанные средства от своего имени и за свой </a:t>
            </a:r>
            <a:r>
              <a:rPr lang="ru-RU" b="1" dirty="0" smtClean="0"/>
              <a:t>счет;</a:t>
            </a:r>
          </a:p>
          <a:p>
            <a:pPr marL="514350" indent="-514350">
              <a:buAutoNum type="arabicParenR"/>
            </a:pPr>
            <a:r>
              <a:rPr lang="ru-RU" b="1" dirty="0" smtClean="0"/>
              <a:t> </a:t>
            </a:r>
            <a:r>
              <a:rPr lang="ru-RU" b="1" dirty="0"/>
              <a:t>осуществлять открытие и ведение банковских счетов.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Банковские лицензии.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dirty="0" smtClean="0"/>
              <a:t>1.Лицензия </a:t>
            </a:r>
            <a:r>
              <a:rPr lang="ru-RU" dirty="0"/>
              <a:t>на осуществление банковских операций со средствами в рублях (без права привлечения во вклады средств физических лиц), которая выдается вновь созданному банку</a:t>
            </a:r>
          </a:p>
          <a:p>
            <a:pPr lvl="0">
              <a:buNone/>
            </a:pPr>
            <a:r>
              <a:rPr lang="ru-RU" dirty="0" smtClean="0"/>
              <a:t>2.Лицензия </a:t>
            </a:r>
            <a:r>
              <a:rPr lang="ru-RU" dirty="0"/>
              <a:t>на осуществление банковских операций со средствами в рублях и иностранной валюте (без права привлечения во вклады средств физических лиц)</a:t>
            </a:r>
          </a:p>
          <a:p>
            <a:pPr lvl="0">
              <a:buNone/>
            </a:pPr>
            <a:r>
              <a:rPr lang="ru-RU" dirty="0" smtClean="0"/>
              <a:t>3.лицензия </a:t>
            </a:r>
            <a:r>
              <a:rPr lang="ru-RU" dirty="0"/>
              <a:t>на привлечение во вклады и размещение драгоценных металлов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dirty="0" smtClean="0"/>
              <a:t>4.Лицензия на привлечение во вклады средств физических лиц в рублях</a:t>
            </a:r>
          </a:p>
          <a:p>
            <a:pPr lvl="0">
              <a:buNone/>
            </a:pPr>
            <a:r>
              <a:rPr lang="ru-RU" dirty="0" smtClean="0"/>
              <a:t>5.Лицензия на привлечение во вклады средств физических лиц в рублях и в иностранной валюте</a:t>
            </a:r>
          </a:p>
          <a:p>
            <a:pPr lvl="0">
              <a:buNone/>
            </a:pPr>
            <a:r>
              <a:rPr lang="ru-RU" dirty="0" smtClean="0"/>
              <a:t>6.Генеральная лицензия</a:t>
            </a:r>
          </a:p>
          <a:p>
            <a:pPr lvl="0">
              <a:buNone/>
            </a:pPr>
            <a:r>
              <a:rPr lang="ru-RU" dirty="0" smtClean="0"/>
              <a:t>7.Лицензия на осуществление банковского клиринга</a:t>
            </a:r>
          </a:p>
          <a:p>
            <a:pPr lvl="0">
              <a:buNone/>
            </a:pPr>
            <a:r>
              <a:rPr lang="ru-RU" dirty="0" smtClean="0"/>
              <a:t>8.лицензия на осуществление инкассации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Лицензия выдается банку бессрочная.</a:t>
            </a:r>
          </a:p>
          <a:p>
            <a:endParaRPr lang="ru-RU" dirty="0" smtClean="0"/>
          </a:p>
          <a:p>
            <a:r>
              <a:rPr lang="ru-RU" dirty="0" smtClean="0"/>
              <a:t>Расширить лицензию можно только через 2 года, при наличии 2-х официально подтвержденных аудиторской проверкой годовых отчетов, при соблюдении всех требований к финансовой устойчивости банка.</a:t>
            </a:r>
            <a:endParaRPr lang="ru-RU" smtClean="0"/>
          </a:p>
          <a:p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Банк вправе осуществлять выпуск, покупку, продажу, учет, хранение и иные операции с ценными бумагами, выполняющими функции платежного документа, с ценными бумагами, подтверждающими привлечение денежных средств во вклады и на банковские счета, с иными ценными бумагами, осуществление операций с которыми не требует получения специальной лицензии, а также осуществлять доверительное управление указанными ценными бумагами по договору с физическими и юридическими лицами.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Кредитная организация имеет право осуществлять </a:t>
            </a:r>
            <a:r>
              <a:rPr lang="ru-RU" b="1" dirty="0" smtClean="0"/>
              <a:t>профессиональную деятельность</a:t>
            </a:r>
            <a:r>
              <a:rPr lang="ru-RU" dirty="0" smtClean="0"/>
              <a:t> на рынке ценных бумаг в соответствии с федеральными законами.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Профессиональная деятельность: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dirty="0" smtClean="0"/>
              <a:t>1)Брокерская деятельность. Сделки с ценными бумагами от имени и за счет клиента на основании возмездных договоров с клиентами.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2) дилерская деятельность: купля-продажа ценных бумаг от своего имени и за свой счет. При этом объявляются цена и дилер должен выполнить свои условия.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20000"/>
          </a:bodyPr>
          <a:lstStyle/>
          <a:p>
            <a:pPr lvl="0" algn="just">
              <a:buNone/>
            </a:pPr>
            <a:r>
              <a:rPr lang="ru-RU" dirty="0" smtClean="0"/>
              <a:t>3)Деятельность по управлению ценными бумагами</a:t>
            </a:r>
          </a:p>
          <a:p>
            <a:pPr lvl="0" algn="just">
              <a:buNone/>
            </a:pPr>
            <a:endParaRPr lang="ru-RU" dirty="0" smtClean="0"/>
          </a:p>
          <a:p>
            <a:pPr lvl="0" algn="just">
              <a:buNone/>
            </a:pPr>
            <a:r>
              <a:rPr lang="ru-RU" dirty="0" smtClean="0"/>
              <a:t>4)Деятельность по определению взаимных обязательств (клиринг)</a:t>
            </a:r>
          </a:p>
          <a:p>
            <a:pPr lvl="0" algn="just">
              <a:buNone/>
            </a:pPr>
            <a:endParaRPr lang="ru-RU" dirty="0" smtClean="0"/>
          </a:p>
          <a:p>
            <a:pPr lvl="0" algn="just">
              <a:buNone/>
            </a:pPr>
            <a:r>
              <a:rPr lang="ru-RU" dirty="0" smtClean="0"/>
              <a:t>5)Депозитарная деятельность. Услуги по хранению сертификатов ценных бумаг или учету и переходу прав на ценные бумаги. Депозитарий – договор с клиентом - депозитарный договор.</a:t>
            </a:r>
          </a:p>
          <a:p>
            <a:pPr lvl="0" algn="just">
              <a:buNone/>
            </a:pPr>
            <a:endParaRPr lang="ru-RU" dirty="0" smtClean="0"/>
          </a:p>
          <a:p>
            <a:pPr lvl="0" algn="just">
              <a:buNone/>
            </a:pPr>
            <a:r>
              <a:rPr lang="ru-RU" dirty="0" smtClean="0"/>
              <a:t>6)Деятельность по ведению реестра владельцев ценных бумаг.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Функции банков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b="1" dirty="0"/>
              <a:t>1</a:t>
            </a:r>
            <a:r>
              <a:rPr lang="ru-RU" dirty="0"/>
              <a:t>.</a:t>
            </a:r>
            <a:r>
              <a:rPr lang="ru-RU" b="1" dirty="0"/>
              <a:t>Посредничество в кредитах</a:t>
            </a:r>
            <a:r>
              <a:rPr lang="ru-RU" dirty="0"/>
              <a:t> (при этом трансформируется сумма, сроки, оценивается кредитоспособность, что позволяет снизить риск, к тому же диверсификация вложений)</a:t>
            </a:r>
          </a:p>
          <a:p>
            <a:pPr algn="just">
              <a:buNone/>
            </a:pPr>
            <a:r>
              <a:rPr lang="ru-RU" b="1" dirty="0"/>
              <a:t>2.аккумуляция и мобилизация денежных доходов и сбережений и превращение их в капитал</a:t>
            </a:r>
            <a:r>
              <a:rPr lang="ru-RU" dirty="0"/>
              <a:t> (могут быть использованы даже небольшие суммы, которые высвобождаются на небольшие сроки)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3. эмиссионно-учредительская</a:t>
            </a:r>
            <a:r>
              <a:rPr lang="ru-RU" dirty="0" smtClean="0"/>
              <a:t>( банк владеет информацией о рынке ценных бумаг, о выпуске ценных бумаг, движениях курсов, может осуществлять операции как за свой счет, так и  за счет клиентов по их поручению , кроме того возможно дополнительно консультационное обслуживание)</a:t>
            </a:r>
          </a:p>
          <a:p>
            <a:pPr>
              <a:buNone/>
            </a:pPr>
            <a:r>
              <a:rPr lang="ru-RU" b="1" dirty="0" smtClean="0"/>
              <a:t>4</a:t>
            </a:r>
            <a:r>
              <a:rPr lang="ru-RU" dirty="0" smtClean="0"/>
              <a:t>. </a:t>
            </a:r>
            <a:r>
              <a:rPr lang="ru-RU" b="1" dirty="0" smtClean="0"/>
              <a:t>посредничество в платежах. </a:t>
            </a:r>
            <a:r>
              <a:rPr lang="ru-RU" dirty="0" smtClean="0"/>
              <a:t>Через банки проходят безналичные расчеты предприятий и организаций.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5.создание денег</a:t>
            </a:r>
            <a:r>
              <a:rPr lang="ru-RU" dirty="0" smtClean="0"/>
              <a:t>. Это тесно связано с депозитной и кредитной деятельностью банка. Банк привлекает средства на счета и затем  при осуществлении кредитования производит эмиссию безналичных денег.</a:t>
            </a:r>
          </a:p>
          <a:p>
            <a:pPr>
              <a:buNone/>
            </a:pPr>
            <a:r>
              <a:rPr lang="ru-RU" b="1" dirty="0" smtClean="0"/>
              <a:t>6. передача экономике импульсов денежно-кредитной политики центрального банка. </a:t>
            </a:r>
            <a:r>
              <a:rPr lang="ru-RU" dirty="0" smtClean="0"/>
              <a:t>Центральный банк осуществляет денежно кредитную политику и влияет на коммерческие банки, которые меняют свою процентную и кредитную политику и влияют на предприятия, организации.</a:t>
            </a:r>
          </a:p>
          <a:p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8086724" cy="500066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4000" b="1" dirty="0"/>
              <a:t>Банковские операции:</a:t>
            </a:r>
            <a:r>
              <a:rPr lang="ru-RU" sz="5300" dirty="0"/>
              <a:t/>
            </a:r>
            <a:br>
              <a:rPr lang="ru-RU" sz="5300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dirty="0" smtClean="0"/>
              <a:t>1.привлечение </a:t>
            </a:r>
            <a:r>
              <a:rPr lang="ru-RU" dirty="0"/>
              <a:t>денежных средств физических и юридических лиц во вклады ( до востребования и на определенный срок,</a:t>
            </a:r>
          </a:p>
          <a:p>
            <a:pPr lvl="0">
              <a:buNone/>
            </a:pPr>
            <a:r>
              <a:rPr lang="ru-RU" dirty="0" smtClean="0"/>
              <a:t>2.размещение </a:t>
            </a:r>
            <a:r>
              <a:rPr lang="ru-RU" dirty="0"/>
              <a:t>указанных средств от своего имени и за свой счет,</a:t>
            </a:r>
          </a:p>
          <a:p>
            <a:pPr lvl="0">
              <a:buNone/>
            </a:pPr>
            <a:r>
              <a:rPr lang="ru-RU" dirty="0" smtClean="0"/>
              <a:t>3.открытие </a:t>
            </a:r>
            <a:r>
              <a:rPr lang="ru-RU" dirty="0"/>
              <a:t>и ведение банковских счетов физических и юридических лиц,</a:t>
            </a:r>
          </a:p>
          <a:p>
            <a:pPr lvl="0">
              <a:buNone/>
            </a:pPr>
            <a:r>
              <a:rPr lang="ru-RU" dirty="0" smtClean="0"/>
              <a:t>4.осуществление </a:t>
            </a:r>
            <a:r>
              <a:rPr lang="ru-RU" dirty="0"/>
              <a:t>расчетов по поручению физических и юридических лиц, в том-числе банков-корреспондентов, по их банковским счетам,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dirty="0" smtClean="0"/>
              <a:t>5.инкассация денежных средств, векселей, платежных документов и кассовое обслуживание,</a:t>
            </a:r>
          </a:p>
          <a:p>
            <a:pPr lvl="0">
              <a:buNone/>
            </a:pPr>
            <a:r>
              <a:rPr lang="ru-RU" dirty="0" smtClean="0"/>
              <a:t>6.купля-продажа инвалюты в наличной и безналичной форме,</a:t>
            </a:r>
          </a:p>
          <a:p>
            <a:pPr lvl="0">
              <a:buNone/>
            </a:pPr>
            <a:r>
              <a:rPr lang="ru-RU" dirty="0" smtClean="0"/>
              <a:t>7.привлечение во вклады и размещение драгоценных металлов,</a:t>
            </a:r>
          </a:p>
          <a:p>
            <a:pPr lvl="0">
              <a:buNone/>
            </a:pPr>
            <a:r>
              <a:rPr lang="ru-RU" dirty="0" smtClean="0"/>
              <a:t>8.выдача банковских гарантий.</a:t>
            </a:r>
          </a:p>
          <a:p>
            <a:pPr lvl="0">
              <a:buNone/>
            </a:pPr>
            <a:r>
              <a:rPr lang="ru-RU" dirty="0" smtClean="0"/>
              <a:t>9.Осуществление переводов денежных средств по поручению физических лиц без открытия банковских счетов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кредитные сделки: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dirty="0" smtClean="0"/>
              <a:t>1.выдача </a:t>
            </a:r>
            <a:r>
              <a:rPr lang="ru-RU" dirty="0"/>
              <a:t>поручительств за третьих лиц, предусматривающее исполнение обязательств в денежной форме,</a:t>
            </a:r>
          </a:p>
          <a:p>
            <a:pPr lvl="0">
              <a:buNone/>
            </a:pPr>
            <a:r>
              <a:rPr lang="ru-RU" dirty="0" smtClean="0"/>
              <a:t>2.приобретение </a:t>
            </a:r>
            <a:r>
              <a:rPr lang="ru-RU" dirty="0"/>
              <a:t>права требования от третьих лиц исполнение обязательств в денежной форме,</a:t>
            </a:r>
          </a:p>
          <a:p>
            <a:pPr lvl="0">
              <a:buNone/>
            </a:pPr>
            <a:r>
              <a:rPr lang="ru-RU" dirty="0" smtClean="0"/>
              <a:t>3.доверительное </a:t>
            </a:r>
            <a:r>
              <a:rPr lang="ru-RU" dirty="0"/>
              <a:t>управление денежным средствами и иным имуществом по договору с физическими и юридическими лицами,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dirty="0" smtClean="0"/>
              <a:t>4.осуществление операций с драгоценными металлами и камнями в соответствии с законодательством РФ,</a:t>
            </a:r>
          </a:p>
          <a:p>
            <a:pPr lvl="0">
              <a:buNone/>
            </a:pPr>
            <a:r>
              <a:rPr lang="ru-RU" dirty="0" smtClean="0"/>
              <a:t>5.предоставление в аренду физическим и юридическим лицам специальных помещений или находящихся в них сейфов для хранения документов и ценностей,</a:t>
            </a:r>
          </a:p>
          <a:p>
            <a:pPr lvl="0">
              <a:buNone/>
            </a:pPr>
            <a:r>
              <a:rPr lang="ru-RU" dirty="0" smtClean="0"/>
              <a:t>6.лизинговые операции,</a:t>
            </a:r>
          </a:p>
          <a:p>
            <a:pPr lvl="0">
              <a:buNone/>
            </a:pPr>
            <a:r>
              <a:rPr lang="ru-RU" dirty="0" smtClean="0"/>
              <a:t>7.оказание консультационных и информационных услуг.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1125</Words>
  <Application>Microsoft Office PowerPoint</Application>
  <PresentationFormat>Экран (4:3)</PresentationFormat>
  <Paragraphs>84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Коммерческие банки</vt:lpstr>
      <vt:lpstr>Банк – кредитная организация, которая имеет исключительное право выполнять в совокупности, следующие банковские операции: </vt:lpstr>
      <vt:lpstr>Функции банков  </vt:lpstr>
      <vt:lpstr>Слайд 4</vt:lpstr>
      <vt:lpstr>Слайд 5</vt:lpstr>
      <vt:lpstr> Банковские операции: </vt:lpstr>
      <vt:lpstr>Слайд 7</vt:lpstr>
      <vt:lpstr>кредитные сделки: </vt:lpstr>
      <vt:lpstr>Слайд 9</vt:lpstr>
      <vt:lpstr>Слайд 10</vt:lpstr>
      <vt:lpstr>Виды коммерческих банков.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Банковские лицензии. </vt:lpstr>
      <vt:lpstr>Слайд 21</vt:lpstr>
      <vt:lpstr>Слайд 22</vt:lpstr>
      <vt:lpstr>Слайд 23</vt:lpstr>
      <vt:lpstr>Слайд 24</vt:lpstr>
      <vt:lpstr>Профессиональная деятельность:</vt:lpstr>
      <vt:lpstr>Слайд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Коммерческие банки</dc:title>
  <dc:creator>atm</dc:creator>
  <cp:lastModifiedBy>atm</cp:lastModifiedBy>
  <cp:revision>12</cp:revision>
  <dcterms:created xsi:type="dcterms:W3CDTF">2013-02-07T15:37:22Z</dcterms:created>
  <dcterms:modified xsi:type="dcterms:W3CDTF">2013-10-02T10:14:54Z</dcterms:modified>
</cp:coreProperties>
</file>