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9" r:id="rId5"/>
    <p:sldId id="259" r:id="rId6"/>
    <p:sldId id="288" r:id="rId7"/>
    <p:sldId id="260" r:id="rId8"/>
    <p:sldId id="261" r:id="rId9"/>
    <p:sldId id="262" r:id="rId10"/>
    <p:sldId id="263" r:id="rId11"/>
    <p:sldId id="264" r:id="rId12"/>
    <p:sldId id="265" r:id="rId13"/>
    <p:sldId id="290" r:id="rId14"/>
    <p:sldId id="266" r:id="rId15"/>
    <p:sldId id="267" r:id="rId16"/>
    <p:sldId id="268" r:id="rId17"/>
    <p:sldId id="269" r:id="rId18"/>
    <p:sldId id="270" r:id="rId19"/>
    <p:sldId id="271" r:id="rId20"/>
    <p:sldId id="279" r:id="rId21"/>
    <p:sldId id="272" r:id="rId22"/>
    <p:sldId id="283" r:id="rId23"/>
    <p:sldId id="280" r:id="rId24"/>
    <p:sldId id="281" r:id="rId25"/>
    <p:sldId id="282" r:id="rId26"/>
    <p:sldId id="284" r:id="rId27"/>
    <p:sldId id="273" r:id="rId28"/>
    <p:sldId id="285" r:id="rId29"/>
    <p:sldId id="287" r:id="rId30"/>
    <p:sldId id="286" r:id="rId31"/>
    <p:sldId id="274" r:id="rId32"/>
    <p:sldId id="275" r:id="rId33"/>
    <p:sldId id="276" r:id="rId34"/>
    <p:sldId id="277" r:id="rId35"/>
    <p:sldId id="278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DDE69-02F1-4731-B2E9-672F70342095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9469-42BB-4A49-A644-99DEDF03F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DDE69-02F1-4731-B2E9-672F70342095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9469-42BB-4A49-A644-99DEDF03F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DDE69-02F1-4731-B2E9-672F70342095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9469-42BB-4A49-A644-99DEDF03F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DDE69-02F1-4731-B2E9-672F70342095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9469-42BB-4A49-A644-99DEDF03F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DDE69-02F1-4731-B2E9-672F70342095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9469-42BB-4A49-A644-99DEDF03F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DDE69-02F1-4731-B2E9-672F70342095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9469-42BB-4A49-A644-99DEDF03F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DDE69-02F1-4731-B2E9-672F70342095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9469-42BB-4A49-A644-99DEDF03F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DDE69-02F1-4731-B2E9-672F70342095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9469-42BB-4A49-A644-99DEDF03F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DDE69-02F1-4731-B2E9-672F70342095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9469-42BB-4A49-A644-99DEDF03F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DDE69-02F1-4731-B2E9-672F70342095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9469-42BB-4A49-A644-99DEDF03F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DDE69-02F1-4731-B2E9-672F70342095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9469-42BB-4A49-A644-99DEDF03F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DDE69-02F1-4731-B2E9-672F70342095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F9469-42BB-4A49-A644-99DEDF03F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кредит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rmAutofit fontScale="90000"/>
          </a:bodyPr>
          <a:lstStyle/>
          <a:p>
            <a:r>
              <a:rPr lang="ru-RU" dirty="0"/>
              <a:t>Место заёмщика отличается от кредитора.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/>
              <a:t>Заёмщик не является собственником ссужаемых средств, он лишь временный владелец; заёмщик пользуется чужими ресурсами,</a:t>
            </a:r>
          </a:p>
          <a:p>
            <a:pPr lvl="0"/>
            <a:r>
              <a:rPr lang="ru-RU" dirty="0"/>
              <a:t>Заемщик применяет ссужаемые средства, как в сфере обращения, так и сфере производства. Кредитор же предоставляет ссуду в фазе обмена, не входя непосредственно в производство.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Заёмщик –возвращает ссужаемые средства, значит он должен так организовать свою деятельность, чтобы обеспечить высвобождение средств, достаточных для расчета с кредитором.</a:t>
            </a:r>
          </a:p>
          <a:p>
            <a:pPr lvl="0"/>
            <a:r>
              <a:rPr lang="ru-RU" dirty="0" smtClean="0"/>
              <a:t>Заемщик при этом уплачивает проценты.</a:t>
            </a:r>
          </a:p>
          <a:p>
            <a:pPr lvl="0"/>
            <a:r>
              <a:rPr lang="ru-RU" dirty="0" smtClean="0"/>
              <a:t>Заёмщик зависит от кредитора.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Специфические черты ссуженной стоимости: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dirty="0"/>
              <a:t>Возвратный характер движения,</a:t>
            </a:r>
          </a:p>
          <a:p>
            <a:pPr lvl="0"/>
            <a:r>
              <a:rPr lang="ru-RU" dirty="0"/>
              <a:t>Прекратила движение в хозяйстве кредитора, но продолжила в хозяйстве заёмщика.</a:t>
            </a:r>
          </a:p>
          <a:p>
            <a:pPr lvl="0"/>
            <a:r>
              <a:rPr lang="ru-RU" dirty="0"/>
              <a:t>Ссуженная стоимость обладает свойством обеспечивать непрерывность </a:t>
            </a:r>
            <a:r>
              <a:rPr lang="ru-RU" dirty="0" smtClean="0"/>
              <a:t>производства </a:t>
            </a:r>
            <a:r>
              <a:rPr lang="ru-RU" dirty="0"/>
              <a:t>и на этой основе ускорять воспроизводственный процесс. Это позволяет сократить потребность в накоплении собственных средств для развития производства.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lvl="0"/>
            <a:r>
              <a:rPr lang="ru-RU" dirty="0" smtClean="0"/>
              <a:t>Носит авансирующий характер. Она предшествует образованию доходов в хозяйстве заёмщика. Целью является не только покрытие недостатка средств, но и получение дополнительного дохода.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Принципы кредитования: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600" dirty="0"/>
              <a:t>Срочность.</a:t>
            </a:r>
          </a:p>
          <a:p>
            <a:pPr lvl="0"/>
            <a:r>
              <a:rPr lang="ru-RU" sz="3600" dirty="0"/>
              <a:t>Возвратность.</a:t>
            </a:r>
          </a:p>
          <a:p>
            <a:pPr lvl="0"/>
            <a:r>
              <a:rPr lang="ru-RU" sz="3600" dirty="0"/>
              <a:t>Платность.</a:t>
            </a:r>
          </a:p>
          <a:p>
            <a:pPr lvl="0"/>
            <a:r>
              <a:rPr lang="ru-RU" sz="3600" dirty="0"/>
              <a:t>Обеспеченность.</a:t>
            </a:r>
          </a:p>
          <a:p>
            <a:pPr lvl="0"/>
            <a:r>
              <a:rPr lang="ru-RU" sz="3600" dirty="0"/>
              <a:t>Целевой характер.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Перераспределительная функция.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Охватывает только временно свободные ресурсы </a:t>
            </a:r>
            <a:endParaRPr lang="ru-RU" dirty="0" smtClean="0"/>
          </a:p>
          <a:p>
            <a:pPr lvl="0"/>
            <a:r>
              <a:rPr lang="ru-RU" dirty="0"/>
              <a:t>Удовлетворение только временных потребностей в дополнительных средствах, </a:t>
            </a:r>
          </a:p>
          <a:p>
            <a:r>
              <a:rPr lang="ru-RU" dirty="0"/>
              <a:t>Затрагивает стоимость не только валового национального продукта, произведенного в данный период, но и стоимость созданную в предыдущий период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Можно перераспределять не только денежные, но и товарные </a:t>
            </a:r>
            <a:r>
              <a:rPr lang="ru-RU" dirty="0" smtClean="0"/>
              <a:t>ресурсы</a:t>
            </a:r>
          </a:p>
          <a:p>
            <a:pPr lvl="0"/>
            <a:r>
              <a:rPr lang="ru-RU" dirty="0"/>
              <a:t>Прямой характер перераспределения в большинстве случаев.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Перераспределение охватывает все уровни: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Между государствами</a:t>
            </a:r>
          </a:p>
          <a:p>
            <a:r>
              <a:rPr lang="ru-RU" sz="3600" dirty="0" smtClean="0"/>
              <a:t>Между регионами</a:t>
            </a:r>
          </a:p>
          <a:p>
            <a:r>
              <a:rPr lang="ru-RU" sz="3600" dirty="0" smtClean="0"/>
              <a:t>Между отраслями</a:t>
            </a:r>
          </a:p>
          <a:p>
            <a:r>
              <a:rPr lang="ru-RU" sz="3600" dirty="0" smtClean="0"/>
              <a:t>Между предприятиями</a:t>
            </a:r>
          </a:p>
          <a:p>
            <a:r>
              <a:rPr lang="ru-RU" sz="3600" dirty="0" smtClean="0"/>
              <a:t>Между различными социальными категориями граждан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Функция замещения наличных денег кредитными операциями.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Основная </a:t>
            </a:r>
            <a:r>
              <a:rPr lang="ru-RU" dirty="0"/>
              <a:t>часть расчетов и предоставление кредита осуществляется через банки. Помещая и храня деньги в банке, клиент тем самым вступает в кредитные отношения с ним, и кроме того, создает условия для замены наличных денег в обращении кредитными операциями в виде записей по банковским счетам.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normAutofit fontScale="90000"/>
          </a:bodyPr>
          <a:lstStyle/>
          <a:p>
            <a:r>
              <a:rPr lang="ru-RU" dirty="0"/>
              <a:t>в экономической литературе выделяют следующие функции: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/>
              <a:t>1.аккомулирование временно свободных денежных средств.</a:t>
            </a:r>
          </a:p>
          <a:p>
            <a:pPr>
              <a:buNone/>
            </a:pPr>
            <a:r>
              <a:rPr lang="ru-RU" sz="3600" dirty="0"/>
              <a:t>2.регулирование денежного оборота, путем замены реальных денег кредитными операциями.</a:t>
            </a:r>
          </a:p>
          <a:p>
            <a:pPr>
              <a:buNone/>
            </a:pPr>
            <a:r>
              <a:rPr lang="ru-RU" sz="3600" dirty="0"/>
              <a:t>3.денежную (эмиссионную)</a:t>
            </a:r>
          </a:p>
          <a:p>
            <a:pPr>
              <a:buNone/>
            </a:pPr>
            <a:r>
              <a:rPr lang="ru-RU" sz="3600" dirty="0"/>
              <a:t>4.контрольную.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Кредит от лат слова </a:t>
            </a:r>
            <a:r>
              <a:rPr lang="ru-RU" sz="3600" dirty="0" smtClean="0"/>
              <a:t>«</a:t>
            </a:r>
            <a:r>
              <a:rPr lang="en-US" sz="3600" dirty="0" err="1" smtClean="0"/>
              <a:t>creditum</a:t>
            </a:r>
            <a:r>
              <a:rPr lang="ru-RU" sz="3600" dirty="0"/>
              <a:t>»-ссуда, долг, в переводе «верую», «доверяю».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/>
              <a:t>Кредит</a:t>
            </a:r>
            <a:r>
              <a:rPr lang="ru-RU" sz="3600" dirty="0"/>
              <a:t> это особая форма движения денег или это- движение ссуженной стоимости, основополагающее значение имеет такое свойство кредита как </a:t>
            </a:r>
            <a:r>
              <a:rPr lang="ru-RU" sz="3600" b="1" dirty="0"/>
              <a:t>возвратное, возмездное </a:t>
            </a:r>
            <a:r>
              <a:rPr lang="ru-RU" sz="3600" dirty="0"/>
              <a:t>его движение.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кредита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428604"/>
          <a:ext cx="8358246" cy="6189886"/>
        </p:xfrm>
        <a:graphic>
          <a:graphicData uri="http://schemas.openxmlformats.org/drawingml/2006/table">
            <a:tbl>
              <a:tblPr/>
              <a:tblGrid>
                <a:gridCol w="4076938"/>
                <a:gridCol w="4281308"/>
              </a:tblGrid>
              <a:tr h="441461"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Критерий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Форма кредита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2267"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по ссуженной стоимости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- товарная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- денежная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- смешанная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6865"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По целевым потребностям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- производительная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- потребительская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3074"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>
                          <a:latin typeface="Times New Roman"/>
                          <a:ea typeface="Times New Roman"/>
                        </a:rPr>
                        <a:t> От кредитора и заемщика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- банковская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- коммерческая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- потребительская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- государственная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- международная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556792"/>
            <a:ext cx="7772400" cy="4212183"/>
          </a:xfrm>
        </p:spPr>
        <p:txBody>
          <a:bodyPr/>
          <a:lstStyle/>
          <a:p>
            <a:pPr algn="ctr"/>
            <a:r>
              <a:rPr lang="ru-RU" dirty="0" smtClean="0"/>
              <a:t>В зависимости от ссуженной стоимости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Товарная форма</a:t>
            </a:r>
            <a:r>
              <a:rPr lang="ru-RU" dirty="0" smtClean="0"/>
              <a:t> </a:t>
            </a:r>
            <a:r>
              <a:rPr lang="ru-RU" b="1" dirty="0" smtClean="0"/>
              <a:t>кредита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Можно предположить, что товарный кредит существовал до денежной формы стоимости, когда при эквивалентном обмене использовались отдельные виды товаров. Кредит предоставляется в товарной форме и возвращается в товарной форме, плата взимается также товаром.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Денежная форма кредита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sz="3500" dirty="0" smtClean="0"/>
              <a:t>кредит предоставляется в виде денежной суммы и возвращается деньгами. Денежная форма наиболее типична, она преобладает в современном хозяйстве, так как деньги являются всеобщим эквивалентом при обмене товарных стоимостей, являются универсальным средством обращения и платежа. Данная форма активно используется как государством, так и отдельными гражданами, как внутри страны, так и во внешнем пространстве.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Смешанная форма кредита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кредит может быть предоставлен в товарной форме, а возвращается в денежной. Кроме того, применяется смешанная форма при приобретении нового оборудования, возможно использование лизингового (товарного) кредита и одновременно денежного, например, для наладки и установки.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2996952"/>
            <a:ext cx="7772400" cy="2772023"/>
          </a:xfrm>
        </p:spPr>
        <p:txBody>
          <a:bodyPr/>
          <a:lstStyle/>
          <a:p>
            <a:pPr algn="ctr"/>
            <a:r>
              <a:rPr lang="ru-RU" dirty="0" smtClean="0"/>
              <a:t>В зависимости от кредитора и заемщика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 flipV="1">
            <a:off x="722313" y="1268760"/>
            <a:ext cx="7772400" cy="163795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Банковский кредит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участником кредитных отношений является банк. Это - самая распространенная форма кредита. </a:t>
            </a:r>
            <a:endParaRPr lang="ru-RU" dirty="0" smtClean="0"/>
          </a:p>
          <a:p>
            <a:r>
              <a:rPr lang="ru-RU" dirty="0"/>
              <a:t>Особенностью банковской формы кредита состоит в том, что банк оперирует не только своим капиталом, но и привлеченными ресурсами.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59" y="764704"/>
          <a:ext cx="8208913" cy="5688631"/>
        </p:xfrm>
        <a:graphic>
          <a:graphicData uri="http://schemas.openxmlformats.org/drawingml/2006/table">
            <a:tbl>
              <a:tblPr/>
              <a:tblGrid>
                <a:gridCol w="2636351"/>
                <a:gridCol w="5572562"/>
              </a:tblGrid>
              <a:tr h="737158"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3600" dirty="0">
                          <a:latin typeface="Times New Roman"/>
                          <a:ea typeface="Times New Roman"/>
                        </a:rPr>
                        <a:t>признак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600" dirty="0">
                          <a:latin typeface="Times New Roman"/>
                          <a:ea typeface="Times New Roman"/>
                        </a:rPr>
                        <a:t> Вид банковского кредита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5783">
                <a:tc>
                  <a:txBody>
                    <a:bodyPr/>
                    <a:lstStyle/>
                    <a:p>
                      <a:pPr marL="179705" algn="ctr">
                        <a:spcAft>
                          <a:spcPts val="600"/>
                        </a:spcAft>
                      </a:pPr>
                      <a:r>
                        <a:rPr lang="ru-RU" sz="3600" b="1" i="1" dirty="0">
                          <a:latin typeface="Times New Roman"/>
                          <a:ea typeface="Times New Roman"/>
                        </a:rPr>
                        <a:t>1.Способ выдачи</a:t>
                      </a:r>
                      <a:r>
                        <a:rPr lang="ru-RU" sz="3200" i="1" dirty="0">
                          <a:latin typeface="Times New Roman"/>
                          <a:ea typeface="Times New Roman"/>
                        </a:rPr>
                        <a:t>: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40005" algn="just">
                        <a:spcAft>
                          <a:spcPts val="60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а) наличные или безналичные;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179705" indent="40005" algn="just">
                        <a:spcAft>
                          <a:spcPts val="60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б) рефинансирование (переучет векселей, покупка ресурсов на МБК, выпуск облигаций и другие;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179705" indent="40005" algn="just">
                        <a:spcAft>
                          <a:spcPts val="60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</a:rPr>
                        <a:t>в)переоформление 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(реструктуризация),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179705" indent="40005" algn="just">
                        <a:spcAft>
                          <a:spcPts val="60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г) вексельные кредиты.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5690"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600" b="1" i="1" dirty="0">
                          <a:latin typeface="Times New Roman"/>
                          <a:ea typeface="Times New Roman"/>
                        </a:rPr>
                        <a:t>2.Валюта кредита</a:t>
                      </a:r>
                      <a:r>
                        <a:rPr lang="ru-RU" sz="3600" b="1" dirty="0">
                          <a:latin typeface="Times New Roman"/>
                          <a:ea typeface="Times New Roman"/>
                        </a:rPr>
                        <a:t>: 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17589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а) национальная валюта,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marL="179705" indent="-175895"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б) валюта страны кредитора, </a:t>
                      </a: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indent="-175895"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) валюта третьей страны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3278" y="-63786"/>
            <a:ext cx="82374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Классификация банковского кредита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19" y="548680"/>
          <a:ext cx="8640961" cy="5089209"/>
        </p:xfrm>
        <a:graphic>
          <a:graphicData uri="http://schemas.openxmlformats.org/drawingml/2006/table">
            <a:tbl>
              <a:tblPr/>
              <a:tblGrid>
                <a:gridCol w="2775107"/>
                <a:gridCol w="5865854"/>
              </a:tblGrid>
              <a:tr h="2574609"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b="1" i="1" dirty="0">
                          <a:latin typeface="Times New Roman"/>
                          <a:ea typeface="Times New Roman"/>
                        </a:rPr>
                        <a:t>3.По срокам</a:t>
                      </a: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: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103505" algn="just">
                        <a:spcAft>
                          <a:spcPts val="60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</a:rPr>
                        <a:t>а) краткосрочный,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  <a:p>
                      <a:pPr marL="179705" indent="-103505" algn="just">
                        <a:spcAft>
                          <a:spcPts val="60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</a:rPr>
                        <a:t>б) среднесрочный, 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  <a:p>
                      <a:pPr marL="179705" indent="-103505" algn="just">
                        <a:spcAft>
                          <a:spcPts val="60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</a:rPr>
                        <a:t>в) долгосрочный.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3943"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b="1" i="1" dirty="0">
                          <a:latin typeface="Times New Roman"/>
                          <a:ea typeface="Times New Roman"/>
                        </a:rPr>
                        <a:t>4.Техника предоставления</a:t>
                      </a: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: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103505" algn="just">
                        <a:spcAft>
                          <a:spcPts val="60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</a:rPr>
                        <a:t>а) разовые кредиты, 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  <a:p>
                      <a:pPr marL="179705" indent="-103505" algn="just">
                        <a:spcAft>
                          <a:spcPts val="60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</a:rPr>
                        <a:t>б) лимитированные кредиты (овердрафт, кредитные линии)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Предпосылкой</a:t>
            </a:r>
            <a:r>
              <a:rPr lang="ru-RU" dirty="0"/>
              <a:t> возникновения кредита является имущественное расслоение общества и возникновение товарно-денежных отношений.</a:t>
            </a:r>
          </a:p>
          <a:p>
            <a:r>
              <a:rPr lang="ru-RU" dirty="0"/>
              <a:t>Конкретной </a:t>
            </a:r>
            <a:r>
              <a:rPr lang="ru-RU" b="1" dirty="0"/>
              <a:t>экономической основой</a:t>
            </a:r>
            <a:r>
              <a:rPr lang="ru-RU" dirty="0"/>
              <a:t>, на которой появляются и развиваются кредитные отношения, является кругооборот и оборот средств.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260648"/>
          <a:ext cx="8820472" cy="6836819"/>
        </p:xfrm>
        <a:graphic>
          <a:graphicData uri="http://schemas.openxmlformats.org/drawingml/2006/table">
            <a:tbl>
              <a:tblPr/>
              <a:tblGrid>
                <a:gridCol w="2832758"/>
                <a:gridCol w="5987714"/>
              </a:tblGrid>
              <a:tr h="1230067"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b="1" i="1" dirty="0">
                          <a:latin typeface="Times New Roman"/>
                          <a:ea typeface="Times New Roman"/>
                        </a:rPr>
                        <a:t>5.По обеспечению</a:t>
                      </a: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: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103505"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а)  обеспеченные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marL="179705" indent="-103505"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б) необеспеченные.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285"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b="1" i="1" dirty="0">
                          <a:latin typeface="Times New Roman"/>
                          <a:ea typeface="Times New Roman"/>
                        </a:rPr>
                        <a:t>6.Срок погашения</a:t>
                      </a: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: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103505"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а) погашенные во время,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marL="179705" indent="-103505"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б) пролонгированные,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marL="179705" indent="-103505"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в) просроченные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285"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3200" b="1" i="1" dirty="0">
                          <a:latin typeface="Times New Roman"/>
                          <a:ea typeface="Times New Roman"/>
                        </a:rPr>
                        <a:t>7.По способам погашения</a:t>
                      </a:r>
                      <a:r>
                        <a:rPr lang="ru-RU" sz="3200" b="1" dirty="0">
                          <a:latin typeface="Times New Roman"/>
                          <a:ea typeface="Times New Roman"/>
                        </a:rPr>
                        <a:t>: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103505"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а) погашенные одной суммой в конце года,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marL="179705" indent="-103505"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б) погашаемые в рассрочку,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marL="179705" indent="-103505"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в) погашаемые не равными долями.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0067">
                <a:tc>
                  <a:txBody>
                    <a:bodyPr/>
                    <a:lstStyle/>
                    <a:p>
                      <a:pPr marL="179705" algn="just">
                        <a:spcAft>
                          <a:spcPts val="60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</a:rPr>
                        <a:t>8.По видам процентной ставки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: 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indent="-103505"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а) фиксированная ставка,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  <a:p>
                      <a:pPr marL="179705" indent="-103505"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</a:rPr>
                        <a:t>б) плавающая.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Коммерческий кредит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dirty="0"/>
              <a:t>кредит, предоставляемый продавцами покупателям в виде отсрочки платежа за проданные товары или покупателями в виде аванса, предоплаты за поставляемые товары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коммерческого кредита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/>
              <a:t>1) с фиксированным сроком погашения, </a:t>
            </a: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2</a:t>
            </a:r>
            <a:r>
              <a:rPr lang="ru-RU" sz="4000" dirty="0"/>
              <a:t>) с уплатой цены лишь после фактической реализацией заемщиком поставленных в рассрочку товаров (консигнация), </a:t>
            </a: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3</a:t>
            </a:r>
            <a:r>
              <a:rPr lang="ru-RU" sz="4000" dirty="0"/>
              <a:t>) кредитование по открытому счету.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Потребительский кредит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 кредит</a:t>
            </a:r>
            <a:r>
              <a:rPr lang="ru-RU" sz="3600" dirty="0"/>
              <a:t>, заемщиком  при котором являются физические лица (население). Он предоставляется торговыми фирмами, финансовыми компаниями, кредитными кооперативами, ломбардами. Потребительский кредит часто имеет товарную форму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Государственный кредит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/>
              <a:t>   участником </a:t>
            </a:r>
            <a:r>
              <a:rPr lang="ru-RU" sz="4000" dirty="0"/>
              <a:t>является государство. Оно может выступать в качестве кредитора, заемщика и гаранта.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Международный кредит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экономические </a:t>
            </a:r>
            <a:r>
              <a:rPr lang="ru-RU" sz="4000" dirty="0"/>
              <a:t>отношения, складывающиеся между двумя странами по поводу движения временно свободных денежных средств. Он используется в виде 1) коммерческого, 2) банковского, 3) межгосударственного кредита.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результате разной продолжительности кругооборота средств у различных предприятий у одних может возникнуть временный избыток средств, а у других временный недостаток средств.</a:t>
            </a:r>
          </a:p>
          <a:p>
            <a:pPr>
              <a:buNone/>
            </a:pPr>
            <a:r>
              <a:rPr lang="ru-RU" dirty="0" smtClean="0"/>
              <a:t>    Кредит позволяет переместить средства из одного хозяйства в другое.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Это позволяет деньгам не лежать мертвым грузом, а продолжать оборот и приносить дополнительный доход.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631844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Для того, чтобы данный процесс мог функционировать необходимо, как минимум соблюдение двух условий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1.существование правовой базы, кредитор и заемщик- юридически самостоятельные лица.</a:t>
            </a:r>
          </a:p>
          <a:p>
            <a:pPr>
              <a:buNone/>
            </a:pPr>
            <a:r>
              <a:rPr lang="ru-RU" dirty="0"/>
              <a:t>2.совпадение экономических интересов сторон.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Сущностная черта кредита – </a:t>
            </a:r>
            <a:r>
              <a:rPr lang="ru-RU" b="1" dirty="0" smtClean="0"/>
              <a:t>возвратность.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    </a:t>
            </a:r>
            <a:r>
              <a:rPr lang="ru-RU" dirty="0" smtClean="0"/>
              <a:t>Если предприятие заемщик  невозвратило кредит, то у предприятия кредитора могут так же возникнуть проблемы по погашению долга. Если у банка много не погашенных кредитов, то может возникнуть эффект домино.</a:t>
            </a:r>
          </a:p>
          <a:p>
            <a:pPr>
              <a:buNone/>
            </a:pPr>
            <a:r>
              <a:rPr lang="ru-RU" dirty="0" smtClean="0"/>
              <a:t>    Нарушение возвратности может повлечь за собой </a:t>
            </a:r>
            <a:r>
              <a:rPr lang="ru-RU" b="1" dirty="0" smtClean="0"/>
              <a:t>кризис.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   </a:t>
            </a:r>
            <a:endParaRPr lang="ru-RU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Структура кредита.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1) кредитор</a:t>
            </a:r>
          </a:p>
          <a:p>
            <a:r>
              <a:rPr lang="ru-RU" dirty="0" smtClean="0"/>
              <a:t>2) заемщик</a:t>
            </a:r>
          </a:p>
          <a:p>
            <a:endParaRPr lang="ru-RU" dirty="0"/>
          </a:p>
          <a:p>
            <a:r>
              <a:rPr lang="ru-RU" dirty="0" smtClean="0"/>
              <a:t>3) ссуженная стоимость – объект сделки</a:t>
            </a:r>
            <a:endParaRPr lang="ru-RU" dirty="0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2928926" y="1714488"/>
            <a:ext cx="428628" cy="107157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643306" y="1714488"/>
            <a:ext cx="3125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Субъекты</a:t>
            </a:r>
            <a:r>
              <a:rPr lang="ru-RU" dirty="0" smtClean="0"/>
              <a:t> </a:t>
            </a:r>
            <a:r>
              <a:rPr lang="ru-RU" sz="3200" dirty="0" smtClean="0"/>
              <a:t>сделки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Кредитор – сторона </a:t>
            </a:r>
            <a:r>
              <a:rPr lang="ru-RU" b="1" dirty="0" smtClean="0"/>
              <a:t>предоставляющая </a:t>
            </a:r>
            <a:r>
              <a:rPr lang="ru-RU" b="1" dirty="0"/>
              <a:t>ссуду.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Кредитор должен располагать определенными средствами. Это могут быть собственные средства накопления, а так же позаимствованные у других. В настоящее время банки предоставляют ссуду, не только за счет собственных средств, но и за счет привлеченных, а так же мобилизованных за счет размещения ценных бумаг.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63184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Заемщик – </a:t>
            </a:r>
            <a:r>
              <a:rPr lang="ru-RU" b="1" dirty="0" smtClean="0"/>
              <a:t>сторона, </a:t>
            </a:r>
            <a:r>
              <a:rPr lang="ru-RU" b="1" dirty="0"/>
              <a:t>получающая кредит и обязанная возвратить полученную ссуду.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/>
              <a:t>      Исторически </a:t>
            </a:r>
            <a:r>
              <a:rPr lang="ru-RU" sz="4000" dirty="0"/>
              <a:t>заёмщики были отдельные лица, испытывающие потребность в дополнительных ресурсах. С образованием банков происходит концентрация не только кредиторов, но и значительно расширяется состав заёмщиков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1197</Words>
  <Application>Microsoft Office PowerPoint</Application>
  <PresentationFormat>Экран (4:3)</PresentationFormat>
  <Paragraphs>133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кредит</vt:lpstr>
      <vt:lpstr>Кредит от лат слова «creditum»-ссуда, долг, в переводе «верую», «доверяю».</vt:lpstr>
      <vt:lpstr>Слайд 3</vt:lpstr>
      <vt:lpstr>Слайд 4</vt:lpstr>
      <vt:lpstr>Для того, чтобы данный процесс мог функционировать необходимо, как минимум соблюдение двух условий: </vt:lpstr>
      <vt:lpstr>Слайд 6</vt:lpstr>
      <vt:lpstr>Структура кредита. </vt:lpstr>
      <vt:lpstr>Кредитор – сторона предоставляющая ссуду. </vt:lpstr>
      <vt:lpstr>Заемщик – сторона, получающая кредит и обязанная возвратить полученную ссуду. </vt:lpstr>
      <vt:lpstr>Место заёмщика отличается от кредитора. </vt:lpstr>
      <vt:lpstr>Слайд 11</vt:lpstr>
      <vt:lpstr>Специфические черты ссуженной стоимости: </vt:lpstr>
      <vt:lpstr>Слайд 13</vt:lpstr>
      <vt:lpstr>Принципы кредитования: </vt:lpstr>
      <vt:lpstr>Перераспределительная функция. </vt:lpstr>
      <vt:lpstr>Слайд 16</vt:lpstr>
      <vt:lpstr>Перераспределение охватывает все уровни:</vt:lpstr>
      <vt:lpstr>Функция замещения наличных денег кредитными операциями. </vt:lpstr>
      <vt:lpstr>в экономической литературе выделяют следующие функции: </vt:lpstr>
      <vt:lpstr>Формы кредита</vt:lpstr>
      <vt:lpstr>Слайд 21</vt:lpstr>
      <vt:lpstr>В зависимости от ссуженной стоимости</vt:lpstr>
      <vt:lpstr>Товарная форма кредита </vt:lpstr>
      <vt:lpstr>Денежная форма кредита </vt:lpstr>
      <vt:lpstr>Смешанная форма кредита</vt:lpstr>
      <vt:lpstr>В зависимости от кредитора и заемщика</vt:lpstr>
      <vt:lpstr>Банковский кредит </vt:lpstr>
      <vt:lpstr>Слайд 28</vt:lpstr>
      <vt:lpstr>Слайд 29</vt:lpstr>
      <vt:lpstr>Слайд 30</vt:lpstr>
      <vt:lpstr>Коммерческий кредит</vt:lpstr>
      <vt:lpstr>Виды коммерческого кредита</vt:lpstr>
      <vt:lpstr>Потребительский кредит</vt:lpstr>
      <vt:lpstr>Государственный кредит</vt:lpstr>
      <vt:lpstr>Международный кредит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кредит</dc:title>
  <dc:creator>atm</dc:creator>
  <cp:lastModifiedBy>Пользователь</cp:lastModifiedBy>
  <cp:revision>13</cp:revision>
  <dcterms:created xsi:type="dcterms:W3CDTF">2013-02-10T17:47:12Z</dcterms:created>
  <dcterms:modified xsi:type="dcterms:W3CDTF">2013-05-07T16:22:12Z</dcterms:modified>
</cp:coreProperties>
</file>