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8" r:id="rId6"/>
    <p:sldId id="279" r:id="rId7"/>
    <p:sldId id="280" r:id="rId8"/>
    <p:sldId id="281" r:id="rId9"/>
    <p:sldId id="282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84" r:id="rId24"/>
    <p:sldId id="283" r:id="rId25"/>
    <p:sldId id="285" r:id="rId26"/>
    <p:sldId id="286" r:id="rId27"/>
    <p:sldId id="287" r:id="rId28"/>
    <p:sldId id="288" r:id="rId29"/>
    <p:sldId id="289" r:id="rId30"/>
    <p:sldId id="290" r:id="rId31"/>
    <p:sldId id="292" r:id="rId32"/>
    <p:sldId id="291" r:id="rId33"/>
    <p:sldId id="273" r:id="rId34"/>
    <p:sldId id="274" r:id="rId35"/>
    <p:sldId id="275" r:id="rId36"/>
    <p:sldId id="313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276" r:id="rId49"/>
    <p:sldId id="293" r:id="rId50"/>
    <p:sldId id="294" r:id="rId51"/>
    <p:sldId id="295" r:id="rId52"/>
    <p:sldId id="296" r:id="rId53"/>
    <p:sldId id="297" r:id="rId54"/>
    <p:sldId id="298" r:id="rId55"/>
    <p:sldId id="299" r:id="rId56"/>
    <p:sldId id="300" r:id="rId57"/>
    <p:sldId id="301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668D5-1441-4552-AA4A-79DAF6C48BE0}" type="datetimeFigureOut">
              <a:rPr lang="ru-RU" smtClean="0"/>
              <a:pPr/>
              <a:t>12.11.2013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7AE56-8C3B-43C9-BCDA-3C56E2BF2FF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Бюджет и бюджетная система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Принципы организации бюджетной системы.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/>
              <a:t>1.Принцип единства</a:t>
            </a:r>
            <a:r>
              <a:rPr lang="ru-RU" dirty="0"/>
              <a:t> означает единство правовой базы, денежной </a:t>
            </a:r>
            <a:r>
              <a:rPr lang="ru-RU" dirty="0" smtClean="0"/>
              <a:t>системы, </a:t>
            </a:r>
            <a:r>
              <a:rPr lang="ru-RU" dirty="0"/>
              <a:t>форм бюджетной документации, логики бюджетного процесса, санкции за нарушение бюджетного законодательства РФ, а также единый порядок финансирования расходов бюджетов всех уровней и ведения бухучета бюджетных </a:t>
            </a:r>
            <a:r>
              <a:rPr lang="ru-RU" dirty="0" smtClean="0"/>
              <a:t>средств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b="1" i="1" dirty="0"/>
              <a:t>2.Принцип разграничения доходов ,расходов и источников финансирования дефицитов бюджетов</a:t>
            </a:r>
            <a:r>
              <a:rPr lang="ru-RU" dirty="0"/>
              <a:t> между уровнями бюджетной системы РФ означает закрепление соответствующих видов доходов (полностью или частично) и полномочий по осуществлению расходов за органами </a:t>
            </a:r>
            <a:r>
              <a:rPr lang="ru-RU" dirty="0" smtClean="0"/>
              <a:t>государственной </a:t>
            </a:r>
            <a:r>
              <a:rPr lang="ru-RU" dirty="0"/>
              <a:t>власти РФ, ее субъектов и органами местного самоуправления.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/>
              <a:t>3.Принцип самостоятельности</a:t>
            </a:r>
            <a:r>
              <a:rPr lang="ru-RU" dirty="0"/>
              <a:t> бюджетов предполагает:</a:t>
            </a:r>
          </a:p>
          <a:p>
            <a:pPr>
              <a:buNone/>
            </a:pPr>
            <a:r>
              <a:rPr lang="ru-RU" dirty="0"/>
              <a:t>А) право законодательных (представительных) органов </a:t>
            </a:r>
            <a:r>
              <a:rPr lang="ru-RU" dirty="0" smtClean="0"/>
              <a:t>государственной власти </a:t>
            </a:r>
            <a:r>
              <a:rPr lang="ru-RU" dirty="0"/>
              <a:t>и органов местного самоуправления на каждом уровне бюджетной </a:t>
            </a:r>
            <a:r>
              <a:rPr lang="ru-RU" dirty="0" smtClean="0"/>
              <a:t>системы </a:t>
            </a:r>
            <a:r>
              <a:rPr lang="ru-RU" dirty="0"/>
              <a:t>РФ самостоятельно </a:t>
            </a:r>
            <a:r>
              <a:rPr lang="ru-RU" dirty="0" smtClean="0"/>
              <a:t>осуществлять </a:t>
            </a:r>
            <a:r>
              <a:rPr lang="ru-RU" dirty="0"/>
              <a:t>бюджетный процесс</a:t>
            </a:r>
          </a:p>
          <a:p>
            <a:pPr>
              <a:buNone/>
            </a:pPr>
            <a:r>
              <a:rPr lang="ru-RU" dirty="0"/>
              <a:t>Б) наличие собственных источников дохода бюджетов каждого </a:t>
            </a:r>
            <a:r>
              <a:rPr lang="ru-RU" dirty="0" smtClean="0"/>
              <a:t>уровня</a:t>
            </a:r>
            <a:r>
              <a:rPr lang="ru-RU" dirty="0"/>
              <a:t>, определяемых в соответствии с </a:t>
            </a:r>
            <a:r>
              <a:rPr lang="ru-RU" dirty="0" smtClean="0"/>
              <a:t>законодательством </a:t>
            </a:r>
            <a:r>
              <a:rPr lang="ru-RU" dirty="0"/>
              <a:t>РФ.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4. Принцип </a:t>
            </a:r>
            <a:r>
              <a:rPr lang="ru-RU" b="1" i="1" dirty="0"/>
              <a:t>равенства бюджетных прав субъектов РФ, муниципальных </a:t>
            </a:r>
            <a:r>
              <a:rPr lang="ru-RU" b="1" i="1" dirty="0" smtClean="0"/>
              <a:t>образований. </a:t>
            </a:r>
            <a:r>
              <a:rPr lang="ru-RU" dirty="0" smtClean="0"/>
              <a:t>Определение бюджетных полномочий, доходов бюджета, порядка межбюджетных трансфертов в соответствии с едиными принципами Бюджетного Кодекса.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5. Принцип </a:t>
            </a:r>
            <a:r>
              <a:rPr lang="ru-RU" b="1" i="1" dirty="0"/>
              <a:t>полноты отражения доходов и расходов</a:t>
            </a:r>
            <a:r>
              <a:rPr lang="ru-RU" dirty="0"/>
              <a:t> бюджетов - все поступления, во все бюджеты и все расходы, подлежат отражению в соответствующих бюджетах в обязательном порядке и полном объеме.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6. Принцип </a:t>
            </a:r>
            <a:r>
              <a:rPr lang="ru-RU" b="1" i="1" dirty="0"/>
              <a:t>сбалансированности</a:t>
            </a:r>
            <a:r>
              <a:rPr lang="ru-RU" dirty="0"/>
              <a:t> бюджета означает, что объем предусмотренных расходов должен соответствовать суммарному объему доходов бюджета и поступлений из источников </a:t>
            </a:r>
            <a:r>
              <a:rPr lang="ru-RU" dirty="0" smtClean="0"/>
              <a:t>финансирования дефицита бюджета. </a:t>
            </a:r>
            <a:r>
              <a:rPr lang="ru-RU" dirty="0"/>
              <a:t>(При дефиците). При этом следует стремиться свести дефицит бюджета к минимуму.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/>
              <a:t>  7.  Принцип </a:t>
            </a:r>
            <a:r>
              <a:rPr lang="ru-RU" b="1" i="1" dirty="0"/>
              <a:t>эффективности и экономности</a:t>
            </a:r>
            <a:r>
              <a:rPr lang="ru-RU" dirty="0"/>
              <a:t> (результативности и эффективности использования бюджетных средств)- достижение заданных результатов с использованием наименьшего объема </a:t>
            </a:r>
            <a:r>
              <a:rPr lang="ru-RU" dirty="0" smtClean="0"/>
              <a:t>средств </a:t>
            </a:r>
            <a:r>
              <a:rPr lang="ru-RU" dirty="0"/>
              <a:t>или достижения наилучшего </a:t>
            </a:r>
            <a:r>
              <a:rPr lang="ru-RU" dirty="0" smtClean="0"/>
              <a:t>результата с </a:t>
            </a:r>
            <a:r>
              <a:rPr lang="ru-RU" dirty="0"/>
              <a:t>использованием определенного объема </a:t>
            </a:r>
            <a:r>
              <a:rPr lang="ru-RU" dirty="0" smtClean="0"/>
              <a:t>средств</a:t>
            </a:r>
            <a:r>
              <a:rPr lang="ru-RU" dirty="0"/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 smtClean="0"/>
              <a:t>   8. Принцип </a:t>
            </a:r>
            <a:r>
              <a:rPr lang="ru-RU" b="1" i="1" dirty="0"/>
              <a:t>общего</a:t>
            </a:r>
            <a:r>
              <a:rPr lang="ru-RU" dirty="0"/>
              <a:t> (совокупного) покрытия расходов предполагает покрытие всех бюджетных расходов общей суммой доходов бюджета и поступлений из источников финансирования его дефицита, </a:t>
            </a:r>
            <a:r>
              <a:rPr lang="ru-RU" dirty="0" smtClean="0"/>
              <a:t>если иное не предусмотрено законом.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/>
              <a:t>9.Принцип прозрачности означает</a:t>
            </a:r>
            <a:r>
              <a:rPr lang="ru-RU" b="1" dirty="0"/>
              <a:t>:</a:t>
            </a:r>
            <a:endParaRPr lang="ru-RU" dirty="0"/>
          </a:p>
          <a:p>
            <a:r>
              <a:rPr lang="ru-RU" dirty="0"/>
              <a:t>А) обязательное опубликование в открытой печати утвержденных бюджетов и отчетов  об их </a:t>
            </a:r>
            <a:r>
              <a:rPr lang="ru-RU" dirty="0" smtClean="0"/>
              <a:t>исполнении. </a:t>
            </a:r>
            <a:endParaRPr lang="ru-RU" dirty="0"/>
          </a:p>
          <a:p>
            <a:r>
              <a:rPr lang="ru-RU" dirty="0"/>
              <a:t>Б) обязательную открытость для общества и </a:t>
            </a:r>
            <a:r>
              <a:rPr lang="ru-RU" dirty="0" smtClean="0"/>
              <a:t>средств </a:t>
            </a:r>
            <a:r>
              <a:rPr lang="ru-RU" dirty="0"/>
              <a:t>массовой информации процедур рассмотрения и принятия решений по </a:t>
            </a:r>
            <a:r>
              <a:rPr lang="ru-RU" dirty="0" smtClean="0"/>
              <a:t>проектам</a:t>
            </a:r>
            <a:endParaRPr lang="ru-RU" dirty="0"/>
          </a:p>
          <a:p>
            <a:r>
              <a:rPr lang="ru-RU" dirty="0"/>
              <a:t>Секретные статьи могут быть только в составе федерального бюджета.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10.  Принцип </a:t>
            </a:r>
            <a:r>
              <a:rPr lang="ru-RU" b="1" i="1" dirty="0"/>
              <a:t>достоверности</a:t>
            </a:r>
            <a:r>
              <a:rPr lang="ru-RU" dirty="0"/>
              <a:t>: надежность показателей прогноза социального развития соответствующей территории и реалистичности расчета доходов и расходов бюджета.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 это: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AutoNum type="arabicParenR"/>
            </a:pPr>
            <a:r>
              <a:rPr lang="ru-RU" dirty="0" smtClean="0"/>
              <a:t>Основной финансовый план страны принимаемый в форме закона.</a:t>
            </a:r>
          </a:p>
          <a:p>
            <a:pPr marL="514350" indent="-514350" algn="just">
              <a:buAutoNum type="arabicParenR"/>
            </a:pPr>
            <a:endParaRPr lang="ru-RU" dirty="0" smtClean="0"/>
          </a:p>
          <a:p>
            <a:pPr marL="514350" indent="-514350" algn="just">
              <a:buFont typeface="Arial" pitchFamily="34" charset="0"/>
              <a:buAutoNum type="arabicParenR"/>
            </a:pPr>
            <a:r>
              <a:rPr lang="ru-RU" dirty="0" smtClean="0"/>
              <a:t>это система </a:t>
            </a:r>
            <a:r>
              <a:rPr lang="ru-RU" dirty="0"/>
              <a:t>императивных денежных отношений, в процессе которых образуется и используется бюджетный фонд.</a:t>
            </a:r>
          </a:p>
          <a:p>
            <a:pPr marL="514350" indent="-514350">
              <a:buAutoNum type="arabicParenR"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/>
              <a:t>  11. Принцип </a:t>
            </a:r>
            <a:r>
              <a:rPr lang="ru-RU" b="1" i="1" dirty="0"/>
              <a:t>адресности и целевого </a:t>
            </a:r>
            <a:r>
              <a:rPr lang="ru-RU" b="1" i="1" dirty="0" smtClean="0"/>
              <a:t>характера</a:t>
            </a:r>
            <a:r>
              <a:rPr lang="ru-RU" dirty="0" smtClean="0"/>
              <a:t> </a:t>
            </a:r>
            <a:r>
              <a:rPr lang="ru-RU" dirty="0"/>
              <a:t>бюджетных </a:t>
            </a:r>
            <a:r>
              <a:rPr lang="ru-RU" dirty="0" smtClean="0"/>
              <a:t>средств </a:t>
            </a:r>
            <a:r>
              <a:rPr lang="ru-RU" dirty="0"/>
              <a:t>означает, что бюджетные </a:t>
            </a:r>
            <a:r>
              <a:rPr lang="ru-RU" dirty="0" smtClean="0"/>
              <a:t>средства </a:t>
            </a:r>
            <a:r>
              <a:rPr lang="ru-RU" dirty="0"/>
              <a:t>выделяются в адрес конкретных получателей бюджетных </a:t>
            </a:r>
            <a:r>
              <a:rPr lang="ru-RU" dirty="0" smtClean="0"/>
              <a:t>средств </a:t>
            </a:r>
            <a:r>
              <a:rPr lang="ru-RU" dirty="0"/>
              <a:t>с обозначением направления их на финансирование конкретных целей. Любые действия направленные на нарушение адресности являются нарушением бюджетного </a:t>
            </a:r>
            <a:r>
              <a:rPr lang="ru-RU" dirty="0" smtClean="0"/>
              <a:t>законодательства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12. Принцип подведомственности </a:t>
            </a:r>
            <a:r>
              <a:rPr lang="ru-RU" b="1" i="1" dirty="0"/>
              <a:t>расходов </a:t>
            </a:r>
            <a:r>
              <a:rPr lang="ru-RU" b="1" i="1" dirty="0" smtClean="0"/>
              <a:t>бюджетов, </a:t>
            </a:r>
            <a:r>
              <a:rPr lang="ru-RU" dirty="0" smtClean="0"/>
              <a:t>означает, что получатели бюджетных средств вправе получать бюджетные ассигнования и лимиты бюджетных обязательств только от главного распорядителя бюджетных средств, в ведении которого они находятся.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13. Принцип единства кассы</a:t>
            </a:r>
            <a:r>
              <a:rPr lang="ru-RU" dirty="0" smtClean="0"/>
              <a:t> означает зачисление всех кассовых поступлений и осуществление всех выплат с единого счета бюджета.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dirty="0" smtClean="0"/>
              <a:t>Налоговые</a:t>
            </a:r>
          </a:p>
          <a:p>
            <a:pPr marL="514350" indent="-514350">
              <a:buAutoNum type="arabicParenR"/>
            </a:pPr>
            <a:r>
              <a:rPr lang="ru-RU" dirty="0" smtClean="0"/>
              <a:t>Неналоговые</a:t>
            </a:r>
          </a:p>
          <a:p>
            <a:pPr marL="514350" indent="-514350">
              <a:buAutoNum type="arabicParenR"/>
            </a:pPr>
            <a:r>
              <a:rPr lang="ru-RU" dirty="0" smtClean="0"/>
              <a:t>Безвозмездные поступления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К налоговым доходам</a:t>
            </a:r>
            <a:r>
              <a:rPr lang="ru-RU" dirty="0" smtClean="0"/>
              <a:t> относятся предусмотренные налоговым законодательством федеральные, региональные налоги и сборы субъектов РФ, и местные налоги и сборы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Федеральные налоги и сборы: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НДС,</a:t>
            </a:r>
          </a:p>
          <a:p>
            <a:pPr lvl="0"/>
            <a:r>
              <a:rPr lang="ru-RU" dirty="0" smtClean="0"/>
              <a:t>акцизы на отдельные виды товаров (услуг) и отдельные виды минерального сырья</a:t>
            </a:r>
          </a:p>
          <a:p>
            <a:pPr lvl="0"/>
            <a:r>
              <a:rPr lang="ru-RU" dirty="0" smtClean="0"/>
              <a:t>налог на прибыль</a:t>
            </a:r>
          </a:p>
          <a:p>
            <a:pPr lvl="0"/>
            <a:r>
              <a:rPr lang="ru-RU" dirty="0" smtClean="0"/>
              <a:t>НДФЛ,</a:t>
            </a:r>
          </a:p>
          <a:p>
            <a:pPr lvl="0"/>
            <a:r>
              <a:rPr lang="ru-RU" dirty="0" smtClean="0"/>
              <a:t>госпошлина</a:t>
            </a:r>
          </a:p>
          <a:p>
            <a:pPr lvl="0"/>
            <a:r>
              <a:rPr lang="ru-RU" dirty="0" smtClean="0"/>
              <a:t>таможенная пошлина и таможенные сборы</a:t>
            </a:r>
          </a:p>
          <a:p>
            <a:pPr lvl="0"/>
            <a:r>
              <a:rPr lang="ru-RU" dirty="0" smtClean="0"/>
              <a:t>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Региональные налоги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налог на имущество организаций</a:t>
            </a:r>
          </a:p>
          <a:p>
            <a:pPr lvl="0"/>
            <a:r>
              <a:rPr lang="ru-RU" dirty="0" smtClean="0"/>
              <a:t>транспортный налог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Местные налоги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земельный налог</a:t>
            </a:r>
          </a:p>
          <a:p>
            <a:pPr lvl="0"/>
            <a:r>
              <a:rPr lang="ru-RU" dirty="0" smtClean="0"/>
              <a:t>налог на недвижимое имущество физ.лиц,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Неналоговые доходы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доходы от использования имущества, находящегося в государственной или муниципальной собственности;</a:t>
            </a:r>
          </a:p>
          <a:p>
            <a:pPr lvl="0"/>
            <a:r>
              <a:rPr lang="ru-RU" dirty="0" smtClean="0"/>
              <a:t>доходы от продажи или иного возмездного отчуждения  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доходы от платных услуг, </a:t>
            </a:r>
          </a:p>
          <a:p>
            <a:r>
              <a:rPr lang="ru-RU" dirty="0" smtClean="0"/>
              <a:t>средства полученные в результате применения мер гражданско-правовой, административной и уголовной ответственности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Бюджет это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централизованный </a:t>
            </a:r>
            <a:r>
              <a:rPr lang="ru-RU" dirty="0"/>
              <a:t>денежный фонд, формируемый на том или ином уровне управления для обеспечения функций соответствующих органов власти (</a:t>
            </a:r>
            <a:r>
              <a:rPr lang="ru-RU" dirty="0" smtClean="0"/>
              <a:t>государственной </a:t>
            </a:r>
            <a:r>
              <a:rPr lang="ru-RU" dirty="0"/>
              <a:t>и местной).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Безвозмездные поступления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Дотации - бюджетные средства направляемые бюджету другого уровня бюджетной системы РФ на безвозмездной и безвозвратной основе без указания целевого назначения.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субсидия – бюджетные  средства , передаваемые безвозмездно, безвозвратно на условиях долевого финансирования целевых расходов 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субвенция - бюджетные средства , передаваемые бюджету другого уровня на безвозвратной, безвозмездной основе для осуществления целевых расходов 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785791"/>
          <a:ext cx="8643997" cy="5643602"/>
        </p:xfrm>
        <a:graphic>
          <a:graphicData uri="http://schemas.openxmlformats.org/drawingml/2006/table">
            <a:tbl>
              <a:tblPr/>
              <a:tblGrid>
                <a:gridCol w="1705956"/>
                <a:gridCol w="704400"/>
                <a:gridCol w="704400"/>
                <a:gridCol w="821110"/>
                <a:gridCol w="821110"/>
                <a:gridCol w="1056185"/>
                <a:gridCol w="943612"/>
                <a:gridCol w="943612"/>
                <a:gridCol w="943612"/>
              </a:tblGrid>
              <a:tr h="43200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Показатель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Отчет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2012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(закон с учетом изменений)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Проект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6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2008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2009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2010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2011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2013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2014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2015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Доходы, всего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9 275,9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7 337,8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8 305,4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11 367,7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12 677,0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12 395,4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13 642,2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15 223,7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%%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22,5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18,9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18,4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20,8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20,9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18,6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18,7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Нефтегазовые доходы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4 389,4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2 984,0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3 830,7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5 641,8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6 383,3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5 632,0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6 075,1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6 913,3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%%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7,7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8,3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Ненефтегазовые доходы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4 886,5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4 353,8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4 474,7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5 725,9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6 293,7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6 763,4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7 567,1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8 310,4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%%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11,9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9,9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10,2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4091" marR="540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Динамика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доходов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федерального бюджета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56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млрд. рублей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5" y="714357"/>
          <a:ext cx="8143931" cy="6290870"/>
        </p:xfrm>
        <a:graphic>
          <a:graphicData uri="http://schemas.openxmlformats.org/drawingml/2006/table">
            <a:tbl>
              <a:tblPr/>
              <a:tblGrid>
                <a:gridCol w="1681620"/>
                <a:gridCol w="818709"/>
                <a:gridCol w="487687"/>
                <a:gridCol w="869635"/>
                <a:gridCol w="438830"/>
                <a:gridCol w="847054"/>
                <a:gridCol w="509003"/>
                <a:gridCol w="919757"/>
                <a:gridCol w="434231"/>
                <a:gridCol w="780215"/>
                <a:gridCol w="357190"/>
              </a:tblGrid>
              <a:tr h="2228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Показатель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2011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2012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2013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2014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2015 год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2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отчет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закон с учетом измене-ний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% к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прогноз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прогноз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прогноз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% к ВВП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Доходы, всего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11 367,7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12 677,0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12 395,4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13 642,2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18,6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15 223,7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18,7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Нефтегазовые доходы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5 641,8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6 383,3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10,5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5 632,0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6 075,1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8,3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6 913,3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НДПИ на нефть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1 845,8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2 114,0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1 808,6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1 949,3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2 091,0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НДПИ на газ горючий природный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136,3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275,6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368,2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486,8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631,0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НДПИ на газовый конденсат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12,0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13,2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13,3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Вывозные таможенные пошлины на нефть сырую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2 332,4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2 395,6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2 000,0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2 148,4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2 309,0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Вывозные таможенные пошлины на газ природный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384,4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500,1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527,8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541,0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629,9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Вывозные таможенные пошлины на товары, выработанные из нефти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936,5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1 086,8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915,4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936,4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1 239,1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8617" marR="586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04728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Прогноз доходов федерального бюджета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2" y="285730"/>
          <a:ext cx="8388019" cy="6549669"/>
        </p:xfrm>
        <a:graphic>
          <a:graphicData uri="http://schemas.openxmlformats.org/drawingml/2006/table">
            <a:tbl>
              <a:tblPr/>
              <a:tblGrid>
                <a:gridCol w="1978786"/>
                <a:gridCol w="878736"/>
                <a:gridCol w="436126"/>
                <a:gridCol w="921196"/>
                <a:gridCol w="444801"/>
                <a:gridCol w="841083"/>
                <a:gridCol w="424268"/>
                <a:gridCol w="933054"/>
                <a:gridCol w="428628"/>
                <a:gridCol w="642942"/>
                <a:gridCol w="458399"/>
              </a:tblGrid>
              <a:tr h="499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2011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%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2012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2013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2014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Ненефтегазовые доходы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5 725,9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6 293,7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6 763,4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7 567,1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8 310,4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Налог на прибыль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342,6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377,8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411,5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438,2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487,4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Налог на добавленную стоимость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3 250,4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3 629,4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4 128,6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4 696,6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5 280,9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Акцизы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278,4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406,1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596,8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768,6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867,8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Ввозные таможенные пошлины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692,9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765,5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657,3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690,9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679,9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Прочие ненефтегазовые доходы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1 161,6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1 114,9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969,2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972,8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994,4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924">
                <a:tc>
                  <a:txBody>
                    <a:bodyPr/>
                    <a:lstStyle/>
                    <a:p>
                      <a:pPr marL="10795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Доходы от перечисления части прибыли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Ц Б РФ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153,1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35,0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55,0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75,0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180">
                <a:tc>
                  <a:txBody>
                    <a:bodyPr/>
                    <a:lstStyle/>
                    <a:p>
                      <a:pPr marL="10795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Доходы от платных услуг и компенсации затрат государства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154,1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127,9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127,0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128,3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132,0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180">
                <a:tc>
                  <a:txBody>
                    <a:bodyPr/>
                    <a:lstStyle/>
                    <a:p>
                      <a:pPr marL="10795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Дивиденды по акциям, принадлежащим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РФ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79,4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151,2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150,4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149,8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125,9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094">
                <a:tc>
                  <a:txBody>
                    <a:bodyPr/>
                    <a:lstStyle/>
                    <a:p>
                      <a:pPr marL="10795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Доходы от управления средствами Резервного фонда и Фонда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нац. 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благосостояния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96,3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68,5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75,5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03"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Прочие доходы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704,2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723,2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595,6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571,2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586,0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0,6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56161" marR="561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2844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Общегосударственные расходы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Затраты на управление  - затраты на содержание законодательной и исполнительной власти. </a:t>
            </a:r>
          </a:p>
          <a:p>
            <a:pPr algn="just">
              <a:buNone/>
            </a:pPr>
            <a:r>
              <a:rPr lang="ru-RU" dirty="0" smtClean="0"/>
              <a:t>Резервный фонд главы исполнительной власти – 1% расходов бюджета</a:t>
            </a:r>
          </a:p>
          <a:p>
            <a:pPr algn="just">
              <a:buNone/>
            </a:pPr>
            <a:r>
              <a:rPr lang="ru-RU" dirty="0" smtClean="0"/>
              <a:t>Резервный фонд на «форс-мажорные» обстоятельства – 3%.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Национальная оборона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Содержание личного состава, на вооружение, материально-техническое оснащение, строительство военных объектов, подготовка кадров, пенсионное обеспечение военнослужащих и др.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Национальная безопасность и правоохранительная деятельность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Содержание органов МВД, прокуратуры, юстиции, органов безопасности.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Бюджетная система РФ состоит из бюджетов 3 уровней: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ru-RU" dirty="0" smtClean="0"/>
              <a:t>1) Федеральный бюджет </a:t>
            </a:r>
            <a:r>
              <a:rPr lang="ru-RU" dirty="0"/>
              <a:t>и бюджеты </a:t>
            </a:r>
            <a:r>
              <a:rPr lang="ru-RU" dirty="0" smtClean="0"/>
              <a:t>государственных внебюджетных </a:t>
            </a:r>
            <a:r>
              <a:rPr lang="ru-RU" dirty="0"/>
              <a:t>фондов</a:t>
            </a:r>
          </a:p>
          <a:p>
            <a:pPr lvl="0">
              <a:buNone/>
            </a:pPr>
            <a:r>
              <a:rPr lang="ru-RU" dirty="0" smtClean="0"/>
              <a:t>2)бюджеты </a:t>
            </a:r>
            <a:r>
              <a:rPr lang="ru-RU" dirty="0"/>
              <a:t>субъектов РФ и бюджеты </a:t>
            </a:r>
            <a:r>
              <a:rPr lang="ru-RU" dirty="0" smtClean="0"/>
              <a:t>территориальных  внебюджетных </a:t>
            </a:r>
            <a:r>
              <a:rPr lang="ru-RU" dirty="0"/>
              <a:t>фондов. Всего в РФ </a:t>
            </a:r>
            <a:r>
              <a:rPr lang="ru-RU" dirty="0" smtClean="0"/>
              <a:t>83 </a:t>
            </a:r>
            <a:r>
              <a:rPr lang="ru-RU" dirty="0"/>
              <a:t>субъектов: 21 республиканский бюджет, </a:t>
            </a:r>
            <a:r>
              <a:rPr lang="ru-RU" dirty="0" smtClean="0"/>
              <a:t>55 </a:t>
            </a:r>
            <a:r>
              <a:rPr lang="ru-RU" dirty="0"/>
              <a:t>краевых и областных, </a:t>
            </a:r>
            <a:r>
              <a:rPr lang="ru-RU" dirty="0" smtClean="0"/>
              <a:t>4 </a:t>
            </a:r>
            <a:r>
              <a:rPr lang="ru-RU" dirty="0"/>
              <a:t>бюджетов автономных округов, бюджет Еврейской автономной области, городские бюджеты Москвы и Санкт-Петербурга</a:t>
            </a:r>
          </a:p>
          <a:p>
            <a:pPr lvl="0">
              <a:buNone/>
            </a:pPr>
            <a:r>
              <a:rPr lang="ru-RU" dirty="0" smtClean="0"/>
              <a:t>3) Муниципальные (местные) </a:t>
            </a:r>
            <a:r>
              <a:rPr lang="ru-RU" dirty="0"/>
              <a:t>бюджеты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Национальная экономика</a:t>
            </a:r>
            <a:endParaRPr lang="ru-RU" sz="4800" dirty="0">
              <a:latin typeface="Times New Roman"/>
              <a:ea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Общеэкономические интересы,</a:t>
            </a:r>
          </a:p>
          <a:p>
            <a:r>
              <a:rPr lang="ru-RU" dirty="0" smtClean="0"/>
              <a:t>Топливо и энергетика</a:t>
            </a:r>
          </a:p>
          <a:p>
            <a:r>
              <a:rPr lang="ru-RU" dirty="0" smtClean="0"/>
              <a:t>Сельское хозяйство и рыболовство</a:t>
            </a:r>
          </a:p>
          <a:p>
            <a:r>
              <a:rPr lang="ru-RU" dirty="0" smtClean="0"/>
              <a:t>Лесное хозяйство</a:t>
            </a:r>
          </a:p>
          <a:p>
            <a:r>
              <a:rPr lang="ru-RU" dirty="0" smtClean="0"/>
              <a:t>транспорт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Жилищно-коммунальное хозяйство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Жилищное хозяйство</a:t>
            </a:r>
          </a:p>
          <a:p>
            <a:r>
              <a:rPr lang="ru-RU" dirty="0" smtClean="0"/>
              <a:t>Коммунальное хозяйство</a:t>
            </a:r>
          </a:p>
          <a:p>
            <a:r>
              <a:rPr lang="ru-RU" dirty="0" smtClean="0"/>
              <a:t>Благоустройство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Охрана окружающей среды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Охрана объектов растительного и животного мира и среды их обитания</a:t>
            </a:r>
          </a:p>
          <a:p>
            <a:r>
              <a:rPr lang="ru-RU" dirty="0" smtClean="0"/>
              <a:t>Другие вопросы в области охраны окружающей среды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Образование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Дошкольное образование                     </a:t>
            </a:r>
          </a:p>
          <a:p>
            <a:r>
              <a:rPr lang="ru-RU" dirty="0" smtClean="0"/>
              <a:t>Общее образование                          </a:t>
            </a:r>
          </a:p>
          <a:p>
            <a:r>
              <a:rPr lang="ru-RU" dirty="0" smtClean="0"/>
              <a:t>Школы-детские сады, школы начальные,       </a:t>
            </a:r>
            <a:br>
              <a:rPr lang="ru-RU" dirty="0" smtClean="0"/>
            </a:br>
            <a:r>
              <a:rPr lang="ru-RU" dirty="0" smtClean="0"/>
              <a:t>Школы-интернаты  </a:t>
            </a:r>
          </a:p>
          <a:p>
            <a:r>
              <a:rPr lang="ru-RU" dirty="0" smtClean="0"/>
              <a:t>Др.                         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ctr"/>
            <a:r>
              <a:rPr lang="ru-RU" dirty="0" smtClean="0"/>
              <a:t>Культура, кинематография, </a:t>
            </a:r>
            <a:br>
              <a:rPr lang="ru-RU" dirty="0" smtClean="0"/>
            </a:br>
            <a:r>
              <a:rPr lang="ru-RU" dirty="0" smtClean="0"/>
              <a:t>средства массовой информации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Дворцы и дома культуры, другие учреждения  </a:t>
            </a:r>
            <a:br>
              <a:rPr lang="ru-RU" dirty="0" smtClean="0"/>
            </a:br>
            <a:r>
              <a:rPr lang="ru-RU" dirty="0" smtClean="0"/>
              <a:t>культуры и средств массовой информации     </a:t>
            </a:r>
          </a:p>
          <a:p>
            <a:r>
              <a:rPr lang="ru-RU" dirty="0" smtClean="0"/>
              <a:t>Комплектование книжных фондов библиотек    </a:t>
            </a:r>
            <a:br>
              <a:rPr lang="ru-RU" dirty="0" smtClean="0"/>
            </a:br>
            <a:r>
              <a:rPr lang="ru-RU" dirty="0" smtClean="0"/>
              <a:t>муниципальных образований                  </a:t>
            </a:r>
          </a:p>
          <a:p>
            <a:r>
              <a:rPr lang="ru-RU" dirty="0" smtClean="0"/>
              <a:t>Др.</a:t>
            </a:r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ctr"/>
            <a:r>
              <a:rPr lang="ru-RU" dirty="0" smtClean="0"/>
              <a:t>Здравоохранение</a:t>
            </a:r>
            <a:br>
              <a:rPr lang="ru-RU" dirty="0" smtClean="0"/>
            </a:br>
            <a:r>
              <a:rPr lang="ru-RU" dirty="0" smtClean="0"/>
              <a:t>физическая культура и спорт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Стационарная медицинская помощь            </a:t>
            </a:r>
          </a:p>
          <a:p>
            <a:r>
              <a:rPr lang="ru-RU" dirty="0" smtClean="0"/>
              <a:t>Больницы, клиники, госпитали,              </a:t>
            </a:r>
            <a:br>
              <a:rPr lang="ru-RU" dirty="0" smtClean="0"/>
            </a:br>
            <a:r>
              <a:rPr lang="ru-RU" dirty="0" smtClean="0"/>
              <a:t>медико-санитарные части                    </a:t>
            </a:r>
          </a:p>
          <a:p>
            <a:r>
              <a:rPr lang="ru-RU" dirty="0" smtClean="0"/>
              <a:t>Высокотехнологичные виды медицинской помощи</a:t>
            </a:r>
          </a:p>
          <a:p>
            <a:r>
              <a:rPr lang="ru-RU" dirty="0" smtClean="0"/>
              <a:t>Массовый спорт</a:t>
            </a: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Социальная политика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Социальные выплаты                         </a:t>
            </a:r>
          </a:p>
          <a:p>
            <a:r>
              <a:rPr lang="ru-RU" dirty="0" smtClean="0"/>
              <a:t>Социальное обслуживание населения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Межбюджетные трансферты</a:t>
            </a:r>
            <a:r>
              <a:rPr lang="ru-RU" sz="4800" dirty="0" smtClean="0">
                <a:latin typeface="Times New Roman"/>
                <a:ea typeface="Times New Roman"/>
              </a:rPr>
              <a:t/>
            </a:r>
            <a:br>
              <a:rPr lang="ru-RU" sz="48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Финансовая помощь другим бюджетам в виде:</a:t>
            </a:r>
          </a:p>
          <a:p>
            <a:pPr>
              <a:buNone/>
            </a:pPr>
            <a:r>
              <a:rPr lang="ru-RU" dirty="0" smtClean="0"/>
              <a:t>дотаций, субсидий, субвенций</a:t>
            </a: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2" y="1000108"/>
          <a:ext cx="8215370" cy="5305467"/>
        </p:xfrm>
        <a:graphic>
          <a:graphicData uri="http://schemas.openxmlformats.org/drawingml/2006/table">
            <a:tbl>
              <a:tblPr/>
              <a:tblGrid>
                <a:gridCol w="3415337"/>
                <a:gridCol w="1600011"/>
                <a:gridCol w="1600011"/>
                <a:gridCol w="1600011"/>
              </a:tblGrid>
              <a:tr h="1273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Расходы бюджета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2014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 тыс. рублей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 тыс. рублей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 тыс. рублей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11493871092,9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11696155170,5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12123768818,79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Общегосударственные вопросы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833162836,1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794494257,2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819932490,6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Национальная оборона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998580444,4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1029017949,9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1066296586,5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1487167010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1656828004,2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1668532745,4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Национальная экономика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1664060884,6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1657283270,9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1652441554,4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Жилищно-коммунальное хозяйство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139852164,2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131639707,9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105157088,7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0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Охрана окружающей среды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24800285,5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26186095,1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26380891,6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Образование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607195485,5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548486504,2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572458414,2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Культура, кинематография,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97937106,6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95481400,7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99219024,8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средства массовой информации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72364591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65462113,8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50787328,2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Здравоохранение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494984375,9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445144898,2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361268996,6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физическая культура и спорт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53807866,8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30824132,8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32919477,8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Социальная политика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3960479655,6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4114774335,4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4561376427,7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Обслуживание гос. и мун долга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425343308,1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476048895,4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507969778,6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Межбюджетные трансферты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634076074,8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624491604,8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599028013,6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37930" marR="37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4414" y="285728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Расходы федерального бюджета 2013-2015</a:t>
            </a:r>
            <a:endParaRPr lang="ru-RU" sz="2400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Дефицит бюджета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Превышение расходов над доходами.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Запланированный дефицит – определяется сразу на стадии планирования бюджета.</a:t>
            </a:r>
          </a:p>
          <a:p>
            <a:pPr>
              <a:buNone/>
            </a:pPr>
            <a:r>
              <a:rPr lang="ru-RU" dirty="0" smtClean="0"/>
              <a:t>Сразу определяются источники покрытия, делается приложения к бюджету.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500306"/>
            <a:ext cx="7772400" cy="3268669"/>
          </a:xfrm>
        </p:spPr>
        <p:txBody>
          <a:bodyPr/>
          <a:lstStyle/>
          <a:p>
            <a:pPr algn="ctr"/>
            <a:r>
              <a:rPr lang="ru-RU" dirty="0" smtClean="0"/>
              <a:t>Функции бюджета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Незапланированный – возникает при исполнении бюджета, или увеличивается во время исполнения бюджета.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Используется механизм бюджетного секвестра.</a:t>
            </a:r>
          </a:p>
          <a:p>
            <a:r>
              <a:rPr lang="ru-RU" dirty="0" smtClean="0"/>
              <a:t>Секвестр – равномерное сокращение расходов бюджета за исключением защищенных статей.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покрытия дефицита бюджета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Для федерального бюджета:</a:t>
            </a:r>
          </a:p>
          <a:p>
            <a:pPr>
              <a:buNone/>
            </a:pPr>
            <a:r>
              <a:rPr lang="ru-RU" dirty="0" smtClean="0"/>
              <a:t>Резервный фонд,</a:t>
            </a:r>
          </a:p>
          <a:p>
            <a:pPr>
              <a:buNone/>
            </a:pPr>
            <a:r>
              <a:rPr lang="ru-RU" dirty="0" smtClean="0"/>
              <a:t>Фонд национального благосостояния</a:t>
            </a:r>
          </a:p>
          <a:p>
            <a:pPr>
              <a:buNone/>
            </a:pPr>
            <a:r>
              <a:rPr lang="ru-RU" dirty="0" smtClean="0"/>
              <a:t>Займы</a:t>
            </a:r>
          </a:p>
          <a:p>
            <a:pPr>
              <a:buNone/>
            </a:pPr>
            <a:r>
              <a:rPr lang="ru-RU" dirty="0" smtClean="0"/>
              <a:t>Продажа государственного имущества</a:t>
            </a:r>
          </a:p>
          <a:p>
            <a:pPr>
              <a:buNone/>
            </a:pPr>
            <a:r>
              <a:rPr lang="ru-RU" dirty="0" smtClean="0"/>
              <a:t>Др.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1" y="692697"/>
          <a:ext cx="8208912" cy="6165300"/>
        </p:xfrm>
        <a:graphic>
          <a:graphicData uri="http://schemas.openxmlformats.org/drawingml/2006/table">
            <a:tbl>
              <a:tblPr/>
              <a:tblGrid>
                <a:gridCol w="3401891"/>
                <a:gridCol w="1335342"/>
                <a:gridCol w="1090043"/>
                <a:gridCol w="1190818"/>
                <a:gridCol w="1190818"/>
              </a:tblGrid>
              <a:tr h="45378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2010 год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2011 год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2012 год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2013 год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Источники покрытия дефицита федерального бюджета, всего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2 428,6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1 767,3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  <a:cs typeface="Times New Roman"/>
                        </a:rPr>
                        <a:t>1 712,9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1 765,2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7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%% к ВВП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Times New Roman"/>
                          <a:cs typeface="Times New Roman"/>
                        </a:rPr>
                        <a:t>5,4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Times New Roman"/>
                          <a:cs typeface="Times New Roman"/>
                        </a:rPr>
                        <a:t>3,1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2,9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за счет средств </a:t>
                      </a: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Резервного фонда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1 419,3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242,3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за счет </a:t>
                      </a: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Фонда национального благосостояния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7,5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4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иные</a:t>
                      </a: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 источники финансирования дефицита федерального бюджета (таб. 3.10)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1 006,8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1 520,0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1 705,4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755,2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7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>
                          <a:latin typeface="Times New Roman"/>
                          <a:ea typeface="Times New Roman"/>
                          <a:cs typeface="Times New Roman"/>
                        </a:rPr>
                        <a:t>%% к ВВП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Times New Roman"/>
                          <a:cs typeface="Times New Roman"/>
                        </a:rPr>
                        <a:t>3,1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>
                          <a:latin typeface="Times New Roman"/>
                          <a:ea typeface="Times New Roman"/>
                          <a:cs typeface="Times New Roman"/>
                        </a:rPr>
                        <a:t>3,1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Times New Roman"/>
                          <a:cs typeface="Times New Roman"/>
                        </a:rPr>
                        <a:t>2,8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698886" y="-108837"/>
            <a:ext cx="984288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Источники покрытия дефицита федерального бюджета*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млрд. рублей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Профицит бюджета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Превышение доходов над расходами.</a:t>
            </a:r>
          </a:p>
          <a:p>
            <a:r>
              <a:rPr lang="ru-RU" b="1" dirty="0" smtClean="0"/>
              <a:t>Первичный профицит </a:t>
            </a:r>
            <a:r>
              <a:rPr lang="ru-RU" dirty="0" smtClean="0"/>
              <a:t>– превышение доходов над расходами без учета расходов на обслуживание государственного долга.</a:t>
            </a:r>
          </a:p>
          <a:p>
            <a:r>
              <a:rPr lang="ru-RU" b="1" dirty="0" smtClean="0"/>
              <a:t>Вторичный профицит </a:t>
            </a:r>
            <a:r>
              <a:rPr lang="ru-RU" dirty="0" smtClean="0"/>
              <a:t>- превышение доходов над расходами с учетом расходов на обслуживание государственного долга.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Если причина профицита – конъюнктурные факторы то –создается резервный фонд.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В РФ в 2004 году создан стабилизационный фонд, в 2008 его поделили на резервный фонд и фонд национального благосостояния.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 smtClean="0"/>
              <a:t>Если причина профицита стабильный экономический рост – то </a:t>
            </a:r>
          </a:p>
          <a:p>
            <a:pPr>
              <a:buNone/>
            </a:pPr>
            <a:r>
              <a:rPr lang="ru-RU" dirty="0" smtClean="0"/>
              <a:t>1) расплатится по долгам</a:t>
            </a:r>
          </a:p>
          <a:p>
            <a:pPr>
              <a:buNone/>
            </a:pPr>
            <a:r>
              <a:rPr lang="ru-RU" dirty="0" smtClean="0"/>
              <a:t>2) увеличить расходы</a:t>
            </a:r>
          </a:p>
          <a:p>
            <a:pPr>
              <a:buNone/>
            </a:pPr>
            <a:r>
              <a:rPr lang="ru-RU" dirty="0" smtClean="0"/>
              <a:t>3) снизить налоги. </a:t>
            </a: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БЮДЖЕТНАЯ КЛАССИФИКАЦИЯ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систематизированная группировка доходов и расходов бюджетов по однородным признакам. </a:t>
            </a:r>
          </a:p>
          <a:p>
            <a:r>
              <a:rPr lang="ru-RU" dirty="0" smtClean="0"/>
              <a:t>обеспечивает сопоставимость показателей бюджетов всех уровней</a:t>
            </a:r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Бюджетная классификация Российской Федерации включает: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4100" dirty="0" smtClean="0"/>
              <a:t>классификацию доходов бюджетов;</a:t>
            </a:r>
          </a:p>
          <a:p>
            <a:r>
              <a:rPr lang="ru-RU" sz="4100" dirty="0" smtClean="0"/>
              <a:t>классификацию расходов бюджетов;</a:t>
            </a:r>
          </a:p>
          <a:p>
            <a:r>
              <a:rPr lang="ru-RU" sz="4100" dirty="0" smtClean="0"/>
              <a:t>классификацию источников финансирования дефицитов бюджетов;</a:t>
            </a:r>
          </a:p>
          <a:p>
            <a:r>
              <a:rPr lang="ru-RU" sz="4100" dirty="0" smtClean="0"/>
              <a:t>классификацию операций публично-правовых образований (далее - классификация операций сектора государственного управления).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аспределительная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Через распределительную функцию государственного бюджета реализуется его общественное назначение-обеспечение государства финансовыми ресурсами в объеме, необходимым для выполнения государственных задач.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Регулирования и стимулирования экономики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Через систему расходов и доходов, прежде всего налоговых, государственный бюджет выступает инструментом регулирования и стимулирования экономики и инвестиций, повышения эффективности производства.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Финансового обеспечения социальной политики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 помощью средств государственного бюджета осуществляется финансирования наиболее приоритетных направлений социальной политики, в том числе поддержка наименее защищенных слоев населения – пенсионеров, инвалидов, студентов, малообеспеченных и многодетных семей, а также функционирования учреждений сферы здравоохранения, образования и культуры.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Контрольная функция государственного бюджета проявляется в осуществлении контроля над образованием, распределением и использованием главного централизованного фонда денежных средств.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1913</Words>
  <Application>Microsoft Office PowerPoint</Application>
  <PresentationFormat>Экран (4:3)</PresentationFormat>
  <Paragraphs>557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Бюджет и бюджетная система</vt:lpstr>
      <vt:lpstr>Бюджет это:</vt:lpstr>
      <vt:lpstr>Бюджет это </vt:lpstr>
      <vt:lpstr>Бюджетная система РФ состоит из бюджетов 3 уровней: </vt:lpstr>
      <vt:lpstr>Функции бюджета</vt:lpstr>
      <vt:lpstr>Распределительная</vt:lpstr>
      <vt:lpstr>Регулирования и стимулирования экономики</vt:lpstr>
      <vt:lpstr>Финансового обеспечения социальной политики</vt:lpstr>
      <vt:lpstr>Контрольная</vt:lpstr>
      <vt:lpstr>Принципы организации бюджетной системы.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Доходы бюджета</vt:lpstr>
      <vt:lpstr>Слайд 24</vt:lpstr>
      <vt:lpstr>Федеральные налоги и сборы: </vt:lpstr>
      <vt:lpstr>Региональные налоги </vt:lpstr>
      <vt:lpstr>Местные налоги</vt:lpstr>
      <vt:lpstr>Неналоговые доходы</vt:lpstr>
      <vt:lpstr>Слайд 29</vt:lpstr>
      <vt:lpstr>Безвозмездные поступления</vt:lpstr>
      <vt:lpstr>Слайд 31</vt:lpstr>
      <vt:lpstr>Слайд 32</vt:lpstr>
      <vt:lpstr>Слайд 33</vt:lpstr>
      <vt:lpstr>Слайд 34</vt:lpstr>
      <vt:lpstr>Слайд 35</vt:lpstr>
      <vt:lpstr>Расходы бюджета</vt:lpstr>
      <vt:lpstr>Общегосударственные расходы</vt:lpstr>
      <vt:lpstr>Национальная оборона</vt:lpstr>
      <vt:lpstr>Национальная безопасность и правоохранительная деятельность </vt:lpstr>
      <vt:lpstr>Национальная экономика</vt:lpstr>
      <vt:lpstr>Жилищно-коммунальное хозяйство </vt:lpstr>
      <vt:lpstr>Охрана окружающей среды </vt:lpstr>
      <vt:lpstr>Образование </vt:lpstr>
      <vt:lpstr>Культура, кинематография,  средства массовой информации </vt:lpstr>
      <vt:lpstr>Здравоохранение физическая культура и спорт </vt:lpstr>
      <vt:lpstr>Социальная политика </vt:lpstr>
      <vt:lpstr>Межбюджетные трансферты </vt:lpstr>
      <vt:lpstr>Слайд 48</vt:lpstr>
      <vt:lpstr>Дефицит бюджета</vt:lpstr>
      <vt:lpstr>Слайд 50</vt:lpstr>
      <vt:lpstr>Способы покрытия дефицита бюджета</vt:lpstr>
      <vt:lpstr>Слайд 52</vt:lpstr>
      <vt:lpstr>Профицит бюджета</vt:lpstr>
      <vt:lpstr>Слайд 54</vt:lpstr>
      <vt:lpstr>Слайд 55</vt:lpstr>
      <vt:lpstr>БЮДЖЕТНАЯ КЛАССИФИКАЦИЯ </vt:lpstr>
      <vt:lpstr>Бюджетная классификация Российской Федерации включает: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и бюджетная система</dc:title>
  <dc:creator>atm</dc:creator>
  <cp:lastModifiedBy>Пользователь</cp:lastModifiedBy>
  <cp:revision>36</cp:revision>
  <dcterms:created xsi:type="dcterms:W3CDTF">2013-03-08T15:46:31Z</dcterms:created>
  <dcterms:modified xsi:type="dcterms:W3CDTF">2013-11-12T17:42:59Z</dcterms:modified>
</cp:coreProperties>
</file>