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428596" y="0"/>
            <a:ext cx="8429684" cy="138499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1F1E1E"/>
                </a:solidFill>
                <a:effectLst/>
                <a:latin typeface="Times New Roman" pitchFamily="18" charset="0"/>
                <a:cs typeface="Times New Roman" pitchFamily="18" charset="0"/>
              </a:rPr>
              <a:t>Таблица притяжательных местоимений в английском языке.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pic>
        <p:nvPicPr>
          <p:cNvPr id="25604" name="Picture 4" descr="притяжательные местоимения таблиц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14422"/>
            <a:ext cx="8883103" cy="3714752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57158" y="4929198"/>
            <a:ext cx="52149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This is my book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57158" y="5715016"/>
            <a:ext cx="57864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This book is mine.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0"/>
            <a:ext cx="871543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Упражнение 1.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Образуйте форму множественного числа нижеприведенных существительных.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month, horse, flower, potato, book, plan, bridge, match, nose, bus, box, army, carrot,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man, watch, onion, shop, address, day, fly, hotel, lady, key, gate, wolf, clock, office, city.</a:t>
            </a:r>
          </a:p>
          <a:p>
            <a:pPr fontAlgn="base"/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2857496"/>
            <a:ext cx="864399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months, horses, flowers, potatoes, books, plans, bridges, matches, noses, buses, boxes, armies, carrots,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men, watches, onions, shops, addresses, days, flies, hotels, ladies, keys, gates, wolves, clocks, offices, cities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s://bigslide.ru/images/23/22750/960/im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85728"/>
            <a:ext cx="835824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We are friends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мы друзья</a:t>
            </a:r>
          </a:p>
          <a:p>
            <a:pPr fontAlgn="base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They are busy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они заняты</a:t>
            </a:r>
          </a:p>
          <a:p>
            <a:pPr fontAlgn="base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book is thick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книга толстая</a:t>
            </a:r>
          </a:p>
          <a:p>
            <a:pPr fontAlgn="base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is a cat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это кошка</a:t>
            </a:r>
          </a:p>
          <a:p>
            <a:pPr fontAlgn="base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She is clever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она умная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14282" y="2548590"/>
            <a:ext cx="3643306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  <a:cs typeface="Arial" pitchFamily="34" charset="0"/>
              </a:rPr>
              <a:t> 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Отрицательная форма 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  <a:cs typeface="Arial" pitchFamily="34" charset="0"/>
              </a:rPr>
              <a:t>  </a:t>
            </a:r>
            <a:endParaRPr kumimoji="0" lang="ru-RU" sz="15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Open Sans"/>
              <a:cs typeface="Arial" pitchFamily="34" charset="0"/>
            </a:endParaRPr>
          </a:p>
        </p:txBody>
      </p:sp>
      <p:pic>
        <p:nvPicPr>
          <p:cNvPr id="2050" name="Picture 2" descr="Отрицательная форма to be"/>
          <p:cNvPicPr>
            <a:picLocks noChangeAspect="1" noChangeArrowheads="1"/>
          </p:cNvPicPr>
          <p:nvPr/>
        </p:nvPicPr>
        <p:blipFill>
          <a:blip r:embed="rId2" cstate="print"/>
          <a:srcRect l="1477" r="22339"/>
          <a:stretch>
            <a:fillRect/>
          </a:stretch>
        </p:blipFill>
        <p:spPr bwMode="auto">
          <a:xfrm>
            <a:off x="285720" y="3214686"/>
            <a:ext cx="3685861" cy="3357586"/>
          </a:xfrm>
          <a:prstGeom prst="rect">
            <a:avLst/>
          </a:prstGeom>
          <a:noFill/>
        </p:spPr>
      </p:pic>
      <p:pic>
        <p:nvPicPr>
          <p:cNvPr id="2052" name="Picture 4" descr="ÐÐ¾Ð¿ÑÐ¾ÑÐ¸ÑÐµÐ»ÑÐ½Ð°Ñ ÑÐ¾ÑÐ¼Ð° to be"/>
          <p:cNvPicPr>
            <a:picLocks noChangeAspect="1" noChangeArrowheads="1"/>
          </p:cNvPicPr>
          <p:nvPr/>
        </p:nvPicPr>
        <p:blipFill>
          <a:blip r:embed="rId3" cstate="print"/>
          <a:srcRect l="3075" r="33890"/>
          <a:stretch>
            <a:fillRect/>
          </a:stretch>
        </p:blipFill>
        <p:spPr bwMode="auto">
          <a:xfrm>
            <a:off x="4643438" y="3143248"/>
            <a:ext cx="3195227" cy="342902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643438" y="2538707"/>
            <a:ext cx="34560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Вопросительная форма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" grpId="0" animBg="1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14291"/>
            <a:ext cx="85725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Упражнение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The verb to be. Insert appropriate present forms.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A: Hi, Alex. How   _________ you?</a:t>
            </a:r>
          </a:p>
          <a:p>
            <a:pPr fontAlgn="base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B: Hello David. I _________  fine and how _________  you doing?</a:t>
            </a:r>
          </a:p>
          <a:p>
            <a:pPr fontAlgn="base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A: I  _________ fine.</a:t>
            </a:r>
          </a:p>
          <a:p>
            <a:pPr fontAlgn="base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B: How   _________ your sister? Where _________she now?</a:t>
            </a:r>
          </a:p>
          <a:p>
            <a:pPr fontAlgn="base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A: She   _________ in London. She _________learning English there.</a:t>
            </a:r>
          </a:p>
          <a:p>
            <a:pPr fontAlgn="base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B: Really? That _________wonderful! How about your parents?</a:t>
            </a:r>
          </a:p>
          <a:p>
            <a:pPr fontAlgn="base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A; They _________ fine too. They _________ in Moscow now.</a:t>
            </a:r>
          </a:p>
          <a:p>
            <a:pPr fontAlgn="base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B:  _________ you busy tonight?</a:t>
            </a:r>
          </a:p>
          <a:p>
            <a:pPr fontAlgn="base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A: Not really, why?</a:t>
            </a:r>
          </a:p>
          <a:p>
            <a:pPr fontAlgn="base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B: We _________ having a party. Would you like to come?</a:t>
            </a:r>
          </a:p>
          <a:p>
            <a:pPr fontAlgn="base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A: I’d love to.</a:t>
            </a:r>
          </a:p>
          <a:p>
            <a:pPr fontAlgn="base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B: Then come to our place at 7:00 p.m.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14290"/>
            <a:ext cx="8572560" cy="64786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Упр. 1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Вставьте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глагол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to be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Present Simple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1. I ... a pupil.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2. My father ... not a teacher, he ... a scientist.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3. ... your aunt a doctor? Yes, she ... .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4. ... they at home? No, they ... not at home, they ... at work.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5. My brother ... a worker. He ... at work.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6. ... you an engineer?  Yes, I....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7. ... your sister a typist? No, she ... not a typist, she ... a student.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8. ... your brother at school?  Yes, he ... .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9. ... your sister at school? No, she ... not at school.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10. My ... sister ... at home.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11. ... this your watch?  Yes, it ... .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12. She ... an actress.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13. This ... my bag.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14. My uncle ... an office-worker.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15. He ... at work.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16. Helen ... a painter. She has some fine pictures. They ... on the walls. She has much paper. It ... on the shelf. The shelf ... brown.  It ... on the wall. Helen has a brother. He ... a student. He has a family. His family ... not in St. Petersburg, it ... in Moscow.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s://ds02.infourok.ru/uploads/ex/0839/0006e608-cad7a940/img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0"/>
            <a:ext cx="8643998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3600" i="1" u="sng" dirty="0" err="1" smtClean="0">
                <a:latin typeface="Times New Roman" pitchFamily="18" charset="0"/>
                <a:cs typeface="Times New Roman" pitchFamily="18" charset="0"/>
              </a:rPr>
              <a:t>Упражнение</a:t>
            </a:r>
            <a:r>
              <a:rPr lang="en-US" sz="3600" i="1" u="sng" dirty="0" smtClean="0">
                <a:latin typeface="Times New Roman" pitchFamily="18" charset="0"/>
                <a:cs typeface="Times New Roman" pitchFamily="18" charset="0"/>
              </a:rPr>
              <a:t> 2.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 Choose the correct word.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endParaRPr lang="ru-RU" sz="46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This / These trousers are black.</a:t>
            </a:r>
          </a:p>
          <a:p>
            <a:pPr fontAlgn="base"/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That / Those shirt is very nice.</a:t>
            </a:r>
          </a:p>
          <a:p>
            <a:pPr fontAlgn="base"/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That / Those shoes are comfortable.</a:t>
            </a:r>
          </a:p>
          <a:p>
            <a:pPr fontAlgn="base"/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This / These skirt is old.</a:t>
            </a:r>
          </a:p>
          <a:p>
            <a:pPr fontAlgn="base"/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This / Those T-shirt is my brother's.</a:t>
            </a:r>
          </a:p>
          <a:p>
            <a:pPr fontAlgn="base"/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That / Those T-shirt is very small.</a:t>
            </a:r>
            <a:endParaRPr lang="en-US" sz="4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85728"/>
            <a:ext cx="8643998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Задание 1.3. Замените выделенные слова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необходимыми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местоимениями.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Peter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helped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pupils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to translate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text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Mother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asked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Mary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to wash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plates.</a:t>
            </a: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My friend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writes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letter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his sister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Jane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took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books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library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(there).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His cousins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live in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Moscow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(there).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Our grandfather and grandmother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will come tomorrow.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Mary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works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 a shop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(there).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214290"/>
            <a:ext cx="90011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Множественное число существительных английского языка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214422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Основное правило образования множественного числа существительных: к слову в единственном числе нужно добавить –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spoo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–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spoo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(ложка – ложки).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–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(собака – собаки).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3357562"/>
            <a:ext cx="90011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существительное заканчивается на -о,</a:t>
            </a:r>
            <a:r>
              <a:rPr lang="ru-RU" sz="2400" dirty="0" smtClean="0"/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ss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sh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tch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то мы добавляем –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fontAlgn="base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tomat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– tomat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помидор – помидоры).</a:t>
            </a:r>
          </a:p>
          <a:p>
            <a:pPr fontAlgn="base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bru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sh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–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bru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sh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(щетка – щетки).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tor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–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tor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(факел – факелы).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mat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–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mat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(спичка – спички).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14290"/>
            <a:ext cx="857256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fontAlgn="base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Некоторые существительные не поддаются никаким правилам. </a:t>
            </a:r>
          </a:p>
          <a:p>
            <a:pPr indent="457200" fontAlgn="base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 сожалению, нам не остается ничего другого, как учить наизусть форму множественного числа таких существительных:</a:t>
            </a:r>
          </a:p>
          <a:p>
            <a:pPr indent="457200" fontAlgn="base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man – men (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мужчина – мужчины).</a:t>
            </a:r>
          </a:p>
          <a:p>
            <a:pPr fontAlgn="base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woman – women (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женщина – женщины).</a:t>
            </a:r>
          </a:p>
          <a:p>
            <a:pPr fontAlgn="base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mouse – mice (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мышь – мыши).</a:t>
            </a:r>
          </a:p>
          <a:p>
            <a:pPr fontAlgn="base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foot — feet (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нога – ноги).</a:t>
            </a:r>
          </a:p>
          <a:p>
            <a:pPr fontAlgn="base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child – children (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ребенок – дети).</a:t>
            </a:r>
          </a:p>
          <a:p>
            <a:pPr fontAlgn="base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tooth – teeth (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зуб – зубы).</a:t>
            </a:r>
          </a:p>
          <a:p>
            <a:pPr fontAlgn="base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goose – geese (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гусь – гуси).</a:t>
            </a:r>
          </a:p>
          <a:p>
            <a:pPr fontAlgn="base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 ox – oxen (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бык – быки).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14282" y="0"/>
            <a:ext cx="8572560" cy="467820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Все существительные в английском языке можно поделить на две группы: </a:t>
            </a:r>
            <a:r>
              <a:rPr kumimoji="0" lang="ru-RU" sz="2200" b="1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исчисляемые и неисчисляемые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Неисчисляемые с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уществительные употребляются только в единственном числе. </a:t>
            </a: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К неисчисляемым существительном в английском относятся следующие группы: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Все сыпучие и жидкие</a:t>
            </a:r>
            <a:r>
              <a:rPr kumimoji="0" lang="ru-RU" sz="2200" b="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вещества: 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water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 (вода), 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cream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 (крем), 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rice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 (рис).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Абстрактные</a:t>
            </a:r>
            <a:r>
              <a:rPr kumimoji="0" lang="ru-RU" sz="2200" b="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понятия: 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success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 (успех), 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happiness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 (счастье), 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love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 (любовь).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Следующие слова: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 (информация), 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advice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 (совет), 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money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 (деньги), 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news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 (новости), 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furniture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 (мебель).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2844" y="4572008"/>
            <a:ext cx="900115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Существительные, употребляемые только во множественном числе</a:t>
            </a:r>
          </a:p>
          <a:p>
            <a:pPr fontAlgn="base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Как и в русском языке, многие названия парных предметов не имеют единственного числа</a:t>
            </a:r>
          </a:p>
          <a:p>
            <a:pPr fontAlgn="base"/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Pants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– брюки,</a:t>
            </a:r>
          </a:p>
          <a:p>
            <a:pPr fontAlgn="base"/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Scissors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– ножницы,</a:t>
            </a:r>
          </a:p>
          <a:p>
            <a:pPr fontAlgn="base"/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Glasses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– очки (для глаз, а не очки в игре)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8" y="1214422"/>
          <a:ext cx="8572560" cy="2000264"/>
        </p:xfrm>
        <a:graphic>
          <a:graphicData uri="http://schemas.openxmlformats.org/drawingml/2006/table">
            <a:tbl>
              <a:tblPr/>
              <a:tblGrid>
                <a:gridCol w="4286280"/>
                <a:gridCol w="4286280"/>
              </a:tblGrid>
              <a:tr h="500066">
                <a:tc>
                  <a:txBody>
                    <a:bodyPr/>
                    <a:lstStyle/>
                    <a:p>
                      <a:pPr algn="l" fontAlgn="base"/>
                      <a:r>
                        <a:rPr lang="en-US" dirty="0"/>
                        <a:t>Ci</a:t>
                      </a:r>
                      <a:r>
                        <a:rPr lang="en-US" b="1" u="sng" dirty="0"/>
                        <a:t>t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y</a:t>
                      </a:r>
                      <a:r>
                        <a:rPr lang="en-US" dirty="0"/>
                        <a:t> – cit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ies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marL="76200" marR="76200" marT="47625" marB="47625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/>
                        <a:t>Город – города</a:t>
                      </a:r>
                    </a:p>
                  </a:txBody>
                  <a:tcPr marL="76200" marR="76200" marT="47625" marB="47625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l" fontAlgn="base"/>
                      <a:r>
                        <a:rPr lang="en-US" dirty="0"/>
                        <a:t>Ar</a:t>
                      </a:r>
                      <a:r>
                        <a:rPr lang="en-US" b="1" u="sng" dirty="0"/>
                        <a:t>m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y</a:t>
                      </a:r>
                      <a:r>
                        <a:rPr lang="en-US" dirty="0"/>
                        <a:t> – arm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ies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marL="76200" marR="76200" marT="47625" marB="47625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/>
                        <a:t>Армия – армии</a:t>
                      </a:r>
                    </a:p>
                  </a:txBody>
                  <a:tcPr marL="76200" marR="76200" marT="47625" marB="47625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l" fontAlgn="base"/>
                      <a:r>
                        <a:rPr lang="en-US" dirty="0"/>
                        <a:t>Facto</a:t>
                      </a:r>
                      <a:r>
                        <a:rPr lang="en-US" b="1" u="sng" dirty="0"/>
                        <a:t>r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y</a:t>
                      </a:r>
                      <a:r>
                        <a:rPr lang="en-US" dirty="0"/>
                        <a:t> – factor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ies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marL="76200" marR="76200" marT="47625" marB="47625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/>
                        <a:t>Фабрика – фабрики</a:t>
                      </a:r>
                    </a:p>
                  </a:txBody>
                  <a:tcPr marL="76200" marR="76200" marT="47625" marB="47625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l" fontAlgn="base"/>
                      <a:r>
                        <a:rPr lang="en-US" dirty="0"/>
                        <a:t>Ba</a:t>
                      </a:r>
                      <a:r>
                        <a:rPr lang="en-US" b="1" u="sng" dirty="0"/>
                        <a:t>b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y</a:t>
                      </a:r>
                      <a:r>
                        <a:rPr lang="en-US" dirty="0"/>
                        <a:t> — bab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ies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marL="76200" marR="76200" marT="47625" marB="47625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dirty="0"/>
                        <a:t>Малыш – малыши</a:t>
                      </a:r>
                    </a:p>
                  </a:txBody>
                  <a:tcPr marL="76200" marR="76200" marT="47625" marB="47625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4214816"/>
          <a:ext cx="8501122" cy="2214580"/>
        </p:xfrm>
        <a:graphic>
          <a:graphicData uri="http://schemas.openxmlformats.org/drawingml/2006/table">
            <a:tbl>
              <a:tblPr/>
              <a:tblGrid>
                <a:gridCol w="4250561"/>
                <a:gridCol w="4250561"/>
              </a:tblGrid>
              <a:tr h="553645">
                <a:tc>
                  <a:txBody>
                    <a:bodyPr/>
                    <a:lstStyle/>
                    <a:p>
                      <a:pPr algn="l" fontAlgn="base"/>
                      <a:r>
                        <a:rPr lang="en-US" dirty="0"/>
                        <a:t>B</a:t>
                      </a:r>
                      <a:r>
                        <a:rPr lang="en-US" b="1" u="sng" dirty="0"/>
                        <a:t>o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y</a:t>
                      </a:r>
                      <a:r>
                        <a:rPr lang="en-US" dirty="0"/>
                        <a:t> – boy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marL="76200" marR="76200" marT="47625" marB="47625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/>
                        <a:t>Мальчик – мальчики</a:t>
                      </a:r>
                    </a:p>
                  </a:txBody>
                  <a:tcPr marL="76200" marR="76200" marT="47625" marB="47625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553645">
                <a:tc>
                  <a:txBody>
                    <a:bodyPr/>
                    <a:lstStyle/>
                    <a:p>
                      <a:pPr algn="l" fontAlgn="base"/>
                      <a:r>
                        <a:rPr lang="en-US" dirty="0"/>
                        <a:t>T</a:t>
                      </a:r>
                      <a:r>
                        <a:rPr lang="en-US" b="1" u="sng" dirty="0"/>
                        <a:t>o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y</a:t>
                      </a:r>
                      <a:r>
                        <a:rPr lang="en-US" dirty="0"/>
                        <a:t> – toy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marL="76200" marR="76200" marT="47625" marB="47625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/>
                        <a:t>Игрушка – игрушки</a:t>
                      </a:r>
                    </a:p>
                  </a:txBody>
                  <a:tcPr marL="76200" marR="76200" marT="47625" marB="47625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553645">
                <a:tc>
                  <a:txBody>
                    <a:bodyPr/>
                    <a:lstStyle/>
                    <a:p>
                      <a:pPr algn="l" fontAlgn="base"/>
                      <a:r>
                        <a:rPr lang="en-US" dirty="0"/>
                        <a:t>Vall</a:t>
                      </a:r>
                      <a:r>
                        <a:rPr lang="en-US" b="1" u="sng" dirty="0"/>
                        <a:t>e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y</a:t>
                      </a:r>
                      <a:r>
                        <a:rPr lang="en-US" dirty="0"/>
                        <a:t> – valley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marL="76200" marR="76200" marT="47625" marB="47625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dirty="0"/>
                        <a:t>Долина – долины</a:t>
                      </a:r>
                    </a:p>
                  </a:txBody>
                  <a:tcPr marL="76200" marR="76200" marT="47625" marB="47625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553645">
                <a:tc>
                  <a:txBody>
                    <a:bodyPr/>
                    <a:lstStyle/>
                    <a:p>
                      <a:pPr algn="l" fontAlgn="base"/>
                      <a:r>
                        <a:rPr lang="en-US" dirty="0"/>
                        <a:t>D</a:t>
                      </a:r>
                      <a:r>
                        <a:rPr lang="en-US" b="1" u="sng" dirty="0"/>
                        <a:t>a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y</a:t>
                      </a:r>
                      <a:r>
                        <a:rPr lang="en-US" dirty="0"/>
                        <a:t> – day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marL="76200" marR="76200" marT="47625" marB="47625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dirty="0"/>
                        <a:t>День – дни</a:t>
                      </a:r>
                    </a:p>
                  </a:txBody>
                  <a:tcPr marL="76200" marR="76200" marT="47625" marB="47625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85720" y="0"/>
            <a:ext cx="8858280" cy="126957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Существительные на согласную +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50" b="1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Если существительное заканчивается на 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согласную +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то </a:t>
            </a: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из</a:t>
            </a: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меняется на </a:t>
            </a: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-</a:t>
            </a:r>
            <a:r>
              <a:rPr kumimoji="0" lang="ru-RU" sz="24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ies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3286124"/>
            <a:ext cx="84296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Если существительное заканчивается на 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гласную + -</a:t>
            </a:r>
            <a:r>
              <a:rPr lang="ru-RU" sz="24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то множественное число образуется по основному правилу.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8" y="1714488"/>
          <a:ext cx="8429684" cy="3000396"/>
        </p:xfrm>
        <a:graphic>
          <a:graphicData uri="http://schemas.openxmlformats.org/drawingml/2006/table">
            <a:tbl>
              <a:tblPr/>
              <a:tblGrid>
                <a:gridCol w="4214842"/>
                <a:gridCol w="4214842"/>
              </a:tblGrid>
              <a:tr h="500066">
                <a:tc>
                  <a:txBody>
                    <a:bodyPr/>
                    <a:lstStyle/>
                    <a:p>
                      <a:pPr algn="l" fontAlgn="base"/>
                      <a:r>
                        <a:rPr lang="en-US" dirty="0"/>
                        <a:t>Wol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f</a:t>
                      </a:r>
                      <a:r>
                        <a:rPr lang="en-US" dirty="0"/>
                        <a:t> — wol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ves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marL="76200" marR="76200" marT="47625" marB="47625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/>
                        <a:t>Волк – волки</a:t>
                      </a:r>
                    </a:p>
                  </a:txBody>
                  <a:tcPr marL="76200" marR="76200" marT="47625" marB="47625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l" fontAlgn="base"/>
                      <a:r>
                        <a:rPr lang="en-US" dirty="0"/>
                        <a:t>Wi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fe</a:t>
                      </a:r>
                      <a:r>
                        <a:rPr lang="en-US" dirty="0"/>
                        <a:t> — wi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ves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marL="76200" marR="76200" marT="47625" marB="47625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/>
                        <a:t>Жена – жены</a:t>
                      </a:r>
                    </a:p>
                  </a:txBody>
                  <a:tcPr marL="76200" marR="76200" marT="47625" marB="47625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l" fontAlgn="base"/>
                      <a:r>
                        <a:rPr lang="en-US" dirty="0"/>
                        <a:t>Kni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fe</a:t>
                      </a:r>
                      <a:r>
                        <a:rPr lang="en-US" dirty="0"/>
                        <a:t> — kni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ves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marL="76200" marR="76200" marT="47625" marB="47625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/>
                        <a:t>Нож – ножи</a:t>
                      </a:r>
                    </a:p>
                  </a:txBody>
                  <a:tcPr marL="76200" marR="76200" marT="47625" marB="47625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l" fontAlgn="base"/>
                      <a:r>
                        <a:rPr lang="en-US" dirty="0"/>
                        <a:t>El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f</a:t>
                      </a:r>
                      <a:r>
                        <a:rPr lang="en-US" dirty="0"/>
                        <a:t> – el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ves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marL="76200" marR="76200" marT="47625" marB="47625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/>
                        <a:t>Эльф – эльфы</a:t>
                      </a:r>
                    </a:p>
                  </a:txBody>
                  <a:tcPr marL="76200" marR="76200" marT="47625" marB="47625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l" fontAlgn="base"/>
                      <a:r>
                        <a:rPr lang="en-US" dirty="0"/>
                        <a:t>Li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fe</a:t>
                      </a:r>
                      <a:r>
                        <a:rPr lang="en-US" dirty="0"/>
                        <a:t> – li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ves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marL="76200" marR="76200" marT="47625" marB="47625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/>
                        <a:t>Жизнь – жизни</a:t>
                      </a:r>
                    </a:p>
                  </a:txBody>
                  <a:tcPr marL="76200" marR="76200" marT="47625" marB="47625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l" fontAlgn="base"/>
                      <a:r>
                        <a:rPr lang="en-US" dirty="0"/>
                        <a:t>Lea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f</a:t>
                      </a:r>
                      <a:r>
                        <a:rPr lang="en-US" dirty="0"/>
                        <a:t> – lea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ves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marL="76200" marR="76200" marT="47625" marB="47625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dirty="0"/>
                        <a:t>Лист (растения) – листья</a:t>
                      </a:r>
                    </a:p>
                  </a:txBody>
                  <a:tcPr marL="76200" marR="76200" marT="47625" marB="47625" anchor="ctr">
                    <a:lnL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57158" y="214290"/>
            <a:ext cx="8572560" cy="127727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Существительные на -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f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, -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fe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 существительных, заканчивающихся на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-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f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или –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fe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нужно заменить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-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f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или –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fe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на 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-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ves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436</Words>
  <Application>Microsoft Office PowerPoint</Application>
  <PresentationFormat>Экран (4:3)</PresentationFormat>
  <Paragraphs>131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Packard Bell</dc:creator>
  <cp:lastModifiedBy>Зам. директора по УР</cp:lastModifiedBy>
  <cp:revision>9</cp:revision>
  <dcterms:created xsi:type="dcterms:W3CDTF">2018-12-05T16:31:20Z</dcterms:created>
  <dcterms:modified xsi:type="dcterms:W3CDTF">2020-07-22T10:29:35Z</dcterms:modified>
</cp:coreProperties>
</file>