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8" r:id="rId2"/>
    <p:sldId id="269" r:id="rId3"/>
    <p:sldId id="270" r:id="rId4"/>
    <p:sldId id="271" r:id="rId5"/>
    <p:sldId id="272" r:id="rId6"/>
    <p:sldId id="273" r:id="rId7"/>
    <p:sldId id="274" r:id="rId8"/>
    <p:sldId id="27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951B3C-16B4-4F17-B2D8-47A466ECD82B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DD15B9-2738-4588-A7C0-952F3CF13B2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385A2D-749B-4AA8-9DF6-470BFEC4FDC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385A2D-749B-4AA8-9DF6-470BFEC4FD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385A2D-749B-4AA8-9DF6-470BFEC4FD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385A2D-749B-4AA8-9DF6-470BFEC4FD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385A2D-749B-4AA8-9DF6-470BFEC4FDC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385A2D-749B-4AA8-9DF6-470BFEC4FD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385A2D-749B-4AA8-9DF6-470BFEC4FD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385A2D-749B-4AA8-9DF6-470BFEC4FD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385A2D-749B-4AA8-9DF6-470BFEC4FDC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385A2D-749B-4AA8-9DF6-470BFEC4FD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385A2D-749B-4AA8-9DF6-470BFEC4FDC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56385A2D-749B-4AA8-9DF6-470BFEC4FDC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928670"/>
            <a:ext cx="7498080" cy="4572032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/>
              <a:t>КЛАССИФИКАЦИЯ ОРГАНИЗАЦИОННО-РАСПОРЯДИТЕЛЬНЫХ ДОКУМЕНТОВ</a:t>
            </a:r>
            <a:endParaRPr lang="ru-RU" sz="5400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1285852" y="857232"/>
            <a:ext cx="7498080" cy="785818"/>
          </a:xfrm>
          <a:prstGeom prst="rect">
            <a:avLst/>
          </a:prstGeom>
        </p:spPr>
        <p:txBody>
          <a:bodyPr anchor="ctr">
            <a:normAutofit fontScale="9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5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74638"/>
            <a:ext cx="7862150" cy="11430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ОРД КЛАССИФИЦИРУЮТСЯ: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1447800"/>
            <a:ext cx="7862150" cy="4800600"/>
          </a:xfrm>
        </p:spPr>
        <p:txBody>
          <a:bodyPr/>
          <a:lstStyle/>
          <a:p>
            <a:pPr algn="ctr"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143240" y="1428736"/>
            <a:ext cx="3429024" cy="1500198"/>
          </a:xfrm>
          <a:prstGeom prst="rec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chemeClr val="tx1"/>
                  </a:solidFill>
                </a:ln>
                <a:solidFill>
                  <a:srgbClr val="7030A0"/>
                </a:solidFill>
              </a:rPr>
              <a:t>ОРД</a:t>
            </a:r>
          </a:p>
          <a:p>
            <a:pPr algn="ctr"/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7030A0"/>
                </a:solidFill>
              </a:rPr>
              <a:t>(организационно-распорядительные документы)</a:t>
            </a:r>
            <a:endParaRPr lang="ru-RU" sz="2000" b="1" dirty="0">
              <a:ln>
                <a:solidFill>
                  <a:schemeClr val="tx1"/>
                </a:solidFill>
              </a:ln>
              <a:solidFill>
                <a:srgbClr val="7030A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42976" y="3643314"/>
            <a:ext cx="2571768" cy="1285884"/>
          </a:xfrm>
          <a:prstGeom prst="rec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rgbClr val="7030A0"/>
                </a:solidFill>
              </a:rPr>
              <a:t>ОРГАНИЗАЦИОННЫЕ</a:t>
            </a:r>
            <a:endParaRPr lang="ru-RU" dirty="0">
              <a:ln>
                <a:solidFill>
                  <a:schemeClr val="tx1"/>
                </a:solidFill>
              </a:ln>
              <a:solidFill>
                <a:srgbClr val="7030A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215074" y="3643314"/>
            <a:ext cx="2643206" cy="1285884"/>
          </a:xfrm>
          <a:prstGeom prst="rec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rgbClr val="7030A0"/>
                </a:solidFill>
              </a:rPr>
              <a:t>ИНФОРМАЦИОННО-СПРАВОЧНЫЕ</a:t>
            </a:r>
            <a:endParaRPr lang="ru-RU" dirty="0"/>
          </a:p>
        </p:txBody>
      </p:sp>
      <p:sp>
        <p:nvSpPr>
          <p:cNvPr id="12" name="Стрелка вниз 11"/>
          <p:cNvSpPr/>
          <p:nvPr/>
        </p:nvSpPr>
        <p:spPr>
          <a:xfrm rot="1580421">
            <a:off x="3143240" y="3071810"/>
            <a:ext cx="571504" cy="500066"/>
          </a:xfrm>
          <a:prstGeom prst="downArrow">
            <a:avLst/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 rot="20072772">
            <a:off x="5937606" y="3098912"/>
            <a:ext cx="571504" cy="500066"/>
          </a:xfrm>
          <a:prstGeom prst="downArrow">
            <a:avLst/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4643438" y="3071810"/>
            <a:ext cx="642942" cy="1928826"/>
          </a:xfrm>
          <a:prstGeom prst="downArrow">
            <a:avLst/>
          </a:prstGeom>
          <a:solidFill>
            <a:schemeClr val="bg1"/>
          </a:solidFill>
          <a:ln>
            <a:solidFill>
              <a:schemeClr val="tx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643306" y="5072074"/>
            <a:ext cx="2643206" cy="1285884"/>
          </a:xfrm>
          <a:prstGeom prst="rec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rgbClr val="7030A0"/>
                </a:solidFill>
              </a:rPr>
              <a:t>РАСПОРЯДИТЕЛЬНЫЕ</a:t>
            </a:r>
            <a:endParaRPr lang="ru-RU" dirty="0" smtClean="0"/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 animBg="1"/>
      <p:bldP spid="7" grpId="0" animBg="1"/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500042"/>
            <a:ext cx="7862150" cy="11430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ОРГАНИЗАЦИОННЫЕ ДОКУМЕНТЫ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1928802"/>
            <a:ext cx="7790712" cy="4572032"/>
          </a:xfrm>
        </p:spPr>
        <p:txBody>
          <a:bodyPr>
            <a:normAutofit/>
          </a:bodyPr>
          <a:lstStyle/>
          <a:p>
            <a:pPr>
              <a:lnSpc>
                <a:spcPct val="145000"/>
              </a:lnSpc>
              <a:buClr>
                <a:srgbClr val="002060"/>
              </a:buClr>
              <a:buSzPct val="100000"/>
              <a:buFont typeface="Arial" pitchFamily="34" charset="0"/>
              <a:buChar char="•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УСТАВ</a:t>
            </a:r>
          </a:p>
          <a:p>
            <a:pPr>
              <a:lnSpc>
                <a:spcPct val="145000"/>
              </a:lnSpc>
              <a:buClr>
                <a:srgbClr val="002060"/>
              </a:buClr>
              <a:buSzPct val="100000"/>
              <a:buFont typeface="Arial" pitchFamily="34" charset="0"/>
              <a:buChar char="•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ПОЛОЖЕНИЕ</a:t>
            </a:r>
          </a:p>
          <a:p>
            <a:pPr>
              <a:lnSpc>
                <a:spcPct val="145000"/>
              </a:lnSpc>
              <a:buClr>
                <a:srgbClr val="002060"/>
              </a:buClr>
              <a:buSzPct val="100000"/>
              <a:buFont typeface="Arial" pitchFamily="34" charset="0"/>
              <a:buChar char="•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РЕГЛАМЕНТ РАБОТЫ</a:t>
            </a:r>
          </a:p>
          <a:p>
            <a:pPr>
              <a:lnSpc>
                <a:spcPct val="145000"/>
              </a:lnSpc>
              <a:buClr>
                <a:srgbClr val="002060"/>
              </a:buClr>
              <a:buSzPct val="100000"/>
              <a:buFont typeface="Arial" pitchFamily="34" charset="0"/>
              <a:buChar char="•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ПРАВИЛА ВНУТРЕННЕГО РАСПОРЯДКА</a:t>
            </a:r>
          </a:p>
          <a:p>
            <a:pPr>
              <a:lnSpc>
                <a:spcPct val="145000"/>
              </a:lnSpc>
              <a:buClr>
                <a:srgbClr val="002060"/>
              </a:buClr>
              <a:buSzPct val="100000"/>
              <a:buFont typeface="Arial" pitchFamily="34" charset="0"/>
              <a:buChar char="•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ПОЛОЖЕНИЕ О ПЕРСОНАЛЕ</a:t>
            </a:r>
          </a:p>
          <a:p>
            <a:pPr>
              <a:lnSpc>
                <a:spcPct val="145000"/>
              </a:lnSpc>
              <a:buClr>
                <a:srgbClr val="002060"/>
              </a:buClr>
              <a:buSzPct val="100000"/>
              <a:buFont typeface="Arial" pitchFamily="34" charset="0"/>
              <a:buChar char="•"/>
            </a:pP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Arial" pitchFamily="34" charset="0"/>
              <a:buChar char="•"/>
            </a:pPr>
            <a:endParaRPr lang="ru-RU" b="1" i="1" dirty="0" smtClean="0"/>
          </a:p>
          <a:p>
            <a:pPr>
              <a:buNone/>
            </a:pPr>
            <a:endParaRPr lang="ru-RU" b="1" i="1" dirty="0" smtClean="0"/>
          </a:p>
        </p:txBody>
      </p:sp>
      <p:sp>
        <p:nvSpPr>
          <p:cNvPr id="4" name="Стрелка вниз 3"/>
          <p:cNvSpPr/>
          <p:nvPr/>
        </p:nvSpPr>
        <p:spPr>
          <a:xfrm>
            <a:off x="4214810" y="1643050"/>
            <a:ext cx="1428760" cy="571504"/>
          </a:xfrm>
          <a:prstGeom prst="downArrow">
            <a:avLst/>
          </a:prstGeom>
          <a:solidFill>
            <a:schemeClr val="bg1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500042"/>
            <a:ext cx="7862150" cy="11430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ОРГАНИЗАЦИОННЫЕ ДОКУМЕНТЫ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2285992"/>
            <a:ext cx="7790712" cy="4214842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45000"/>
              </a:lnSpc>
              <a:buClr>
                <a:srgbClr val="002060"/>
              </a:buClr>
              <a:buSzPct val="100000"/>
              <a:buFont typeface="Arial" pitchFamily="34" charset="0"/>
              <a:buChar char="•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СТРУКТУРА И ШТАТНАЯ ЧИСЛЕННОСТЬ</a:t>
            </a:r>
          </a:p>
          <a:p>
            <a:pPr>
              <a:lnSpc>
                <a:spcPct val="145000"/>
              </a:lnSpc>
              <a:buClr>
                <a:srgbClr val="002060"/>
              </a:buClr>
              <a:buSzPct val="100000"/>
              <a:buFont typeface="Arial" pitchFamily="34" charset="0"/>
              <a:buChar char="•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ШТАТНОЕ РАСПИСАНИЕ</a:t>
            </a:r>
          </a:p>
          <a:p>
            <a:pPr>
              <a:lnSpc>
                <a:spcPct val="145000"/>
              </a:lnSpc>
              <a:buClr>
                <a:srgbClr val="002060"/>
              </a:buClr>
              <a:buSzPct val="100000"/>
              <a:buFont typeface="Arial" pitchFamily="34" charset="0"/>
              <a:buChar char="•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ИНСТРУКЦИЯ:</a:t>
            </a:r>
          </a:p>
          <a:p>
            <a:pPr lvl="2">
              <a:lnSpc>
                <a:spcPct val="145000"/>
              </a:lnSpc>
              <a:buClr>
                <a:srgbClr val="002060"/>
              </a:buClr>
              <a:buSzPct val="100000"/>
              <a:buFont typeface="Wingdings" pitchFamily="2" charset="2"/>
              <a:buChar char="ü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делопроизводству</a:t>
            </a:r>
          </a:p>
          <a:p>
            <a:pPr lvl="2">
              <a:lnSpc>
                <a:spcPct val="145000"/>
              </a:lnSpc>
              <a:buClr>
                <a:srgbClr val="002060"/>
              </a:buClr>
              <a:buSzPct val="100000"/>
              <a:buFont typeface="Wingdings" pitchFamily="2" charset="2"/>
              <a:buChar char="ü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должностная</a:t>
            </a:r>
          </a:p>
          <a:p>
            <a:pPr>
              <a:lnSpc>
                <a:spcPct val="145000"/>
              </a:lnSpc>
              <a:buClr>
                <a:srgbClr val="002060"/>
              </a:buClr>
              <a:buSzPct val="100000"/>
              <a:buFont typeface="Arial" pitchFamily="34" charset="0"/>
              <a:buChar char="•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ДОГОВОР</a:t>
            </a:r>
          </a:p>
          <a:p>
            <a:pPr>
              <a:lnSpc>
                <a:spcPct val="145000"/>
              </a:lnSpc>
              <a:buClr>
                <a:srgbClr val="002060"/>
              </a:buClr>
              <a:buSzPct val="100000"/>
              <a:buFont typeface="Arial" pitchFamily="34" charset="0"/>
              <a:buChar char="•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ПАМЯТКА</a:t>
            </a:r>
          </a:p>
          <a:p>
            <a:pPr>
              <a:buFont typeface="Arial" pitchFamily="34" charset="0"/>
              <a:buChar char="•"/>
            </a:pPr>
            <a:endParaRPr lang="ru-RU" b="1" i="1" dirty="0" smtClean="0"/>
          </a:p>
          <a:p>
            <a:pPr>
              <a:buNone/>
            </a:pPr>
            <a:endParaRPr lang="ru-RU" b="1" i="1" dirty="0" smtClean="0"/>
          </a:p>
        </p:txBody>
      </p:sp>
      <p:sp>
        <p:nvSpPr>
          <p:cNvPr id="4" name="Стрелка вниз 3"/>
          <p:cNvSpPr/>
          <p:nvPr/>
        </p:nvSpPr>
        <p:spPr>
          <a:xfrm>
            <a:off x="4214810" y="1643050"/>
            <a:ext cx="1428760" cy="571504"/>
          </a:xfrm>
          <a:prstGeom prst="downArrow">
            <a:avLst/>
          </a:prstGeom>
          <a:solidFill>
            <a:schemeClr val="bg1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500042"/>
            <a:ext cx="786215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РАСПОРЯДИТЕЛЬНЫЕ ДОКУМЕНТЫ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2285992"/>
            <a:ext cx="7790712" cy="4214842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45000"/>
              </a:lnSpc>
              <a:buClr>
                <a:srgbClr val="002060"/>
              </a:buClr>
              <a:buSzPct val="100000"/>
              <a:buFont typeface="Arial" pitchFamily="34" charset="0"/>
              <a:buChar char="•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ПОСТАНОВЛЕНИЕ</a:t>
            </a:r>
          </a:p>
          <a:p>
            <a:pPr>
              <a:lnSpc>
                <a:spcPct val="145000"/>
              </a:lnSpc>
              <a:buClr>
                <a:srgbClr val="002060"/>
              </a:buClr>
              <a:buSzPct val="100000"/>
              <a:buFont typeface="Arial" pitchFamily="34" charset="0"/>
              <a:buChar char="•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ПРИКАЗ:</a:t>
            </a:r>
          </a:p>
          <a:p>
            <a:pPr lvl="2">
              <a:lnSpc>
                <a:spcPct val="145000"/>
              </a:lnSpc>
              <a:buClr>
                <a:srgbClr val="002060"/>
              </a:buClr>
              <a:buSzPct val="100000"/>
              <a:buFont typeface="Wingdings" pitchFamily="2" charset="2"/>
              <a:buChar char="ü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 основной деятельности</a:t>
            </a:r>
          </a:p>
          <a:p>
            <a:pPr lvl="2">
              <a:lnSpc>
                <a:spcPct val="145000"/>
              </a:lnSpc>
              <a:buClr>
                <a:srgbClr val="002060"/>
              </a:buClr>
              <a:buSzPct val="100000"/>
              <a:buFont typeface="Wingdings" pitchFamily="2" charset="2"/>
              <a:buChar char="ü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 личному составу</a:t>
            </a:r>
          </a:p>
          <a:p>
            <a:pPr>
              <a:lnSpc>
                <a:spcPct val="145000"/>
              </a:lnSpc>
              <a:buClr>
                <a:srgbClr val="002060"/>
              </a:buClr>
              <a:buSzPct val="100000"/>
              <a:buFont typeface="Arial" pitchFamily="34" charset="0"/>
              <a:buChar char="•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УКАЗАНИЕ</a:t>
            </a:r>
          </a:p>
          <a:p>
            <a:pPr>
              <a:lnSpc>
                <a:spcPct val="145000"/>
              </a:lnSpc>
              <a:buClr>
                <a:srgbClr val="002060"/>
              </a:buClr>
              <a:buSzPct val="100000"/>
              <a:buFont typeface="Arial" pitchFamily="34" charset="0"/>
              <a:buChar char="•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РАСПОРЯЖЕНИЕ</a:t>
            </a:r>
          </a:p>
          <a:p>
            <a:pPr>
              <a:lnSpc>
                <a:spcPct val="145000"/>
              </a:lnSpc>
              <a:buClr>
                <a:srgbClr val="002060"/>
              </a:buClr>
              <a:buSzPct val="100000"/>
              <a:buFont typeface="Arial" pitchFamily="34" charset="0"/>
              <a:buChar char="•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РЕШЕНИЕ</a:t>
            </a:r>
          </a:p>
          <a:p>
            <a:pPr>
              <a:buFont typeface="Arial" pitchFamily="34" charset="0"/>
              <a:buChar char="•"/>
            </a:pPr>
            <a:endParaRPr lang="ru-RU" b="1" i="1" dirty="0" smtClean="0"/>
          </a:p>
          <a:p>
            <a:pPr>
              <a:buNone/>
            </a:pPr>
            <a:endParaRPr lang="ru-RU" b="1" i="1" dirty="0" smtClean="0"/>
          </a:p>
        </p:txBody>
      </p:sp>
      <p:sp>
        <p:nvSpPr>
          <p:cNvPr id="4" name="Стрелка вниз 3"/>
          <p:cNvSpPr/>
          <p:nvPr/>
        </p:nvSpPr>
        <p:spPr>
          <a:xfrm>
            <a:off x="4214810" y="1643050"/>
            <a:ext cx="1428760" cy="571504"/>
          </a:xfrm>
          <a:prstGeom prst="downArrow">
            <a:avLst/>
          </a:prstGeom>
          <a:solidFill>
            <a:schemeClr val="bg1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500042"/>
            <a:ext cx="786215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ИНФОРМАЦИОННО-СПРАВОЧНЫЕ ДОКУМЕНТЫ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2285992"/>
            <a:ext cx="7790712" cy="4214842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45000"/>
              </a:lnSpc>
              <a:buClr>
                <a:srgbClr val="002060"/>
              </a:buClr>
              <a:buSzPct val="100000"/>
              <a:buFont typeface="Arial" pitchFamily="34" charset="0"/>
              <a:buChar char="•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ПРОТОКОЛ</a:t>
            </a:r>
          </a:p>
          <a:p>
            <a:pPr>
              <a:lnSpc>
                <a:spcPct val="145000"/>
              </a:lnSpc>
              <a:buClr>
                <a:srgbClr val="002060"/>
              </a:buClr>
              <a:buSzPct val="100000"/>
              <a:buFont typeface="Arial" pitchFamily="34" charset="0"/>
              <a:buChar char="•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</a:t>
            </a:r>
          </a:p>
          <a:p>
            <a:pPr>
              <a:lnSpc>
                <a:spcPct val="145000"/>
              </a:lnSpc>
              <a:buClr>
                <a:srgbClr val="002060"/>
              </a:buClr>
              <a:buSzPct val="100000"/>
              <a:buFont typeface="Arial" pitchFamily="34" charset="0"/>
              <a:buChar char="•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ЗАПИСКА:</a:t>
            </a:r>
          </a:p>
          <a:p>
            <a:pPr lvl="2">
              <a:lnSpc>
                <a:spcPct val="145000"/>
              </a:lnSpc>
              <a:buClr>
                <a:srgbClr val="002060"/>
              </a:buClr>
              <a:buSzPct val="100000"/>
              <a:buFont typeface="Wingdings" pitchFamily="2" charset="2"/>
              <a:buChar char="ü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докладная</a:t>
            </a:r>
          </a:p>
          <a:p>
            <a:pPr lvl="2">
              <a:lnSpc>
                <a:spcPct val="145000"/>
              </a:lnSpc>
              <a:buClr>
                <a:srgbClr val="002060"/>
              </a:buClr>
              <a:buSzPct val="100000"/>
              <a:buFont typeface="Wingdings" pitchFamily="2" charset="2"/>
              <a:buChar char="ü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служебная</a:t>
            </a:r>
          </a:p>
          <a:p>
            <a:pPr lvl="2">
              <a:lnSpc>
                <a:spcPct val="145000"/>
              </a:lnSpc>
              <a:buClr>
                <a:srgbClr val="002060"/>
              </a:buClr>
              <a:buSzPct val="100000"/>
              <a:buFont typeface="Wingdings" pitchFamily="2" charset="2"/>
              <a:buChar char="ü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объяснительная</a:t>
            </a:r>
          </a:p>
          <a:p>
            <a:pPr>
              <a:lnSpc>
                <a:spcPct val="145000"/>
              </a:lnSpc>
              <a:buClr>
                <a:srgbClr val="002060"/>
              </a:buClr>
              <a:buSzPct val="100000"/>
              <a:buFont typeface="Arial" pitchFamily="34" charset="0"/>
              <a:buChar char="•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СПРАВКА:</a:t>
            </a:r>
          </a:p>
          <a:p>
            <a:pPr lvl="2">
              <a:lnSpc>
                <a:spcPct val="145000"/>
              </a:lnSpc>
              <a:buClr>
                <a:srgbClr val="002060"/>
              </a:buClr>
              <a:buSzPct val="100000"/>
              <a:buFont typeface="Wingdings" pitchFamily="2" charset="2"/>
              <a:buChar char="ü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служебные</a:t>
            </a:r>
          </a:p>
          <a:p>
            <a:pPr lvl="2">
              <a:lnSpc>
                <a:spcPct val="145000"/>
              </a:lnSpc>
              <a:buClr>
                <a:srgbClr val="002060"/>
              </a:buClr>
              <a:buSzPct val="100000"/>
              <a:buFont typeface="Wingdings" pitchFamily="2" charset="2"/>
              <a:buChar char="ü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Личные</a:t>
            </a:r>
          </a:p>
          <a:p>
            <a:pPr>
              <a:buFont typeface="Arial" pitchFamily="34" charset="0"/>
              <a:buChar char="•"/>
            </a:pPr>
            <a:endParaRPr lang="ru-RU" b="1" i="1" dirty="0" smtClean="0"/>
          </a:p>
          <a:p>
            <a:pPr>
              <a:buNone/>
            </a:pPr>
            <a:endParaRPr lang="ru-RU" b="1" i="1" dirty="0" smtClean="0"/>
          </a:p>
        </p:txBody>
      </p:sp>
      <p:sp>
        <p:nvSpPr>
          <p:cNvPr id="4" name="Стрелка вниз 3"/>
          <p:cNvSpPr/>
          <p:nvPr/>
        </p:nvSpPr>
        <p:spPr>
          <a:xfrm>
            <a:off x="4214810" y="1785926"/>
            <a:ext cx="1428760" cy="571504"/>
          </a:xfrm>
          <a:prstGeom prst="downArrow">
            <a:avLst/>
          </a:prstGeom>
          <a:solidFill>
            <a:schemeClr val="bg1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500042"/>
            <a:ext cx="786215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ИНФОРМАЦИОННО-СПРАВОЧНЫЕ ДОКУМЕНТЫ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2285992"/>
            <a:ext cx="7790712" cy="4214842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45000"/>
              </a:lnSpc>
              <a:buClr>
                <a:srgbClr val="002060"/>
              </a:buClr>
              <a:buSzPct val="100000"/>
              <a:buFont typeface="Arial" pitchFamily="34" charset="0"/>
              <a:buChar char="•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ПИСЬМО</a:t>
            </a:r>
          </a:p>
          <a:p>
            <a:pPr>
              <a:lnSpc>
                <a:spcPct val="145000"/>
              </a:lnSpc>
              <a:buClr>
                <a:srgbClr val="002060"/>
              </a:buClr>
              <a:buSzPct val="100000"/>
              <a:buFont typeface="Arial" pitchFamily="34" charset="0"/>
              <a:buChar char="•"/>
            </a:pPr>
            <a:r>
              <a:rPr lang="ru-RU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ТЕЛЕГРАММА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45000"/>
              </a:lnSpc>
              <a:buClr>
                <a:srgbClr val="002060"/>
              </a:buClr>
              <a:buSzPct val="100000"/>
              <a:buFont typeface="Arial" pitchFamily="34" charset="0"/>
              <a:buChar char="•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ТЕЛЕФАКС</a:t>
            </a:r>
          </a:p>
          <a:p>
            <a:pPr>
              <a:lnSpc>
                <a:spcPct val="145000"/>
              </a:lnSpc>
              <a:buClr>
                <a:srgbClr val="002060"/>
              </a:buClr>
              <a:buSzPct val="100000"/>
              <a:buFont typeface="Arial" pitchFamily="34" charset="0"/>
              <a:buChar char="•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ТЕЛЕФОНОГРАММА</a:t>
            </a:r>
          </a:p>
          <a:p>
            <a:pPr>
              <a:lnSpc>
                <a:spcPct val="145000"/>
              </a:lnSpc>
              <a:buClr>
                <a:srgbClr val="002060"/>
              </a:buClr>
              <a:buSzPct val="100000"/>
              <a:buFont typeface="Arial" pitchFamily="34" charset="0"/>
              <a:buChar char="•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ДОВЕРЕННОСТЬ:</a:t>
            </a:r>
          </a:p>
          <a:p>
            <a:pPr lvl="2">
              <a:lnSpc>
                <a:spcPct val="145000"/>
              </a:lnSpc>
              <a:buClr>
                <a:srgbClr val="002060"/>
              </a:buClr>
              <a:buSzPct val="100000"/>
              <a:buFont typeface="Wingdings" pitchFamily="2" charset="2"/>
              <a:buChar char="ü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служебные (на бланке предприятия)</a:t>
            </a:r>
          </a:p>
          <a:p>
            <a:pPr lvl="2">
              <a:lnSpc>
                <a:spcPct val="145000"/>
              </a:lnSpc>
              <a:buClr>
                <a:srgbClr val="002060"/>
              </a:buClr>
              <a:buSzPct val="100000"/>
              <a:buFont typeface="Wingdings" pitchFamily="2" charset="2"/>
              <a:buChar char="ü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личные</a:t>
            </a:r>
          </a:p>
          <a:p>
            <a:pPr lvl="2">
              <a:lnSpc>
                <a:spcPct val="145000"/>
              </a:lnSpc>
              <a:buClr>
                <a:srgbClr val="002060"/>
              </a:buClr>
              <a:buSzPct val="100000"/>
              <a:buFont typeface="Wingdings" pitchFamily="2" charset="2"/>
              <a:buChar char="ü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нотариальные</a:t>
            </a:r>
          </a:p>
          <a:p>
            <a:pPr>
              <a:lnSpc>
                <a:spcPct val="145000"/>
              </a:lnSpc>
              <a:buClr>
                <a:srgbClr val="002060"/>
              </a:buClr>
              <a:buSzPct val="100000"/>
              <a:buFont typeface="Arial" pitchFamily="34" charset="0"/>
              <a:buChar char="•"/>
            </a:pP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Arial" pitchFamily="34" charset="0"/>
              <a:buChar char="•"/>
            </a:pPr>
            <a:endParaRPr lang="ru-RU" b="1" i="1" dirty="0" smtClean="0"/>
          </a:p>
          <a:p>
            <a:pPr>
              <a:buNone/>
            </a:pPr>
            <a:endParaRPr lang="ru-RU" b="1" i="1" dirty="0" smtClean="0"/>
          </a:p>
        </p:txBody>
      </p:sp>
      <p:sp>
        <p:nvSpPr>
          <p:cNvPr id="4" name="Стрелка вниз 3"/>
          <p:cNvSpPr/>
          <p:nvPr/>
        </p:nvSpPr>
        <p:spPr>
          <a:xfrm>
            <a:off x="4214810" y="1785926"/>
            <a:ext cx="1428760" cy="571504"/>
          </a:xfrm>
          <a:prstGeom prst="downArrow">
            <a:avLst/>
          </a:prstGeom>
          <a:solidFill>
            <a:schemeClr val="bg1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500042"/>
            <a:ext cx="786215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ИНФОРМАЦИОННО-СПРАВОЧНЫЕ ДОКУМЕНТЫ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2285992"/>
            <a:ext cx="7790712" cy="4214842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45000"/>
              </a:lnSpc>
              <a:buClr>
                <a:srgbClr val="002060"/>
              </a:buClr>
              <a:buSzPct val="100000"/>
              <a:buFont typeface="Arial" pitchFamily="34" charset="0"/>
              <a:buChar char="•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ПРЕТЕНЗИЯ</a:t>
            </a:r>
          </a:p>
          <a:p>
            <a:pPr>
              <a:lnSpc>
                <a:spcPct val="145000"/>
              </a:lnSpc>
              <a:buClr>
                <a:srgbClr val="002060"/>
              </a:buClr>
              <a:buSzPct val="100000"/>
              <a:buFont typeface="Arial" pitchFamily="34" charset="0"/>
              <a:buChar char="•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ЗАЯВЛЕНИЕ</a:t>
            </a:r>
          </a:p>
          <a:p>
            <a:pPr>
              <a:lnSpc>
                <a:spcPct val="145000"/>
              </a:lnSpc>
              <a:buClr>
                <a:srgbClr val="002060"/>
              </a:buClr>
              <a:buSzPct val="100000"/>
              <a:buFont typeface="Arial" pitchFamily="34" charset="0"/>
              <a:buChar char="•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СВОДКА</a:t>
            </a:r>
          </a:p>
          <a:p>
            <a:pPr>
              <a:lnSpc>
                <a:spcPct val="145000"/>
              </a:lnSpc>
              <a:buClr>
                <a:srgbClr val="002060"/>
              </a:buClr>
              <a:buSzPct val="100000"/>
              <a:buFont typeface="Arial" pitchFamily="34" charset="0"/>
              <a:buChar char="•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ЗАКЛЮЧЕНИЕ И ОТЗЫВ</a:t>
            </a:r>
          </a:p>
          <a:p>
            <a:pPr>
              <a:lnSpc>
                <a:spcPct val="145000"/>
              </a:lnSpc>
              <a:buClr>
                <a:srgbClr val="002060"/>
              </a:buClr>
              <a:buSzPct val="100000"/>
              <a:buFont typeface="Arial" pitchFamily="34" charset="0"/>
              <a:buChar char="•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ПЕРЕЧЕНЬ, СПИСОК, НОМЕНКЛАТУРА:</a:t>
            </a:r>
          </a:p>
          <a:p>
            <a:pPr lvl="2">
              <a:lnSpc>
                <a:spcPct val="145000"/>
              </a:lnSpc>
              <a:buClr>
                <a:srgbClr val="002060"/>
              </a:buClr>
              <a:buSzPct val="100000"/>
              <a:buFont typeface="Wingdings" pitchFamily="2" charset="2"/>
              <a:buChar char="ü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типовая</a:t>
            </a:r>
          </a:p>
          <a:p>
            <a:pPr lvl="2">
              <a:lnSpc>
                <a:spcPct val="145000"/>
              </a:lnSpc>
              <a:buClr>
                <a:srgbClr val="002060"/>
              </a:buClr>
              <a:buSzPct val="100000"/>
              <a:buFont typeface="Wingdings" pitchFamily="2" charset="2"/>
              <a:buChar char="ü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примерная</a:t>
            </a:r>
          </a:p>
          <a:p>
            <a:pPr lvl="2">
              <a:lnSpc>
                <a:spcPct val="145000"/>
              </a:lnSpc>
              <a:buClr>
                <a:srgbClr val="002060"/>
              </a:buClr>
              <a:buSzPct val="100000"/>
              <a:buFont typeface="Wingdings" pitchFamily="2" charset="2"/>
              <a:buChar char="ü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конкретная</a:t>
            </a:r>
          </a:p>
          <a:p>
            <a:pPr>
              <a:lnSpc>
                <a:spcPct val="145000"/>
              </a:lnSpc>
              <a:buClr>
                <a:srgbClr val="002060"/>
              </a:buClr>
              <a:buSzPct val="100000"/>
              <a:buFont typeface="Arial" pitchFamily="34" charset="0"/>
              <a:buChar char="•"/>
            </a:pP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Arial" pitchFamily="34" charset="0"/>
              <a:buChar char="•"/>
            </a:pPr>
            <a:endParaRPr lang="ru-RU" b="1" i="1" dirty="0" smtClean="0"/>
          </a:p>
          <a:p>
            <a:pPr>
              <a:buNone/>
            </a:pPr>
            <a:endParaRPr lang="ru-RU" b="1" i="1" dirty="0" smtClean="0"/>
          </a:p>
        </p:txBody>
      </p:sp>
      <p:sp>
        <p:nvSpPr>
          <p:cNvPr id="4" name="Стрелка вниз 3"/>
          <p:cNvSpPr/>
          <p:nvPr/>
        </p:nvSpPr>
        <p:spPr>
          <a:xfrm>
            <a:off x="4214810" y="1785926"/>
            <a:ext cx="1428760" cy="571504"/>
          </a:xfrm>
          <a:prstGeom prst="downArrow">
            <a:avLst/>
          </a:prstGeom>
          <a:solidFill>
            <a:schemeClr val="bg1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385</TotalTime>
  <Words>101</Words>
  <Application>Microsoft Office PowerPoint</Application>
  <PresentationFormat>Экран (4:3)</PresentationFormat>
  <Paragraphs>60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Солнцестояние</vt:lpstr>
      <vt:lpstr>КЛАССИФИКАЦИЯ ОРГАНИЗАЦИОННО-РАСПОРЯДИТЕЛЬНЫХ ДОКУМЕНТОВ</vt:lpstr>
      <vt:lpstr>ОРД КЛАССИФИЦИРУЮТСЯ:</vt:lpstr>
      <vt:lpstr>ОРГАНИЗАЦИОННЫЕ ДОКУМЕНТЫ</vt:lpstr>
      <vt:lpstr>ОРГАНИЗАЦИОННЫЕ ДОКУМЕНТЫ</vt:lpstr>
      <vt:lpstr>РАСПОРЯДИТЕЛЬНЫЕ ДОКУМЕНТЫ</vt:lpstr>
      <vt:lpstr>ИНФОРМАЦИОННО-СПРАВОЧНЫЕ ДОКУМЕНТЫ</vt:lpstr>
      <vt:lpstr>ИНФОРМАЦИОННО-СПРАВОЧНЫЕ ДОКУМЕНТЫ</vt:lpstr>
      <vt:lpstr>ИНФОРМАЦИОННО-СПРАВОЧНЫЕ ДОКУМЕНТЫ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ОЛЬГА-САША</dc:creator>
  <cp:lastModifiedBy>uchast11</cp:lastModifiedBy>
  <cp:revision>52</cp:revision>
  <dcterms:created xsi:type="dcterms:W3CDTF">2011-10-12T13:42:51Z</dcterms:created>
  <dcterms:modified xsi:type="dcterms:W3CDTF">2019-03-27T05:52:57Z</dcterms:modified>
</cp:coreProperties>
</file>