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295" r:id="rId3"/>
    <p:sldId id="296" r:id="rId4"/>
    <p:sldId id="298" r:id="rId5"/>
    <p:sldId id="262" r:id="rId6"/>
    <p:sldId id="263" r:id="rId7"/>
    <p:sldId id="266" r:id="rId8"/>
    <p:sldId id="267" r:id="rId9"/>
    <p:sldId id="269" r:id="rId10"/>
    <p:sldId id="299" r:id="rId11"/>
    <p:sldId id="270" r:id="rId12"/>
    <p:sldId id="30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301" r:id="rId21"/>
    <p:sldId id="278" r:id="rId22"/>
    <p:sldId id="279" r:id="rId23"/>
    <p:sldId id="281" r:id="rId24"/>
    <p:sldId id="283" r:id="rId25"/>
    <p:sldId id="284" r:id="rId26"/>
    <p:sldId id="302" r:id="rId27"/>
    <p:sldId id="287" r:id="rId28"/>
    <p:sldId id="288" r:id="rId29"/>
    <p:sldId id="285" r:id="rId30"/>
    <p:sldId id="286" r:id="rId31"/>
    <p:sldId id="303" r:id="rId32"/>
    <p:sldId id="289" r:id="rId33"/>
    <p:sldId id="291" r:id="rId34"/>
    <p:sldId id="290" r:id="rId35"/>
    <p:sldId id="293" r:id="rId36"/>
    <p:sldId id="280" r:id="rId37"/>
    <p:sldId id="282" r:id="rId38"/>
    <p:sldId id="29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51B3C-16B4-4F17-B2D8-47A466ECD82B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D15B9-2738-4588-A7C0-952F3CF13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00108"/>
            <a:ext cx="7498080" cy="235745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СОСТАВ РЕКВИЗИТОВ ДОКУМЕНТОВ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284984"/>
            <a:ext cx="8172400" cy="29511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cs typeface="Times New Roman" pitchFamily="18" charset="0"/>
              </a:rPr>
              <a:t>Правила оформления реквизитов в соответствии с Н</a:t>
            </a:r>
            <a:r>
              <a:rPr lang="ru-RU" sz="4000" dirty="0" smtClean="0"/>
              <a:t>АЦИОНАЛЬНЫМ СТАНДАРТОМ РФ</a:t>
            </a:r>
          </a:p>
          <a:p>
            <a:pPr algn="ctr">
              <a:buNone/>
            </a:pPr>
            <a:r>
              <a:rPr lang="ru-RU" sz="4000" dirty="0" smtClean="0">
                <a:latin typeface="+mj-lt"/>
              </a:rPr>
              <a:t>ГОСТ Р 7.0.97-2016</a:t>
            </a:r>
          </a:p>
          <a:p>
            <a:pPr algn="ctr">
              <a:buNone/>
            </a:pPr>
            <a:endParaRPr lang="ru-RU" sz="4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00100" y="274638"/>
            <a:ext cx="7786742" cy="99412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06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Наименование структурного подразделения – автора документа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971600" y="1268760"/>
            <a:ext cx="7858180" cy="5328592"/>
          </a:xfrm>
          <a:prstGeom prst="rect">
            <a:avLst/>
          </a:prstGeom>
        </p:spPr>
        <p:txBody>
          <a:bodyPr lIns="36000" tIns="36000" rIns="36000" bIns="36000">
            <a:noAutofit/>
          </a:bodyPr>
          <a:lstStyle/>
          <a:p>
            <a:pPr lvl="0" algn="just" defTabSz="540000">
              <a:buClr>
                <a:schemeClr val="accent1"/>
              </a:buClr>
              <a:buSzPct val="80000"/>
              <a:defRPr/>
            </a:pPr>
            <a:r>
              <a:rPr lang="ru-RU" sz="2000" dirty="0" smtClean="0"/>
              <a:t>	Если автором документа является структурное подразделение (в том числе филиала, отделения, представительства, коллегиального, совещательного или иного органа) используется в бланках писем и бланках конкретных видов документов соответствующих подразделений (органов) в соответствии с локальными нормативными актами и указывается под наименованием организации.</a:t>
            </a:r>
          </a:p>
          <a:p>
            <a:pPr marL="36576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Федеральное государственное бюджетное образовательное учреждение высшего образования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«УДМУРТСКИЙ ГОСУДАРСТВЕННЫЙ УНИВЕРСИТЕТ»</a:t>
            </a:r>
          </a:p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2000" b="1" dirty="0" smtClean="0"/>
              <a:t>Филиал федерального государственного бюджетного образовательного учреждения высшего образования</a:t>
            </a:r>
          </a:p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2000" b="1" dirty="0" smtClean="0"/>
              <a:t>«УДМУРТСКИЙ ГОСУДАРСТВЕННЫЙ УНИВЕРСИТЕТ» </a:t>
            </a:r>
          </a:p>
          <a:p>
            <a:pPr marL="365760" lvl="0" indent="-283464" algn="ctr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2000" b="1" dirty="0" smtClean="0"/>
              <a:t>в городе Нижняя Тура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ru-RU" sz="2000" b="1" dirty="0" smtClean="0"/>
              <a:t>(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ФИЛИАЛ ФГБОУ ВО «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УдГУ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В Г. НИЖНЯЯ ТУРА)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85728"/>
            <a:ext cx="7786742" cy="767008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06</a:t>
            </a:r>
            <a:r>
              <a:rPr lang="ru-RU" sz="2400" b="1" dirty="0" smtClean="0"/>
              <a:t> – Наименование структурного подразделения – автора документа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196752"/>
            <a:ext cx="7858125" cy="3803855"/>
          </a:xfr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000100" y="5143512"/>
            <a:ext cx="7801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i="1" kern="0" dirty="0" smtClean="0">
                <a:ea typeface="+mj-ea"/>
                <a:cs typeface="+mj-cs"/>
              </a:rPr>
              <a:t>Пример </a:t>
            </a:r>
            <a:r>
              <a:rPr lang="ru-RU" sz="2000" b="1" i="1" kern="0" dirty="0">
                <a:ea typeface="+mj-ea"/>
                <a:cs typeface="+mj-cs"/>
              </a:rPr>
              <a:t>оформления документа с указанием наименования структурного подразделения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99592" y="274638"/>
            <a:ext cx="7992888" cy="99412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07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Наименование должности лица – автора документа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00100" y="1412776"/>
            <a:ext cx="7858180" cy="5230912"/>
          </a:xfrm>
          <a:prstGeom prst="rect">
            <a:avLst/>
          </a:prstGeom>
        </p:spPr>
        <p:txBody>
          <a:bodyPr lIns="36000" tIns="36000" rIns="36000" bIns="36000">
            <a:noAutofit/>
          </a:bodyPr>
          <a:lstStyle/>
          <a:p>
            <a:pPr algn="just" defTabSz="540000">
              <a:buClr>
                <a:schemeClr val="accent1"/>
              </a:buClr>
              <a:buSzPct val="80000"/>
              <a:defRPr/>
            </a:pPr>
            <a:r>
              <a:rPr lang="ru-RU" sz="2000" dirty="0" smtClean="0"/>
              <a:t>	Наименование должности лица - автора документа используется в бланках должностных лиц и располагается под наименованием организации или наименованием территории (края, области, автономной области и др.), если документ издает руководитель органа власти субъекта Российской Федерации, муниципального образования. </a:t>
            </a:r>
          </a:p>
          <a:p>
            <a:pPr algn="just" defTabSz="540000">
              <a:buClr>
                <a:schemeClr val="accent1"/>
              </a:buClr>
              <a:buSzPct val="80000"/>
              <a:defRPr/>
            </a:pPr>
            <a:r>
              <a:rPr lang="ru-RU" sz="2000" dirty="0" smtClean="0"/>
              <a:t>	Наименование должности лица - автора документа указывается в соответствии с наименованием, приведенным в распорядительном документе о назначении на должность.</a:t>
            </a:r>
          </a:p>
          <a:p>
            <a:pPr lvl="0" algn="just" defTabSz="540000">
              <a:buClr>
                <a:schemeClr val="accent1"/>
              </a:buClr>
              <a:buSzPct val="80000"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just" defTabSz="914400" rtl="0" eaLnBrk="1" fontAlgn="auto" latinLnBrk="0" hangingPunct="1">
              <a:lnSpc>
                <a:spcPct val="3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Акционерное общество «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Тизол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Заместитель директора по производству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892950" cy="994122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07</a:t>
            </a:r>
            <a:r>
              <a:rPr lang="ru-RU" sz="2400" b="1" dirty="0" smtClean="0"/>
              <a:t> – Наименование должности лица – автора документа</a:t>
            </a: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700808"/>
            <a:ext cx="7858180" cy="3672408"/>
          </a:xfr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87624" y="5301208"/>
            <a:ext cx="7586687" cy="102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i="1" kern="0" dirty="0" smtClean="0">
                <a:ea typeface="+mj-ea"/>
                <a:cs typeface="+mj-cs"/>
              </a:rPr>
              <a:t>Пример </a:t>
            </a:r>
            <a:r>
              <a:rPr lang="ru-RU" sz="2000" b="1" i="1" kern="0" dirty="0">
                <a:ea typeface="+mj-ea"/>
                <a:cs typeface="+mj-cs"/>
              </a:rPr>
              <a:t>оформления документа, автором которого является должностное лицо, представляющее организацию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715304" cy="129698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08</a:t>
            </a:r>
            <a:r>
              <a:rPr lang="ru-RU" sz="2400" b="1" dirty="0" smtClean="0"/>
              <a:t> – Справочные данные об организации</a:t>
            </a:r>
          </a:p>
        </p:txBody>
      </p:sp>
      <p:sp>
        <p:nvSpPr>
          <p:cNvPr id="14339" name="Rectangle 1"/>
          <p:cNvSpPr>
            <a:spLocks noGrp="1" noChangeArrowheads="1"/>
          </p:cNvSpPr>
          <p:nvPr>
            <p:ph idx="4294967295"/>
          </p:nvPr>
        </p:nvSpPr>
        <p:spPr>
          <a:xfrm>
            <a:off x="1043608" y="1162666"/>
            <a:ext cx="7956376" cy="5982013"/>
          </a:xfrm>
        </p:spPr>
        <p:txBody>
          <a:bodyPr wrap="square" lIns="36000" tIns="36000" rIns="36000" bIns="36000" anchor="ctr">
            <a:spAutoFit/>
          </a:bodyPr>
          <a:lstStyle/>
          <a:p>
            <a:pPr marL="0" indent="406400" algn="just">
              <a:spcBef>
                <a:spcPct val="0"/>
              </a:spcBef>
              <a:buNone/>
            </a:pPr>
            <a:r>
              <a:rPr lang="ru-RU" sz="2400" dirty="0" smtClean="0">
                <a:cs typeface="Times New Roman" pitchFamily="18" charset="0"/>
              </a:rPr>
              <a:t>В состав реквизита включают почтовый адрес, номера телефонов, </a:t>
            </a:r>
            <a:r>
              <a:rPr lang="ru-RU" sz="2400" dirty="0" smtClean="0"/>
              <a:t>факса, адрес электронной почты, сетевой адрес</a:t>
            </a:r>
            <a:r>
              <a:rPr lang="ru-RU" sz="2400" dirty="0" smtClean="0">
                <a:cs typeface="Times New Roman" pitchFamily="18" charset="0"/>
              </a:rPr>
              <a:t> и другие сведения по усмотрению организации.</a:t>
            </a:r>
            <a:endParaRPr lang="ru-RU" sz="2400" dirty="0" smtClean="0"/>
          </a:p>
          <a:p>
            <a:pPr marL="0" indent="406400" algn="just">
              <a:spcBef>
                <a:spcPct val="0"/>
              </a:spcBef>
              <a:buNone/>
            </a:pPr>
            <a:r>
              <a:rPr lang="ru-RU" sz="2400" dirty="0" smtClean="0"/>
              <a:t>В состав справочных данных, за исключением бланков документов органов государственной власти, органов местного самоуправления, включаются: код организации по Общероссийскому классификатору предприятий и организаций (ОКПО), основной государственный регистрационный номер организации (ОГРН) и идентификационный номер налогоплательщика/код причины постановки на налоговый учет (ИНН/КПП).</a:t>
            </a:r>
          </a:p>
          <a:p>
            <a:pPr marL="0" indent="406400" algn="just">
              <a:spcBef>
                <a:spcPct val="0"/>
              </a:spcBef>
              <a:buFontTx/>
              <a:buNone/>
            </a:pPr>
            <a:endParaRPr lang="ru-RU" sz="2400" u="sng" dirty="0" smtClean="0">
              <a:cs typeface="Times New Roman" pitchFamily="18" charset="0"/>
            </a:endParaRPr>
          </a:p>
          <a:p>
            <a:pPr marL="0" indent="406400" algn="just">
              <a:spcBef>
                <a:spcPct val="0"/>
              </a:spcBef>
              <a:buFontTx/>
              <a:buNone/>
            </a:pPr>
            <a:r>
              <a:rPr lang="ru-RU" sz="2400" u="sng" dirty="0" smtClean="0">
                <a:cs typeface="Times New Roman" pitchFamily="18" charset="0"/>
              </a:rPr>
              <a:t>Обязателен в исходящих документах</a:t>
            </a:r>
            <a:r>
              <a:rPr lang="ru-RU" sz="2400" dirty="0" smtClean="0">
                <a:cs typeface="Times New Roman" pitchFamily="18" charset="0"/>
              </a:rPr>
              <a:t>.</a:t>
            </a:r>
          </a:p>
          <a:p>
            <a:pPr marL="0" indent="406400" algn="just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marL="0" indent="406400" algn="just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marL="0" indent="406400" algn="just">
              <a:spcBef>
                <a:spcPct val="0"/>
              </a:spcBef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357166"/>
            <a:ext cx="7715304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09</a:t>
            </a:r>
            <a:r>
              <a:rPr lang="ru-RU" sz="2400" b="1" dirty="0" smtClean="0"/>
              <a:t> – Наименование вида документа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357298"/>
            <a:ext cx="7499350" cy="4800600"/>
          </a:xfrm>
        </p:spPr>
        <p:txBody>
          <a:bodyPr lIns="36000" tIns="36000" rIns="36000" bIns="36000"/>
          <a:lstStyle/>
          <a:p>
            <a:pPr marL="0" indent="0" algn="just" defTabSz="540000" eaLnBrk="1" hangingPunct="1">
              <a:spcBef>
                <a:spcPts val="0"/>
              </a:spcBef>
              <a:buFontTx/>
              <a:buNone/>
            </a:pPr>
            <a:r>
              <a:rPr lang="ru-RU" dirty="0" smtClean="0"/>
              <a:t>	</a:t>
            </a:r>
          </a:p>
          <a:p>
            <a:pPr marL="0" indent="0" algn="just" defTabSz="540000" eaLnBrk="1" hangingPunct="1">
              <a:spcBef>
                <a:spcPts val="0"/>
              </a:spcBef>
              <a:buFontTx/>
              <a:buNone/>
            </a:pPr>
            <a:r>
              <a:rPr lang="ru-RU" dirty="0" smtClean="0"/>
              <a:t>	Указывается заглавными буквами: ПРИКАЗ, АКТ и т.д., </a:t>
            </a:r>
            <a:r>
              <a:rPr lang="ru-RU" u="sng" dirty="0" smtClean="0"/>
              <a:t>проставляется на всех видах документах, кроме письма.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 algn="just" defTabSz="540000">
              <a:spcBef>
                <a:spcPts val="0"/>
              </a:spcBef>
              <a:buNone/>
            </a:pPr>
            <a:r>
              <a:rPr lang="ru-RU" sz="2800" dirty="0" smtClean="0"/>
              <a:t>	Располагается под реквизитами автора документа (наименованием организации, наименованием структурного подразделения, наименованием должности)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858180" cy="72548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ru-RU" sz="2400" b="1" dirty="0" smtClean="0"/>
              <a:t> – Дата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000125"/>
            <a:ext cx="7929618" cy="5126038"/>
          </a:xfrm>
        </p:spPr>
        <p:txBody>
          <a:bodyPr>
            <a:normAutofit/>
          </a:bodyPr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  <a:r>
              <a:rPr lang="ru-RU" sz="2000" u="sng" dirty="0" smtClean="0"/>
              <a:t>Датой документа является дата его подписания или утверждения.</a:t>
            </a:r>
            <a:r>
              <a:rPr lang="ru-RU" sz="2000" dirty="0" smtClean="0"/>
              <a:t> 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u="sng" dirty="0" smtClean="0"/>
              <a:t>для протоколов</a:t>
            </a:r>
            <a:r>
              <a:rPr lang="ru-RU" sz="2000" dirty="0" smtClean="0"/>
              <a:t> – дата проведения заседания или </a:t>
            </a:r>
            <a:r>
              <a:rPr lang="ru-RU" sz="2000" smtClean="0"/>
              <a:t>принятия </a:t>
            </a:r>
            <a:r>
              <a:rPr lang="ru-RU" sz="2000" smtClean="0"/>
              <a:t>решения.</a:t>
            </a:r>
            <a:endParaRPr lang="ru-RU" sz="2000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u="sng" dirty="0" smtClean="0"/>
              <a:t>для актов</a:t>
            </a:r>
            <a:r>
              <a:rPr lang="ru-RU" sz="2000" dirty="0" smtClean="0"/>
              <a:t> - дата события. </a:t>
            </a:r>
          </a:p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Документы, изданные </a:t>
            </a:r>
            <a:r>
              <a:rPr lang="ru-RU" sz="2000" u="sng" dirty="0" smtClean="0"/>
              <a:t>двумя или более организациями</a:t>
            </a:r>
            <a:r>
              <a:rPr lang="ru-RU" sz="2000" dirty="0" smtClean="0"/>
              <a:t>, должны иметь </a:t>
            </a:r>
            <a:r>
              <a:rPr lang="ru-RU" sz="2000" u="sng" dirty="0" smtClean="0"/>
              <a:t>одну (единую) дату</a:t>
            </a:r>
            <a:r>
              <a:rPr lang="ru-RU" sz="2000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ПРИМЕР:</a:t>
            </a: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арабскими цифрами, разделенными точкой: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05.06.2016.</a:t>
            </a:r>
          </a:p>
          <a:p>
            <a:pPr marL="0">
              <a:spcBef>
                <a:spcPts val="0"/>
              </a:spcBef>
              <a:buNone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словесно-цифровым способом, например: </a:t>
            </a: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 июня 2016г.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858180" cy="65405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</a:t>
            </a:r>
            <a:r>
              <a:rPr lang="ru-RU" sz="2400" b="1" dirty="0" smtClean="0"/>
              <a:t> – Регистрационный номер документа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4214813"/>
            <a:ext cx="7858180" cy="2357437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000" dirty="0" smtClean="0"/>
              <a:t>	</a:t>
            </a:r>
            <a:r>
              <a:rPr lang="ru-RU" sz="2000" u="sng" dirty="0" smtClean="0"/>
              <a:t>Состоит из </a:t>
            </a:r>
            <a:r>
              <a:rPr lang="ru-RU" sz="2000" u="sng" dirty="0" err="1" smtClean="0"/>
              <a:t>порядкого</a:t>
            </a:r>
            <a:r>
              <a:rPr lang="ru-RU" sz="2000" u="sng" dirty="0" smtClean="0"/>
              <a:t> номера с начала года (с января по декабрь).</a:t>
            </a:r>
            <a:endParaRPr lang="ru-RU" sz="2000" dirty="0" smtClean="0"/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000" dirty="0" smtClean="0"/>
              <a:t>На документе регистрационные номера проставляются (№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01-3\115</a:t>
            </a:r>
            <a:r>
              <a:rPr lang="ru-RU" sz="2000" dirty="0" smtClean="0"/>
              <a:t>).</a:t>
            </a:r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000" dirty="0" smtClean="0"/>
              <a:t>(где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01</a:t>
            </a:r>
            <a:r>
              <a:rPr lang="ru-RU" sz="2000" dirty="0" smtClean="0"/>
              <a:t>- номер структурного подразделения;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000" dirty="0" smtClean="0"/>
              <a:t>- номер дела;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115</a:t>
            </a:r>
            <a:r>
              <a:rPr lang="ru-RU" sz="2000" dirty="0" smtClean="0"/>
              <a:t> – порядковый номер документа).</a:t>
            </a:r>
          </a:p>
          <a:p>
            <a:pPr marL="0" indent="0" eaLnBrk="1" hangingPunct="1">
              <a:buFontTx/>
              <a:buNone/>
              <a:tabLst>
                <a:tab pos="539750" algn="l"/>
              </a:tabLst>
            </a:pPr>
            <a:endParaRPr lang="ru-RU" sz="2000" dirty="0" smtClean="0"/>
          </a:p>
        </p:txBody>
      </p:sp>
      <p:sp>
        <p:nvSpPr>
          <p:cNvPr id="4" name="Заголовок 1"/>
          <p:cNvSpPr txBox="1">
            <a:spLocks noChangeAspect="1"/>
          </p:cNvSpPr>
          <p:nvPr/>
        </p:nvSpPr>
        <p:spPr bwMode="auto">
          <a:xfrm>
            <a:off x="500063" y="1285875"/>
            <a:ext cx="82296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85813"/>
            <a:ext cx="778674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14" y="285728"/>
            <a:ext cx="7499350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ru-RU" sz="2400" b="1" dirty="0" smtClean="0"/>
              <a:t> – Ссылка на регистрационный номер и  дату поступившего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500174"/>
            <a:ext cx="7715304" cy="4800600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800" dirty="0" smtClean="0"/>
              <a:t>	Этот реквизит включается </a:t>
            </a:r>
            <a:r>
              <a:rPr lang="ru-RU" sz="2800" u="sng" dirty="0" smtClean="0"/>
              <a:t>только в бланк письма</a:t>
            </a:r>
            <a:r>
              <a:rPr lang="ru-RU" sz="2800" dirty="0" smtClean="0"/>
              <a:t>, он предназначен для проставления даты и индекса того документа, на который даётся ответ. 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ПРИМЕР:</a:t>
            </a:r>
          </a:p>
          <a:p>
            <a:pPr eaLnBrk="1" hangingPunct="1">
              <a:buFontTx/>
              <a:buNone/>
              <a:defRPr/>
            </a:pPr>
            <a:endParaRPr lang="ru-RU" b="1" dirty="0" smtClean="0"/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На №______ от _________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929618" cy="7969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13</a:t>
            </a:r>
            <a:r>
              <a:rPr lang="ru-RU" sz="2400" b="1" dirty="0" smtClean="0"/>
              <a:t> – Место составления (издания) документа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71500" y="5000625"/>
            <a:ext cx="8229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1043608" y="1063261"/>
            <a:ext cx="76438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defTabSz="540000"/>
            <a:r>
              <a:rPr lang="ru-RU" sz="2400" dirty="0" smtClean="0"/>
              <a:t>	Место составления (издания) документа указывается во всех документах, </a:t>
            </a:r>
            <a:r>
              <a:rPr lang="ru-RU" sz="2400" u="sng" dirty="0" smtClean="0"/>
              <a:t>кроме деловых (служебных) писем, а также докладных, служебных записок и других внутренних информационно-справочных документов.</a:t>
            </a:r>
          </a:p>
          <a:p>
            <a:pPr algn="just" defTabSz="540000"/>
            <a:r>
              <a:rPr lang="ru-RU" sz="2400" dirty="0" smtClean="0"/>
              <a:t>	Место составления (издания) документа указывается в соответствии с принятым административно-территориальным делением.</a:t>
            </a:r>
          </a:p>
          <a:p>
            <a:pPr algn="just" defTabSz="540000"/>
            <a:endParaRPr lang="ru-RU" sz="2400" dirty="0" smtClean="0"/>
          </a:p>
          <a:p>
            <a:pPr algn="just" defTabSz="5400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ПРИМЕР:</a:t>
            </a:r>
          </a:p>
          <a:p>
            <a:pPr algn="just" defTabSz="54000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just" defTabSz="5400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Москва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 rot="10800000" flipV="1">
            <a:off x="1000095" y="357166"/>
            <a:ext cx="7786743" cy="16316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01</a:t>
            </a:r>
            <a:r>
              <a:rPr lang="en-US" sz="2400" b="1" dirty="0" smtClean="0"/>
              <a:t> – </a:t>
            </a:r>
            <a:r>
              <a:rPr lang="ru-RU" sz="2700" b="1" dirty="0" smtClean="0"/>
              <a:t>Герб (</a:t>
            </a:r>
            <a:r>
              <a:rPr lang="ru-RU" sz="2700" b="1" u="sng" dirty="0" smtClean="0"/>
              <a:t>Государственный герб Российской Федерации</a:t>
            </a:r>
            <a:r>
              <a:rPr lang="ru-RU" sz="2700" b="1" dirty="0" smtClean="0"/>
              <a:t>, герб субъекта Российской Федерации, герб (геральдический знак) муниципального образования</a:t>
            </a:r>
            <a:br>
              <a:rPr lang="ru-RU" sz="27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285875"/>
            <a:ext cx="8215313" cy="2714625"/>
          </a:xfrm>
          <a:blipFill dpi="0" rotWithShape="1">
            <a:blip r:embed="rId2" cstate="print">
              <a:alphaModFix amt="0"/>
            </a:blip>
            <a:srcRect/>
            <a:tile tx="0" ty="0" sx="100000" sy="100000" flip="none" algn="tl"/>
          </a:blipFill>
        </p:spPr>
        <p:txBody>
          <a:bodyPr lIns="36000" tIns="36000" rIns="36000" bIns="36000"/>
          <a:lstStyle/>
          <a:p>
            <a:pPr eaLnBrk="1" hangingPunct="1"/>
            <a:endParaRPr lang="ru-RU" sz="1200" dirty="0" smtClean="0"/>
          </a:p>
          <a:p>
            <a:pPr eaLnBrk="1" hangingPunct="1"/>
            <a:endParaRPr lang="ru-RU" sz="1200" dirty="0" smtClean="0"/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74295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115616" y="4509120"/>
            <a:ext cx="7786712" cy="2016224"/>
          </a:xfrm>
          <a:prstGeom prst="rect">
            <a:avLst/>
          </a:prstGeom>
          <a:blipFill dpi="0" rotWithShape="1">
            <a:blip r:embed="rId2" cstate="print">
              <a:alphaModFix amt="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/>
          <a:lstStyle/>
          <a:p>
            <a:pPr algn="ctr">
              <a:spcBef>
                <a:spcPts val="0"/>
              </a:spcBef>
              <a:tabLst>
                <a:tab pos="540000" algn="l"/>
              </a:tabLst>
              <a:defRPr/>
            </a:pPr>
            <a:r>
              <a:rPr lang="ru-RU" sz="2000" b="1" i="1" kern="0" dirty="0" smtClean="0">
                <a:latin typeface="+mn-lt"/>
              </a:rPr>
              <a:t>Изображение </a:t>
            </a:r>
            <a:r>
              <a:rPr lang="ru-RU" sz="2000" b="1" i="1" kern="0" dirty="0">
                <a:latin typeface="+mn-lt"/>
              </a:rPr>
              <a:t>Государственного </a:t>
            </a:r>
            <a:r>
              <a:rPr lang="ru-RU" sz="2000" b="1" i="1" kern="0" dirty="0" smtClean="0">
                <a:latin typeface="+mn-lt"/>
              </a:rPr>
              <a:t>герба </a:t>
            </a:r>
          </a:p>
          <a:p>
            <a:pPr algn="ctr">
              <a:spcBef>
                <a:spcPts val="0"/>
              </a:spcBef>
              <a:tabLst>
                <a:tab pos="540000" algn="l"/>
              </a:tabLst>
              <a:defRPr/>
            </a:pPr>
            <a:r>
              <a:rPr lang="ru-RU" sz="2000" b="1" i="1" kern="0" dirty="0" smtClean="0">
                <a:latin typeface="+mn-lt"/>
              </a:rPr>
              <a:t>Российской Федерации</a:t>
            </a:r>
          </a:p>
          <a:p>
            <a:pPr algn="ctr">
              <a:spcBef>
                <a:spcPts val="0"/>
              </a:spcBef>
              <a:tabLst>
                <a:tab pos="540000" algn="l"/>
              </a:tabLst>
              <a:defRPr/>
            </a:pPr>
            <a:endParaRPr lang="ru-RU" sz="2000" b="1" i="1" kern="0" dirty="0">
              <a:latin typeface="+mn-lt"/>
            </a:endParaRPr>
          </a:p>
          <a:p>
            <a:pPr algn="just" defTabSz="540000">
              <a:spcBef>
                <a:spcPts val="0"/>
              </a:spcBef>
              <a:tabLst>
                <a:tab pos="540000" algn="l"/>
              </a:tabLst>
              <a:defRPr/>
            </a:pPr>
            <a:r>
              <a:rPr lang="ru-RU" sz="2000" kern="0" dirty="0">
                <a:latin typeface="+mn-lt"/>
              </a:rPr>
              <a:t>	Помещают на бланках документов в соответствии с Федеральным конституционным законом от </a:t>
            </a:r>
            <a:r>
              <a:rPr lang="ru-RU" sz="2000" kern="0" dirty="0">
                <a:latin typeface="Arial" pitchFamily="34" charset="0"/>
                <a:cs typeface="Arial" pitchFamily="34" charset="0"/>
              </a:rPr>
              <a:t>25</a:t>
            </a:r>
            <a:r>
              <a:rPr lang="ru-RU" sz="2000" kern="0" dirty="0">
                <a:latin typeface="+mn-lt"/>
              </a:rPr>
              <a:t> декабря </a:t>
            </a:r>
            <a:r>
              <a:rPr lang="ru-RU" sz="2000" kern="0" dirty="0">
                <a:latin typeface="Arial" pitchFamily="34" charset="0"/>
                <a:cs typeface="Arial" pitchFamily="34" charset="0"/>
              </a:rPr>
              <a:t>2000</a:t>
            </a:r>
            <a:r>
              <a:rPr lang="ru-RU" sz="2000" kern="0" dirty="0">
                <a:latin typeface="+mn-lt"/>
              </a:rPr>
              <a:t> года № </a:t>
            </a:r>
            <a:r>
              <a:rPr lang="ru-RU" sz="2000" kern="0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2000" kern="0" dirty="0">
                <a:latin typeface="+mn-lt"/>
              </a:rPr>
              <a:t>-ФКЗ «О Государственном гербе Российской Федерации».</a:t>
            </a:r>
          </a:p>
          <a:p>
            <a:pPr algn="ctr">
              <a:spcBef>
                <a:spcPct val="20000"/>
              </a:spcBef>
              <a:defRPr/>
            </a:pPr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00100" y="274638"/>
            <a:ext cx="7929618" cy="7969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14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Гриф ограничения доступа к документу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43608" y="923035"/>
            <a:ext cx="7643838" cy="5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defTabSz="540000"/>
            <a:r>
              <a:rPr lang="ru-RU" sz="2400" dirty="0" smtClean="0"/>
              <a:t>	 </a:t>
            </a:r>
            <a:r>
              <a:rPr lang="ru-RU" sz="1900" dirty="0" smtClean="0"/>
              <a:t>Гриф ограничения доступа к документу </a:t>
            </a:r>
            <a:r>
              <a:rPr lang="ru-RU" sz="1900" u="sng" dirty="0" smtClean="0"/>
              <a:t>проставляется в правом верхнем углу первого листа документа </a:t>
            </a:r>
            <a:r>
              <a:rPr lang="ru-RU" sz="1900" dirty="0" smtClean="0"/>
              <a:t>(проекта документа, сопроводительного письма к документу) </a:t>
            </a:r>
            <a:r>
              <a:rPr lang="ru-RU" sz="1900" u="sng" dirty="0" smtClean="0"/>
              <a:t>на границе верхнего поля </a:t>
            </a:r>
            <a:r>
              <a:rPr lang="ru-RU" sz="1900" dirty="0" smtClean="0"/>
              <a:t>при наличии в документе информации, доступ к которой ограничен в соответствии с законодательством Российской Федерации.</a:t>
            </a:r>
          </a:p>
          <a:p>
            <a:pPr algn="just" defTabSz="540000"/>
            <a:r>
              <a:rPr lang="ru-RU" sz="1900" dirty="0" smtClean="0"/>
              <a:t>	Виды используемых в организации грифов ограничения доступа должны соответствовать законодательным и иным нормативным правовым актам Российской Федерации и должны быть закреплены в локальных нормативных актах. </a:t>
            </a:r>
          </a:p>
          <a:p>
            <a:pPr algn="just" defTabSz="540000"/>
            <a:r>
              <a:rPr lang="ru-RU" sz="1900" dirty="0" smtClean="0"/>
              <a:t>	В состав грифа ограничения доступа к документу входит ограничительная надпись </a:t>
            </a:r>
            <a:r>
              <a:rPr lang="ru-RU" sz="1900" b="1" u="sng" dirty="0" smtClean="0"/>
              <a:t>("Для служебного пользования", "Конфиденциально", "Коммерческая тайна"</a:t>
            </a:r>
            <a:r>
              <a:rPr lang="ru-RU" sz="1900" dirty="0" smtClean="0"/>
              <a:t> или др.), которая может дополняться номером экземпляра документа и другими сведениями в соответствии с законодательством Российской Федерации.</a:t>
            </a:r>
          </a:p>
          <a:p>
            <a:pPr algn="just" defTabSz="540000"/>
            <a:r>
              <a:rPr lang="ru-RU" dirty="0" smtClean="0"/>
              <a:t> </a:t>
            </a:r>
          </a:p>
          <a:p>
            <a:pPr algn="just" defTabSz="540000"/>
            <a:r>
              <a:rPr lang="ru-RU" dirty="0" smtClean="0">
                <a:latin typeface="+mj-lt"/>
              </a:rPr>
              <a:t> 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Пример - Коммерческая тайна.</a:t>
            </a:r>
          </a:p>
          <a:p>
            <a:pPr algn="just" defTabSz="54000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Экз. № 2</a:t>
            </a:r>
          </a:p>
          <a:p>
            <a:pPr algn="just" defTabSz="540000"/>
            <a:r>
              <a:rPr lang="ru-RU" sz="2400" b="1" dirty="0" smtClean="0"/>
              <a:t> </a:t>
            </a:r>
            <a:endParaRPr lang="ru-RU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15304" cy="511175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15</a:t>
            </a:r>
            <a:r>
              <a:rPr lang="ru-RU" sz="2400" b="1" dirty="0" smtClean="0"/>
              <a:t> - Адресат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714356"/>
            <a:ext cx="7786742" cy="5929312"/>
          </a:xfrm>
        </p:spPr>
        <p:txBody>
          <a:bodyPr>
            <a:normAutofit fontScale="92500"/>
          </a:bodyPr>
          <a:lstStyle/>
          <a:p>
            <a:pPr marL="0" indent="0" algn="just" defTabSz="540000">
              <a:spcBef>
                <a:spcPts val="0"/>
              </a:spcBef>
              <a:buNone/>
              <a:defRPr/>
            </a:pPr>
            <a:r>
              <a:rPr lang="ru-RU" sz="2000" dirty="0" smtClean="0"/>
              <a:t>	 Адресат используется при оформлении деловых (служебных) писем, внутренних информационно-справочных документов (докладных, служебных записок и др.)</a:t>
            </a:r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1) При направлении документов</a:t>
            </a:r>
            <a:r>
              <a:rPr lang="ru-RU" sz="2000" u="sng" dirty="0" smtClean="0"/>
              <a:t> в адрес организации</a:t>
            </a:r>
            <a:endParaRPr lang="ru-RU" sz="2000" dirty="0" smtClean="0"/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 				           </a:t>
            </a:r>
            <a:r>
              <a:rPr lang="ru-RU" sz="2100" b="1" dirty="0" smtClean="0"/>
              <a:t>Министерство финансов РФ </a:t>
            </a:r>
          </a:p>
          <a:p>
            <a:pPr algn="just" eaLnBrk="1" hangingPunct="1">
              <a:buFontTx/>
              <a:buNone/>
              <a:defRPr/>
            </a:pPr>
            <a:r>
              <a:rPr lang="ru-RU" sz="2100" b="1" dirty="0" smtClean="0"/>
              <a:t>				           Управление налоговой реформы</a:t>
            </a:r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2) При направлении документа </a:t>
            </a:r>
            <a:r>
              <a:rPr lang="ru-RU" sz="2000" u="sng" dirty="0" smtClean="0"/>
              <a:t>должностному лицу</a:t>
            </a:r>
            <a:endParaRPr lang="ru-RU" sz="2000" dirty="0" smtClean="0"/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 				            </a:t>
            </a:r>
            <a:r>
              <a:rPr lang="ru-RU" sz="2100" b="1" dirty="0" smtClean="0"/>
              <a:t>Министерство финансов РФ</a:t>
            </a:r>
          </a:p>
          <a:p>
            <a:pPr algn="just" eaLnBrk="1" hangingPunct="1">
              <a:buFontTx/>
              <a:buNone/>
              <a:defRPr/>
            </a:pPr>
            <a:r>
              <a:rPr lang="ru-RU" sz="2100" b="1" dirty="0" smtClean="0"/>
              <a:t>				            Начальнику Управления </a:t>
            </a:r>
          </a:p>
          <a:p>
            <a:pPr algn="just" eaLnBrk="1" hangingPunct="1">
              <a:buFontTx/>
              <a:buNone/>
              <a:defRPr/>
            </a:pPr>
            <a:r>
              <a:rPr lang="ru-RU" sz="2100" b="1" dirty="0" smtClean="0"/>
              <a:t>				            налоговой реформы</a:t>
            </a:r>
          </a:p>
          <a:p>
            <a:pPr algn="just" eaLnBrk="1" hangingPunct="1">
              <a:buFontTx/>
              <a:buNone/>
              <a:defRPr/>
            </a:pPr>
            <a:r>
              <a:rPr lang="ru-RU" sz="2100" b="1" dirty="0" smtClean="0"/>
              <a:t>				            Громову Н.П.</a:t>
            </a:r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3) При </a:t>
            </a:r>
            <a:r>
              <a:rPr lang="ru-RU" sz="2000" dirty="0" err="1" smtClean="0"/>
              <a:t>адресовании</a:t>
            </a:r>
            <a:r>
              <a:rPr lang="ru-RU" sz="2000" dirty="0" smtClean="0"/>
              <a:t> документов </a:t>
            </a:r>
            <a:r>
              <a:rPr lang="ru-RU" sz="2000" u="sng" dirty="0" smtClean="0"/>
              <a:t>нескольким однородным учреждениям или организациям фамилии опускают</a:t>
            </a:r>
            <a:r>
              <a:rPr lang="ru-RU" sz="2000" dirty="0" smtClean="0"/>
              <a:t>, </a:t>
            </a:r>
            <a:r>
              <a:rPr lang="ru-RU" sz="2000" u="sng" dirty="0" smtClean="0"/>
              <a:t>а должности указывают обобщенно</a:t>
            </a:r>
            <a:endParaRPr lang="ru-RU" sz="2000" dirty="0" smtClean="0"/>
          </a:p>
          <a:p>
            <a:pPr algn="just" eaLnBrk="1" hangingPunct="1">
              <a:buFontTx/>
              <a:buNone/>
              <a:defRPr/>
            </a:pPr>
            <a:r>
              <a:rPr lang="ru-RU" sz="2000" b="1" dirty="0" smtClean="0"/>
              <a:t>				            </a:t>
            </a:r>
            <a:r>
              <a:rPr lang="ru-RU" sz="2100" b="1" dirty="0" smtClean="0"/>
              <a:t>Ректорам вузов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/>
              <a:t> 	</a:t>
            </a:r>
            <a:r>
              <a:rPr lang="ru-RU" sz="2000" u="sng" dirty="0" smtClean="0"/>
              <a:t>Документ, предназначенный для отправки, не должен содержать более четырех адресов </a:t>
            </a:r>
            <a:r>
              <a:rPr lang="ru-RU" sz="2000" dirty="0" smtClean="0"/>
              <a:t>(составляется список рассылки документа).</a:t>
            </a:r>
          </a:p>
          <a:p>
            <a:pPr marL="0" indent="0" eaLnBrk="1" hangingPunct="1">
              <a:buFontTx/>
              <a:buNone/>
              <a:tabLst>
                <a:tab pos="540000" algn="l"/>
              </a:tabLst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0"/>
            <a:ext cx="7715304" cy="714375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16</a:t>
            </a:r>
            <a:r>
              <a:rPr lang="ru-RU" sz="2400" b="1" dirty="0" smtClean="0"/>
              <a:t> – Гриф утверждения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908720"/>
            <a:ext cx="8001056" cy="5806428"/>
          </a:xfrm>
        </p:spPr>
        <p:txBody>
          <a:bodyPr>
            <a:normAutofit fontScale="85000" lnSpcReduction="20000"/>
          </a:bodyPr>
          <a:lstStyle/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	</a:t>
            </a:r>
            <a:r>
              <a:rPr lang="ru-RU" sz="1900" dirty="0" smtClean="0"/>
              <a:t>Гриф утверждения </a:t>
            </a:r>
            <a:r>
              <a:rPr lang="ru-RU" sz="1900" u="sng" dirty="0" smtClean="0"/>
              <a:t>располагают в правом верхнем углу документа</a:t>
            </a:r>
            <a:r>
              <a:rPr lang="ru-RU" sz="1900" dirty="0" smtClean="0"/>
              <a:t>. </a:t>
            </a:r>
          </a:p>
          <a:p>
            <a:pPr algn="just" eaLnBrk="1" hangingPunct="1">
              <a:buFontTx/>
              <a:buNone/>
              <a:defRPr/>
            </a:pPr>
            <a:r>
              <a:rPr lang="ru-RU" sz="1900" dirty="0" smtClean="0"/>
              <a:t>1) При </a:t>
            </a:r>
            <a:r>
              <a:rPr lang="ru-RU" sz="1900" u="sng" dirty="0" smtClean="0"/>
              <a:t>утверждении документа постановлением</a:t>
            </a:r>
            <a:r>
              <a:rPr lang="ru-RU" sz="1900" dirty="0" smtClean="0"/>
              <a:t>, решением, приказом, протоколом:</a:t>
            </a:r>
          </a:p>
          <a:p>
            <a:pPr>
              <a:buNone/>
            </a:pPr>
            <a:r>
              <a:rPr lang="ru-RU" sz="2000" dirty="0" smtClean="0"/>
              <a:t> </a:t>
            </a:r>
            <a:r>
              <a:rPr lang="ru-RU" sz="2000" b="1" u="sng" dirty="0" smtClean="0"/>
              <a:t>ПРИМЕР:</a:t>
            </a:r>
            <a:r>
              <a:rPr lang="ru-RU" sz="2000" dirty="0" smtClean="0"/>
              <a:t>			</a:t>
            </a:r>
          </a:p>
          <a:p>
            <a:pPr>
              <a:buNone/>
            </a:pPr>
            <a:r>
              <a:rPr lang="ru-RU" sz="2000" dirty="0" smtClean="0">
                <a:cs typeface="Arial" pitchFamily="34" charset="0"/>
              </a:rPr>
              <a:t>(Регламент)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			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УТВЕРЖДЕН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			приказом АО "Профиль"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			от 5 апреля 2015 г. № 82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или </a:t>
            </a:r>
          </a:p>
          <a:p>
            <a:pPr>
              <a:buNone/>
            </a:pPr>
            <a:r>
              <a:rPr lang="ru-RU" sz="2000" dirty="0" smtClean="0"/>
              <a:t>(Правила) 			  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УТВЕРЖДЕНЫ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			приказом АО "Профиль"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			от 5 апреля 2015 г. № 83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или</a:t>
            </a:r>
          </a:p>
          <a:p>
            <a:pPr>
              <a:buNone/>
            </a:pPr>
            <a:r>
              <a:rPr lang="ru-RU" sz="2000" dirty="0" smtClean="0"/>
              <a:t>(Положение)              		    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УТВЕРЖДЕНО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					Советом директоров АО "Профиль"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					(протокол от 12.12.2015 № 12)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1900" dirty="0" smtClean="0"/>
              <a:t>2) Если документ </a:t>
            </a:r>
            <a:r>
              <a:rPr lang="ru-RU" sz="1900" u="sng" dirty="0" smtClean="0"/>
              <a:t>утверждается должностным лицом</a:t>
            </a:r>
            <a:r>
              <a:rPr lang="ru-RU" sz="1900" dirty="0" smtClean="0"/>
              <a:t>:</a:t>
            </a:r>
          </a:p>
          <a:p>
            <a:pPr eaLnBrk="1" hangingPunct="1">
              <a:buFontTx/>
              <a:buNone/>
              <a:defRPr/>
            </a:pPr>
            <a:r>
              <a:rPr lang="ru-RU" sz="2000" b="1" dirty="0" smtClean="0"/>
              <a:t>					      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УТВЕРЖДАЮ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Генеральный директор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личная подпись   Л.Т. Шведов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14.05.2009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FontTx/>
              <a:buNone/>
              <a:tabLst>
                <a:tab pos="540000" algn="l"/>
              </a:tabLst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715304" cy="4397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17</a:t>
            </a:r>
            <a:r>
              <a:rPr lang="ru-RU" sz="2400" b="1" dirty="0" smtClean="0"/>
              <a:t> – Заголовок к тексту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857250"/>
            <a:ext cx="7786742" cy="5715000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Включает краткое содержание документа. Заголовок может отвечать на вопросы: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 </a:t>
            </a:r>
            <a:r>
              <a:rPr lang="ru-RU" sz="2000" b="1" u="sng" dirty="0" smtClean="0"/>
              <a:t>о чем? </a:t>
            </a:r>
            <a:endParaRPr lang="ru-RU" sz="2000" dirty="0" smtClean="0"/>
          </a:p>
          <a:p>
            <a:pPr eaLnBrk="1" hangingPunct="1">
              <a:buFontTx/>
              <a:buNone/>
              <a:defRPr/>
            </a:pPr>
            <a:r>
              <a:rPr lang="ru-RU" sz="2000" b="1" dirty="0" smtClean="0"/>
              <a:t>ПРИМЕР:</a:t>
            </a:r>
            <a:endParaRPr lang="ru-RU" sz="2000" dirty="0" smtClean="0"/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в письме		</a:t>
            </a:r>
            <a:r>
              <a:rPr lang="ru-RU" sz="2000" b="1" dirty="0" smtClean="0"/>
              <a:t>О сроках поставки продукции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в приказе		об увольнении с работы	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в положении		об отделе маркетинга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 </a:t>
            </a:r>
          </a:p>
          <a:p>
            <a:pPr eaLnBrk="1" hangingPunct="1">
              <a:buFontTx/>
              <a:buNone/>
              <a:defRPr/>
            </a:pPr>
            <a:r>
              <a:rPr lang="ru-RU" sz="2000" b="1" u="sng" dirty="0" smtClean="0"/>
              <a:t>чего?</a:t>
            </a:r>
            <a:r>
              <a:rPr lang="ru-RU" sz="2000" b="1" dirty="0" smtClean="0"/>
              <a:t>	</a:t>
            </a:r>
            <a:endParaRPr lang="ru-RU" sz="2000" dirty="0" smtClean="0"/>
          </a:p>
          <a:p>
            <a:pPr eaLnBrk="1" hangingPunct="1">
              <a:buFontTx/>
              <a:buNone/>
              <a:defRPr/>
            </a:pPr>
            <a:r>
              <a:rPr lang="ru-RU" sz="2000" b="1" dirty="0" smtClean="0"/>
              <a:t>ПРИМЕР:</a:t>
            </a:r>
            <a:r>
              <a:rPr lang="ru-RU" sz="2000" dirty="0" smtClean="0"/>
              <a:t>	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акт			списания продукции	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протокол		общего собрания акционеров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правила		техники безопасности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  <a:r>
              <a:rPr lang="ru-RU" sz="2000" u="sng" dirty="0" smtClean="0"/>
              <a:t>Допускается не указывать </a:t>
            </a:r>
            <a:r>
              <a:rPr lang="ru-RU" sz="2000" dirty="0" smtClean="0"/>
              <a:t>заголовок к небольшим текстам (4-5 строк) или к текстам документов формата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А5</a:t>
            </a:r>
            <a:r>
              <a:rPr lang="ru-RU" sz="2000" dirty="0" smtClean="0"/>
              <a:t>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786742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18</a:t>
            </a:r>
            <a:r>
              <a:rPr lang="ru-RU" sz="2400" b="1" dirty="0" smtClean="0"/>
              <a:t> – Текст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1428736"/>
            <a:ext cx="7786742" cy="4800600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Текст документа печатают отступив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/>
              <a:t> интервала от реквизита “заголовок к тексту” через </a:t>
            </a:r>
            <a:r>
              <a:rPr lang="ru-RU" sz="2400" u="sng" dirty="0" smtClean="0"/>
              <a:t>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1-1,5</a:t>
            </a:r>
            <a:r>
              <a:rPr lang="ru-RU" sz="2400" u="sng" dirty="0" smtClean="0"/>
              <a:t> межстрочных интервал,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14</a:t>
            </a:r>
            <a:r>
              <a:rPr lang="ru-RU" sz="2400" u="sng" dirty="0" smtClean="0"/>
              <a:t> шрифт.  Текст выравнивают по ширине.</a:t>
            </a:r>
          </a:p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</a:t>
            </a:r>
            <a:r>
              <a:rPr lang="ru-RU" sz="2400" u="sng" dirty="0" smtClean="0"/>
              <a:t>Абзацный отступ текста документа 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1,25</a:t>
            </a:r>
            <a:r>
              <a:rPr lang="ru-RU" sz="2400" u="sng" dirty="0" smtClean="0"/>
              <a:t> см.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endParaRPr lang="ru-RU" sz="2400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В документах, составленных на двух и более страницах, вторая и последующая страницы нумеруются. </a:t>
            </a:r>
            <a:r>
              <a:rPr lang="ru-RU" sz="2400" u="sng" dirty="0" smtClean="0"/>
              <a:t>Номер страницы проставляется посередине верхнего поля арабскими цифра” без кавычек, дефисов и слова страница (стр.).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858180" cy="582612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19</a:t>
            </a:r>
            <a:r>
              <a:rPr lang="ru-RU" sz="2400" b="1" dirty="0" smtClean="0"/>
              <a:t> – Отметка о приложении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785813"/>
            <a:ext cx="7929618" cy="5857875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</a:p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В сопроводительных письмах и других информационно-справочных документах отметка о приложении оформляется под текстом от границы левого поля следующим образом: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endParaRPr lang="ru-RU" sz="2000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1) Если </a:t>
            </a:r>
            <a:r>
              <a:rPr lang="ru-RU" sz="2000" u="sng" dirty="0" smtClean="0"/>
              <a:t>приложение названо </a:t>
            </a:r>
            <a:r>
              <a:rPr lang="ru-RU" sz="2000" dirty="0" smtClean="0"/>
              <a:t>в тексте: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Приложение: на 10 л. в 3 экз.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lnSpc>
                <a:spcPct val="50000"/>
              </a:lnSpc>
              <a:buFontTx/>
              <a:buNone/>
              <a:tabLst>
                <a:tab pos="540000" algn="l"/>
              </a:tabLst>
              <a:defRPr/>
            </a:pPr>
            <a:endParaRPr lang="ru-RU" sz="2000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2) Если в тексте документа </a:t>
            </a:r>
            <a:r>
              <a:rPr lang="ru-RU" sz="2000" u="sng" dirty="0" smtClean="0"/>
              <a:t>приложения упомянуты, но не названы,</a:t>
            </a:r>
            <a:r>
              <a:rPr lang="ru-RU" sz="2000" dirty="0" smtClean="0"/>
              <a:t> в отметке о приложениях они должны быть указаны полностью.:</a:t>
            </a:r>
            <a:endParaRPr lang="ru-RU" sz="2400" b="1" dirty="0" smtClean="0"/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Приложение: 1. Штатное расписание на 4 л. в 2 экз.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2.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Смета расходов на 3 л. в 2 экз.</a:t>
            </a:r>
          </a:p>
          <a:p>
            <a:pPr lvl="0" algn="just">
              <a:buNone/>
              <a:tabLst>
                <a:tab pos="540000" algn="l"/>
              </a:tabLst>
              <a:defRPr/>
            </a:pPr>
            <a:r>
              <a:rPr lang="ru-RU" sz="2000" dirty="0" smtClean="0"/>
              <a:t>3) Если приложение (приложения) сброшюрованы: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Приложение: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отчет о НИР в 2 экз.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  <a:endParaRPr lang="ru-RU" sz="2400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00100" y="274638"/>
            <a:ext cx="7858180" cy="58261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19</a:t>
            </a: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Отметка о приложении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000100" y="785813"/>
            <a:ext cx="7929618" cy="585787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algn="just"/>
            <a:endParaRPr kumimoji="0" lang="ru-RU" sz="20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just"/>
            <a:r>
              <a:rPr kumimoji="0" lang="ru-RU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</a:t>
            </a:r>
            <a:r>
              <a:rPr lang="ru-RU" sz="2000" dirty="0" smtClean="0"/>
              <a:t>Если документ, являющийся приложением, имеет приложения с самостоятельной нумерацией страниц:</a:t>
            </a:r>
          </a:p>
          <a:p>
            <a:pPr algn="just"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Приложение:</a:t>
            </a:r>
          </a:p>
          <a:p>
            <a:pPr algn="just"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письмо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Росархива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от 05.06.2015 № 02-6/172 и приложения к нему, всего на 5 л.</a:t>
            </a:r>
          </a:p>
          <a:p>
            <a:pPr algn="just"/>
            <a:endParaRPr lang="ru-RU" sz="2000" b="1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r>
              <a:rPr kumimoji="0" lang="ru-RU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5)</a:t>
            </a:r>
            <a:r>
              <a:rPr lang="ru-RU" sz="2000" dirty="0" smtClean="0"/>
              <a:t>Если приложением является обособленный электронный носитель (компакт-диск, </a:t>
            </a:r>
            <a:r>
              <a:rPr lang="ru-RU" sz="2000" dirty="0" err="1" smtClean="0"/>
              <a:t>usb-флеш-накопитель</a:t>
            </a:r>
            <a:r>
              <a:rPr lang="ru-RU" sz="2000" dirty="0" smtClean="0"/>
              <a:t> и др.):</a:t>
            </a:r>
          </a:p>
          <a:p>
            <a:pPr algn="just"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Приложение:</a:t>
            </a:r>
          </a:p>
          <a:p>
            <a:pPr algn="just"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CD в 1 экз.</a:t>
            </a:r>
          </a:p>
          <a:p>
            <a:pPr algn="just">
              <a:lnSpc>
                <a:spcPct val="120000"/>
              </a:lnSpc>
            </a:pPr>
            <a:endParaRPr lang="ru-RU" sz="2000" b="1" dirty="0" smtClean="0">
              <a:latin typeface="+mj-lt"/>
            </a:endParaRPr>
          </a:p>
          <a:p>
            <a:pPr algn="just">
              <a:lnSpc>
                <a:spcPct val="120000"/>
              </a:lnSpc>
            </a:pPr>
            <a:r>
              <a:rPr lang="ru-RU" sz="2000" dirty="0" smtClean="0"/>
              <a:t>6)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приложении к распорядительному документу (постановление, приказ, распоряжение) на первом его листе в правом верхнем углу пишут: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Пример:	</a:t>
            </a:r>
            <a:r>
              <a:rPr lang="ru-RU" sz="2000" dirty="0" smtClean="0"/>
              <a:t>			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Приложение 1</a:t>
            </a:r>
          </a:p>
          <a:p>
            <a:pPr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УТВЕРЖДЕНО</a:t>
            </a:r>
          </a:p>
          <a:p>
            <a:pPr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приказом АО "Профиль"</a:t>
            </a:r>
          </a:p>
          <a:p>
            <a:pPr>
              <a:lnSpc>
                <a:spcPct val="11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				от 18.05.2015 № 67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>
                <a:tab pos="540000" algn="l"/>
              </a:tabLst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15304" cy="796925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ru-RU" sz="2400" b="1" dirty="0" smtClean="0"/>
              <a:t> – Гриф согласования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928688"/>
            <a:ext cx="7858180" cy="5715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  <a:defRPr/>
            </a:pPr>
            <a:r>
              <a:rPr lang="ru-RU" sz="2000" dirty="0" smtClean="0"/>
              <a:t> 1) </a:t>
            </a:r>
            <a:r>
              <a:rPr lang="ru-RU" sz="2000" u="sng" dirty="0" smtClean="0"/>
              <a:t>Если согласование документа проводится должностным лицом: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СОГЛАСОВАНО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Начальник Департамента образования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Подпись	О.И. Трофимов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03.06.2009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/>
              <a:t> </a:t>
            </a:r>
          </a:p>
          <a:p>
            <a:pPr algn="just" eaLnBrk="1" hangingPunct="1">
              <a:buFontTx/>
              <a:buNone/>
              <a:defRPr/>
            </a:pPr>
            <a:r>
              <a:rPr lang="ru-RU" sz="2000" dirty="0" smtClean="0"/>
              <a:t>2) </a:t>
            </a:r>
            <a:r>
              <a:rPr lang="ru-RU" sz="2000" u="sng" dirty="0" smtClean="0"/>
              <a:t>Если согласование документа проводится протоколом, письмом или решением коллегиального органа: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СОГЛАСОВАНО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Советом директоров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АО "Профиль"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(протокол от 05.03.2019 № 5)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СОГЛАСОВАНО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письмом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Росархива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от 05.03.2019 № 5 </a:t>
            </a:r>
            <a:r>
              <a:rPr lang="ru-RU" sz="2000" dirty="0" smtClean="0"/>
              <a:t> 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  <a:r>
              <a:rPr lang="ru-RU" sz="2000" u="sng" dirty="0" smtClean="0"/>
              <a:t>Гриф согласования располагается ниже реквизита «Подпись» в левом нижнем углу документа.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715304" cy="868362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21</a:t>
            </a:r>
            <a:r>
              <a:rPr lang="ru-RU" sz="2400" b="1" dirty="0" smtClean="0"/>
              <a:t> – Виза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071563"/>
            <a:ext cx="7572428" cy="5357812"/>
          </a:xfrm>
        </p:spPr>
        <p:txBody>
          <a:bodyPr>
            <a:normAutofit fontScale="85000" lnSpcReduction="10000"/>
          </a:bodyPr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dirty="0" smtClean="0"/>
              <a:t>	</a:t>
            </a:r>
            <a:r>
              <a:rPr lang="ru-RU" sz="2200" dirty="0" smtClean="0"/>
              <a:t>Виза необходима для проверки специалистами целесообразности составления документа, виза ставится при согласовании документа внутри организации. 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/>
              <a:t>ПРИМЕР:</a:t>
            </a:r>
          </a:p>
          <a:p>
            <a:pPr marL="0" indent="-457200" algn="just" eaLnBrk="1" hangingPunct="1">
              <a:spcBef>
                <a:spcPts val="0"/>
              </a:spcBef>
              <a:buClrTx/>
              <a:buSzPct val="100000"/>
              <a:buFontTx/>
              <a:buAutoNum type="arabicParenR"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Юрисконсульт</a:t>
            </a:r>
          </a:p>
          <a:p>
            <a:pPr marL="0" indent="-457200" algn="just" eaLnBrk="1" hangingPunct="1"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л.п.		Н.И. Власов</a:t>
            </a:r>
          </a:p>
          <a:p>
            <a:pPr marL="0" indent="-457200" algn="just" eaLnBrk="1" hangingPunct="1"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06.07.2009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/>
              <a:t>2) </a:t>
            </a:r>
            <a:r>
              <a:rPr lang="ru-RU" sz="2000" dirty="0" smtClean="0"/>
              <a:t>При наличии замечаний к документу: их располагают на отдельном листе, подписывают и прилагают к документу. </a:t>
            </a:r>
          </a:p>
          <a:p>
            <a:pPr marL="0" indent="-45720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/>
              <a:t>	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Замечания прилагаются.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0" indent="-45720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Юрисконсульт</a:t>
            </a:r>
          </a:p>
          <a:p>
            <a:pPr marL="0" indent="-45720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л.п.		Н.И. Власов</a:t>
            </a:r>
          </a:p>
          <a:p>
            <a:pPr marL="0" indent="-457200" algn="just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06.07.2009</a:t>
            </a:r>
          </a:p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100" dirty="0" smtClean="0"/>
              <a:t>	</a:t>
            </a:r>
            <a:r>
              <a:rPr lang="ru-RU" sz="2200" dirty="0" smtClean="0"/>
              <a:t>В организациях, применяющих системы электронного документооборота, согласование может проводиться в электронной форме, согласно ГОСТ Р ИСО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15489-1.</a:t>
            </a:r>
          </a:p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200" dirty="0" smtClean="0"/>
              <a:t>	Визы проставляют на последнем листе документа под подписью, на обороте последнего листа подлинника документа или на листе согласования (визирования), прилагаемом к документу.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15304" cy="582612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22</a:t>
            </a:r>
            <a:r>
              <a:rPr lang="ru-RU" sz="2400" b="1" dirty="0" smtClean="0"/>
              <a:t> - Подпись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>
          <a:xfrm>
            <a:off x="914400" y="857232"/>
            <a:ext cx="8086756" cy="5572125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000" dirty="0" smtClean="0"/>
              <a:t>	</a:t>
            </a:r>
            <a:r>
              <a:rPr lang="ru-RU" sz="2000" u="sng" dirty="0" smtClean="0"/>
              <a:t>Право подписи управленческих документов является компетенцией руководителя организации или его заместителей. </a:t>
            </a:r>
            <a:endParaRPr lang="ru-RU" sz="2000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099" y="1643051"/>
          <a:ext cx="7929619" cy="4464888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7929619"/>
              </a:tblGrid>
              <a:tr h="2000270">
                <a:tc>
                  <a:txBody>
                    <a:bodyPr/>
                    <a:lstStyle/>
                    <a:p>
                      <a:pPr marL="342900" indent="-342900" algn="just">
                        <a:buAutoNum type="arabicParenR"/>
                      </a:pPr>
                      <a:r>
                        <a:rPr lang="ru-RU" dirty="0" smtClean="0"/>
                        <a:t>Если </a:t>
                      </a:r>
                      <a:r>
                        <a:rPr lang="ru-RU" u="sng" dirty="0" smtClean="0"/>
                        <a:t>документ оформлен на бланке организации</a:t>
                      </a:r>
                      <a:r>
                        <a:rPr lang="ru-RU" dirty="0" smtClean="0"/>
                        <a:t>:</a:t>
                      </a:r>
                    </a:p>
                    <a:p>
                      <a:pPr marL="342900" indent="-342900" algn="just">
                        <a:buNone/>
                      </a:pPr>
                      <a:endParaRPr lang="ru-RU" dirty="0" smtClean="0"/>
                    </a:p>
                    <a:p>
                      <a:pPr marL="342900" indent="-342900" algn="just">
                        <a:buNone/>
                      </a:pPr>
                      <a:endParaRPr lang="ru-RU" dirty="0" smtClean="0"/>
                    </a:p>
                    <a:p>
                      <a:pPr marL="342900" indent="-342900" algn="just">
                        <a:buNone/>
                      </a:pPr>
                      <a:r>
                        <a:rPr lang="ru-RU" b="1" dirty="0" smtClean="0"/>
                        <a:t>Генеральный директор              личная подпись                С.А. Иванов</a:t>
                      </a:r>
                    </a:p>
                    <a:p>
                      <a:pPr marL="342900" indent="-342900" algn="just">
                        <a:buNone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6461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2) </a:t>
                      </a:r>
                      <a:r>
                        <a:rPr lang="ru-RU" u="sng" dirty="0" smtClean="0"/>
                        <a:t>Если документ</a:t>
                      </a:r>
                      <a:r>
                        <a:rPr lang="ru-RU" u="sng" baseline="0" dirty="0" smtClean="0"/>
                        <a:t> подписывают несколько должностных лиц организации</a:t>
                      </a:r>
                      <a:r>
                        <a:rPr lang="ru-RU" baseline="0" dirty="0" smtClean="0"/>
                        <a:t>, их подписи </a:t>
                      </a:r>
                      <a:r>
                        <a:rPr lang="ru-RU" u="sng" baseline="0" dirty="0" smtClean="0"/>
                        <a:t>располагают одну под другой </a:t>
                      </a:r>
                      <a:r>
                        <a:rPr lang="ru-RU" baseline="0" dirty="0" smtClean="0"/>
                        <a:t>в последовательности, соответствующей занимаемой должности: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aseline="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Генеральный директор              личная подпись                С.А. Иванов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Главный бухгалтер                       личная</a:t>
                      </a:r>
                      <a:r>
                        <a:rPr lang="ru-RU" b="1" baseline="0" dirty="0" smtClean="0"/>
                        <a:t> подпись                О.А. Сидорова</a:t>
                      </a:r>
                      <a:endParaRPr lang="ru-RU" b="1" dirty="0" smtClean="0"/>
                    </a:p>
                    <a:p>
                      <a:pPr algn="just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 rot="10800000" flipV="1">
            <a:off x="1000095" y="357166"/>
            <a:ext cx="7786743" cy="1631674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rial" pitchFamily="34" charset="0"/>
              </a:rPr>
              <a:t>01</a:t>
            </a: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Герб (Государственный герб Российской Федерации, </a:t>
            </a:r>
            <a:r>
              <a:rPr kumimoji="0" lang="ru-RU" sz="9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герб субъекта Российской Федерации</a:t>
            </a: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герб (геральдический знак) муниципального образования</a:t>
            </a:r>
            <a:b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916834"/>
            <a:ext cx="7416824" cy="2305698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115616" y="4221088"/>
            <a:ext cx="780100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 anchor="t" anchorCtr="0"/>
          <a:lstStyle/>
          <a:p>
            <a:pPr algn="ctr">
              <a:tabLst>
                <a:tab pos="540000" algn="l"/>
              </a:tabLst>
              <a:defRPr/>
            </a:pPr>
            <a:r>
              <a:rPr lang="ru-RU" sz="2000" b="1" i="1" kern="0" dirty="0" smtClean="0">
                <a:ea typeface="+mj-ea"/>
                <a:cs typeface="+mj-cs"/>
              </a:rPr>
              <a:t>Герб </a:t>
            </a:r>
            <a:r>
              <a:rPr lang="ru-RU" sz="2000" b="1" i="1" kern="0" dirty="0">
                <a:ea typeface="+mj-ea"/>
                <a:cs typeface="+mj-cs"/>
              </a:rPr>
              <a:t>Москвы как субъекта Российской Федерации</a:t>
            </a:r>
          </a:p>
          <a:p>
            <a:pPr algn="ctr">
              <a:tabLst>
                <a:tab pos="540000" algn="l"/>
              </a:tabLst>
              <a:defRPr/>
            </a:pPr>
            <a:endParaRPr lang="ru-RU" sz="1400" kern="0" dirty="0">
              <a:ea typeface="+mj-ea"/>
              <a:cs typeface="+mj-cs"/>
            </a:endParaRPr>
          </a:p>
          <a:p>
            <a:pPr algn="just">
              <a:tabLst>
                <a:tab pos="540000" algn="l"/>
              </a:tabLst>
              <a:defRPr/>
            </a:pPr>
            <a:r>
              <a:rPr lang="ru-RU" sz="2000" kern="0" dirty="0" smtClean="0">
                <a:ea typeface="+mj-ea"/>
                <a:cs typeface="+mj-cs"/>
              </a:rPr>
              <a:t>	Помещают </a:t>
            </a:r>
            <a:r>
              <a:rPr lang="ru-RU" sz="2000" kern="0" dirty="0">
                <a:ea typeface="+mj-ea"/>
                <a:cs typeface="+mj-cs"/>
              </a:rPr>
              <a:t>на бланках документов в соответствии с </a:t>
            </a:r>
            <a:r>
              <a:rPr lang="ru-RU" sz="2000" dirty="0" smtClean="0"/>
              <a:t>законодательными и иными нормативными </a:t>
            </a:r>
            <a:r>
              <a:rPr lang="ru-RU" sz="2000" kern="0" dirty="0" smtClean="0">
                <a:ea typeface="+mj-ea"/>
                <a:cs typeface="+mj-cs"/>
              </a:rPr>
              <a:t>правовыми </a:t>
            </a:r>
            <a:r>
              <a:rPr lang="ru-RU" sz="2000" kern="0" dirty="0">
                <a:ea typeface="+mj-ea"/>
                <a:cs typeface="+mj-cs"/>
              </a:rPr>
              <a:t>актами субъектов РФ (Органы исполнительной власти – город, область</a:t>
            </a:r>
            <a:r>
              <a:rPr lang="ru-RU" sz="2000" kern="0" dirty="0" smtClean="0">
                <a:ea typeface="+mj-ea"/>
                <a:cs typeface="+mj-cs"/>
              </a:rPr>
              <a:t>). 	</a:t>
            </a:r>
            <a:r>
              <a:rPr lang="ru-RU" sz="2000" dirty="0" smtClean="0"/>
              <a:t>Помещается по середине верхнего поля бланка документа над реквизитами организации - автора документа, на расстоянии 10 мм от верхнего края листа.</a:t>
            </a:r>
          </a:p>
          <a:p>
            <a:pPr algn="just">
              <a:tabLst>
                <a:tab pos="540000" algn="l"/>
              </a:tabLst>
              <a:defRPr/>
            </a:pPr>
            <a:endParaRPr lang="ru-RU" sz="2000" kern="0" dirty="0">
              <a:ea typeface="+mj-ea"/>
              <a:cs typeface="+mj-cs"/>
            </a:endParaRPr>
          </a:p>
          <a:p>
            <a:pPr algn="just">
              <a:tabLst>
                <a:tab pos="540000" algn="l"/>
              </a:tabLst>
              <a:defRPr/>
            </a:pPr>
            <a:r>
              <a:rPr lang="ru-RU" sz="2000" kern="0" dirty="0">
                <a:ea typeface="+mj-ea"/>
                <a:cs typeface="+mj-cs"/>
              </a:rPr>
              <a:t>	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1000100" y="928670"/>
          <a:ext cx="7858212" cy="5185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212"/>
              </a:tblGrid>
              <a:tr h="2357461">
                <a:tc>
                  <a:txBody>
                    <a:bodyPr/>
                    <a:lstStyle/>
                    <a:p>
                      <a:pPr algn="just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3) При подписании документа </a:t>
                      </a:r>
                      <a:r>
                        <a:rPr lang="ru-RU" b="0" u="sng" dirty="0" smtClean="0">
                          <a:solidFill>
                            <a:schemeClr val="tx1"/>
                          </a:solidFill>
                        </a:rPr>
                        <a:t>несколькими лицами равных должностей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, их подписи располагаются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на одном уровне:</a:t>
                      </a:r>
                    </a:p>
                    <a:p>
                      <a:pPr algn="just"/>
                      <a:endParaRPr lang="ru-RU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Заместитель директора                           Заместитель директора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по научной работе                                      по научной работе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Личная подпись 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  И.О. Сидорова         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Личная подпись 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    О.И. Петрова</a:t>
                      </a: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767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4) </a:t>
                      </a:r>
                      <a:r>
                        <a:rPr lang="ru-RU" b="0" u="sng" dirty="0" smtClean="0">
                          <a:solidFill>
                            <a:schemeClr val="tx1"/>
                          </a:solidFill>
                        </a:rPr>
                        <a:t>В документах, составленных комиссией (акт)</a:t>
                      </a:r>
                      <a:r>
                        <a:rPr lang="ru-RU" b="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указывают не должности лиц, подписывающих документ, а их обязанности в составе комиссии в соответствии с распределением: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Председатель комиссии            личная подпись            Н.А. Попов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Члены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комиссии                           личная подпись             И.И. Сидорова  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личная подпись             С.А. Петрова 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личная подпись             О.И. Иванов 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86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15304" cy="72548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22</a:t>
            </a:r>
            <a:r>
              <a:rPr lang="ru-RU" sz="2400" b="1" dirty="0" smtClean="0"/>
              <a:t> - Подпись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00100" y="274638"/>
            <a:ext cx="7715304" cy="7254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23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Отметка об электронной подписи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071538" y="908720"/>
            <a:ext cx="7858180" cy="576064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just" defTabSz="540000">
              <a:lnSpc>
                <a:spcPct val="120000"/>
              </a:lnSpc>
            </a:pPr>
            <a:r>
              <a:rPr lang="ru-RU" sz="2400" dirty="0" smtClean="0"/>
              <a:t>	Отметка об электронной подписи используется при визуализации электронного документа, подписанного электронной подписью, с соблюдением следующих требований:</a:t>
            </a:r>
          </a:p>
          <a:p>
            <a:pPr algn="just" defTabSz="540000">
              <a:lnSpc>
                <a:spcPct val="120000"/>
              </a:lnSpc>
            </a:pPr>
            <a:r>
              <a:rPr lang="ru-RU" sz="2400" dirty="0" smtClean="0"/>
              <a:t>	а) место размещения отметки об электронной подписи </a:t>
            </a:r>
            <a:r>
              <a:rPr lang="ru-RU" sz="2400" u="sng" dirty="0" smtClean="0"/>
              <a:t>должны</a:t>
            </a:r>
            <a:r>
              <a:rPr lang="ru-RU" sz="2400" dirty="0" smtClean="0"/>
              <a:t> </a:t>
            </a:r>
            <a:r>
              <a:rPr lang="ru-RU" sz="2400" u="sng" dirty="0" smtClean="0"/>
              <a:t>соответствовать месту размещения собственноручной подписи </a:t>
            </a:r>
            <a:r>
              <a:rPr lang="ru-RU" sz="2400" dirty="0" smtClean="0"/>
              <a:t>в аналогичном документе на бумажном носителе;</a:t>
            </a:r>
          </a:p>
          <a:p>
            <a:pPr algn="just" defTabSz="540000">
              <a:lnSpc>
                <a:spcPct val="120000"/>
              </a:lnSpc>
            </a:pPr>
            <a:r>
              <a:rPr lang="ru-RU" sz="2400" dirty="0" smtClean="0"/>
              <a:t>	б) элементы отметки об электронной подписи </a:t>
            </a:r>
            <a:r>
              <a:rPr lang="ru-RU" sz="2400" u="sng" dirty="0" smtClean="0"/>
              <a:t>должны быть видимыми и читаемыми при отображении документа </a:t>
            </a:r>
            <a:r>
              <a:rPr lang="ru-RU" sz="2400" dirty="0" smtClean="0"/>
              <a:t>в натуральном размере;</a:t>
            </a:r>
          </a:p>
          <a:p>
            <a:pPr algn="just" defTabSz="540000">
              <a:lnSpc>
                <a:spcPct val="120000"/>
              </a:lnSpc>
            </a:pPr>
            <a:r>
              <a:rPr lang="ru-RU" sz="2400" dirty="0" smtClean="0"/>
              <a:t>	в) элементы отметки об электронной подписи </a:t>
            </a:r>
            <a:r>
              <a:rPr lang="ru-RU" sz="2400" u="sng" dirty="0" smtClean="0"/>
              <a:t>не должны перекрываться или накладываться друг на друга</a:t>
            </a:r>
            <a:r>
              <a:rPr lang="ru-RU" sz="2400" dirty="0" smtClean="0"/>
              <a:t>;</a:t>
            </a:r>
          </a:p>
          <a:p>
            <a:pPr algn="just" defTabSz="540000">
              <a:lnSpc>
                <a:spcPct val="120000"/>
              </a:lnSpc>
            </a:pPr>
            <a:r>
              <a:rPr lang="ru-RU" sz="2400" dirty="0" smtClean="0"/>
              <a:t>	г) элементы отметки об электронной подписи </a:t>
            </a:r>
            <a:r>
              <a:rPr lang="ru-RU" sz="2400" u="sng" dirty="0" smtClean="0"/>
              <a:t>не должны перекрывать элементы текста документа и другие отметки об электронной подписи (при наличии).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>
                <a:tab pos="539750" algn="l"/>
              </a:tabLst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ПРИМЕР: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>
                <a:tab pos="53975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Наименование 					       Н.Н.Николаев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>
                <a:tab pos="53975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должности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85820" y="5589240"/>
            <a:ext cx="7858180" cy="15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>
                <a:tab pos="539750" algn="l"/>
              </a:tabLst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75856" y="5301208"/>
            <a:ext cx="3168352" cy="118494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Эмблема            ДОКУМЕНТ ПОДПИСАН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органа          ЭЛЕКТРОННОЙ ПОДПИСЬЮ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власти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Сертификат 1а111ааа000000000011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Владелец Николаев Николай Николаевич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Действителен с 01.12.2012 по 01.12.2017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357563" y="4714875"/>
            <a:ext cx="928687" cy="9286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2976" y="285728"/>
            <a:ext cx="7499350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</a:t>
            </a:r>
            <a:r>
              <a:rPr lang="ru-RU" sz="2400" b="1" dirty="0" smtClean="0"/>
              <a:t> – Печать</a:t>
            </a:r>
          </a:p>
        </p:txBody>
      </p:sp>
      <p:sp>
        <p:nvSpPr>
          <p:cNvPr id="31748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357298"/>
            <a:ext cx="7858180" cy="4800600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400" dirty="0" smtClean="0"/>
              <a:t>	На предприятиях существует свой примерный перечень документов, заверяемых печатью.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ru-RU" sz="2400" dirty="0" smtClean="0"/>
              <a:t>	 Печать проставляется, не захватывая собственноручной подписи лица, подписавшего документ, или в месте, обозначенном "МП" ("Место печати")</a:t>
            </a:r>
            <a:endParaRPr lang="ru-RU" sz="2400" u="sng" dirty="0" smtClean="0"/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endParaRPr lang="ru-RU" sz="2400" dirty="0" smtClean="0"/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600" b="1" dirty="0" smtClean="0"/>
              <a:t>ПРИМЕР:</a:t>
            </a:r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600" b="1" dirty="0" smtClean="0"/>
              <a:t>Директор ОАО «Заря»   подпись   И.О. Фамилия</a:t>
            </a:r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endParaRPr lang="ru-RU" sz="2400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357166"/>
            <a:ext cx="7858180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25</a:t>
            </a:r>
            <a:r>
              <a:rPr lang="ru-RU" sz="2400" b="1" dirty="0" smtClean="0"/>
              <a:t> – Отметка об исполнителе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428736"/>
            <a:ext cx="7858180" cy="4800600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Отметка об исполнителе оформляется </a:t>
            </a:r>
            <a:r>
              <a:rPr lang="ru-RU" sz="2000" u="sng" dirty="0" smtClean="0"/>
              <a:t>на лицевой стороне последнего листа документа от границы левого поля </a:t>
            </a:r>
            <a:r>
              <a:rPr lang="ru-RU" sz="2000" dirty="0" smtClean="0"/>
              <a:t>или, при отсутствии места, - </a:t>
            </a:r>
            <a:r>
              <a:rPr lang="ru-RU" sz="2000" u="sng" dirty="0" smtClean="0"/>
              <a:t>на оборотной стороне внизу слева.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000" dirty="0" smtClean="0"/>
              <a:t>	Отметка носит справочный характер и предназначена для оперативной связи получателя со специалистом, который непосредственно готовил данный документ. 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ПРИМЕР: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Забелин Иван Андреевич, Контрольное управление, ведущий специалист, +7(495) 924-45-67,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Zabelin@gov.ru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85728"/>
            <a:ext cx="7786742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26</a:t>
            </a:r>
            <a:r>
              <a:rPr lang="ru-RU" sz="2400" b="1" dirty="0" smtClean="0"/>
              <a:t> – Отметка о заверении копии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428736"/>
            <a:ext cx="7858180" cy="4800600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При заверении соответствия копии документа данный элемент располагается  ниже реквизита «подпись».</a:t>
            </a:r>
          </a:p>
          <a:p>
            <a:pPr eaLnBrk="1" hangingPunct="1">
              <a:buFontTx/>
              <a:buNone/>
              <a:defRPr/>
            </a:pPr>
            <a:endParaRPr lang="ru-RU" sz="2800" b="1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ПРИМЕР: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Верно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Инспектор по кадрам	подпись	И.О. Иванова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Дата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400" dirty="0" smtClean="0"/>
              <a:t>	</a:t>
            </a:r>
          </a:p>
          <a:p>
            <a:pPr marL="0" indent="0" algn="just" defTabSz="54000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sz="2400" dirty="0" smtClean="0"/>
              <a:t>	Если копия выдается для представления в другую организацию, отметка о заверении копии дополняется надписью о месте хранения документа, с которого была изготовлена копия </a:t>
            </a:r>
            <a:r>
              <a:rPr lang="ru-RU" sz="2400" u="sng" dirty="0" smtClean="0"/>
              <a:t>("Подлинник документа находится в (наименование организации) в деле № ... за ... год") </a:t>
            </a:r>
            <a:r>
              <a:rPr lang="ru-RU" sz="2400" dirty="0" smtClean="0"/>
              <a:t>и заверяется печатью организации.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14290"/>
            <a:ext cx="7858180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27</a:t>
            </a:r>
            <a:r>
              <a:rPr lang="ru-RU" sz="2400" b="1" dirty="0" smtClean="0"/>
              <a:t> – Отметка о поступлении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357298"/>
            <a:ext cx="7786742" cy="4800600"/>
          </a:xfrm>
        </p:spPr>
        <p:txBody>
          <a:bodyPr>
            <a:normAutofit/>
          </a:bodyPr>
          <a:lstStyle/>
          <a:p>
            <a:pPr marL="0" indent="0" algn="just" defTabSz="540000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Отметка о поступлении документа в организацию </a:t>
            </a:r>
            <a:r>
              <a:rPr lang="ru-RU" sz="2400" u="sng" dirty="0" smtClean="0"/>
              <a:t> </a:t>
            </a:r>
            <a:r>
              <a:rPr lang="ru-RU" sz="2400" dirty="0" smtClean="0"/>
              <a:t>может проставляться в виде штампа или иным способом </a:t>
            </a:r>
            <a:r>
              <a:rPr lang="ru-RU" sz="2400" u="sng" dirty="0" smtClean="0"/>
              <a:t>в правом углу нижнего поля входящих документов.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endParaRPr lang="ru-RU" sz="2400" b="1" dirty="0" smtClean="0"/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ПРИМЕР:	</a:t>
            </a:r>
          </a:p>
          <a:p>
            <a:pPr eaLnBrk="1" hangingPunct="1">
              <a:buFontTx/>
              <a:buNone/>
              <a:defRPr/>
            </a:pPr>
            <a:r>
              <a:rPr lang="ru-RU" b="1" dirty="0" smtClean="0"/>
              <a:t>						</a:t>
            </a:r>
            <a:r>
              <a:rPr lang="ru-RU" dirty="0" err="1" smtClean="0"/>
              <a:t>Вх</a:t>
            </a:r>
            <a:r>
              <a:rPr lang="ru-RU" dirty="0" smtClean="0"/>
              <a:t>. №______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						Дата _______</a:t>
            </a:r>
          </a:p>
          <a:p>
            <a:pPr algn="ctr" eaLnBrk="1" hangingPunct="1">
              <a:buFontTx/>
              <a:buNone/>
              <a:defRPr/>
            </a:pPr>
            <a:endParaRPr lang="ru-RU" sz="2000" dirty="0" smtClean="0"/>
          </a:p>
          <a:p>
            <a:pPr algn="ctr" eaLnBrk="1" hangingPunct="1">
              <a:buFontTx/>
              <a:buNone/>
              <a:defRPr/>
            </a:pPr>
            <a:r>
              <a:rPr lang="ru-RU" sz="2000" dirty="0" smtClean="0"/>
              <a:t>(при необходимости часы, минуты)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715304" cy="65405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28</a:t>
            </a:r>
            <a:r>
              <a:rPr lang="ru-RU" sz="2400" b="1" dirty="0" smtClean="0"/>
              <a:t> - Резолюция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000125"/>
            <a:ext cx="7715304" cy="5500688"/>
          </a:xfrm>
        </p:spPr>
        <p:txBody>
          <a:bodyPr/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Резолюция  пишется от руки на первом листе поступившего документа под реквизитом “адресат”. 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ПРИМЕР: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dirty="0" smtClean="0"/>
              <a:t>					</a:t>
            </a:r>
            <a:r>
              <a:rPr lang="ru-RU" sz="2400" b="1" dirty="0" smtClean="0"/>
              <a:t>Иванову И.И.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					Прошу подготовить 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					смету к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01.01.2009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					подпись</a:t>
            </a:r>
          </a:p>
          <a:p>
            <a:pPr eaLnBrk="1" hangingPunct="1">
              <a:buFontTx/>
              <a:buNone/>
              <a:defRPr/>
            </a:pPr>
            <a:r>
              <a:rPr lang="ru-RU" sz="2400" b="1" dirty="0" smtClean="0"/>
              <a:t> 					дата</a:t>
            </a:r>
            <a:endParaRPr lang="ru-RU" sz="2400" dirty="0" smtClean="0"/>
          </a:p>
          <a:p>
            <a:pPr eaLnBrk="1" hangingPunct="1">
              <a:buFontTx/>
              <a:buNone/>
              <a:defRPr/>
            </a:pPr>
            <a:r>
              <a:rPr lang="ru-RU" sz="2400" dirty="0" smtClean="0"/>
              <a:t> 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Если резолюция включает </a:t>
            </a:r>
            <a:r>
              <a:rPr lang="ru-RU" sz="2400" u="sng" dirty="0" smtClean="0"/>
              <a:t>несколько фамилий</a:t>
            </a:r>
            <a:r>
              <a:rPr lang="ru-RU" sz="2400" dirty="0" smtClean="0"/>
              <a:t>, то первой обычно стоит </a:t>
            </a:r>
            <a:r>
              <a:rPr lang="ru-RU" sz="2400" u="sng" dirty="0" smtClean="0"/>
              <a:t>фамилия ответственного исполнителя.</a:t>
            </a:r>
            <a:r>
              <a:rPr lang="ru-RU" sz="2400" dirty="0" smtClean="0"/>
              <a:t> Не допускается более четырех резолюций (отдельный лист).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643866" cy="72548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29</a:t>
            </a:r>
            <a:r>
              <a:rPr lang="ru-RU" sz="2400" b="1" dirty="0" smtClean="0"/>
              <a:t> – Отметка о контроле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28662" y="1071563"/>
            <a:ext cx="7715304" cy="5357812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539750" algn="l"/>
              </a:tabLst>
            </a:pPr>
            <a:r>
              <a:rPr lang="ru-RU" sz="2800" dirty="0" smtClean="0"/>
              <a:t>	Отметка о контроле свидетельствует о постановке документа на контроль, проставляется штампом </a:t>
            </a:r>
            <a:r>
              <a:rPr lang="ru-RU" sz="2800" b="1" dirty="0" smtClean="0"/>
              <a:t>"Контроль" </a:t>
            </a:r>
            <a:r>
              <a:rPr lang="ru-RU" sz="2800" dirty="0" smtClean="0"/>
              <a:t>на верхнем поле документа. </a:t>
            </a:r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endParaRPr lang="ru-RU" sz="2800" dirty="0" smtClean="0"/>
          </a:p>
          <a:p>
            <a:pPr marL="0" indent="0" algn="just" eaLnBrk="1" hangingPunct="1">
              <a:buFontTx/>
              <a:buNone/>
              <a:tabLst>
                <a:tab pos="539750" algn="l"/>
              </a:tabLst>
            </a:pPr>
            <a:r>
              <a:rPr lang="ru-RU" sz="2800" dirty="0" smtClean="0"/>
              <a:t>	Отметка </a:t>
            </a:r>
            <a:r>
              <a:rPr lang="ru-RU" sz="2800" u="sng" dirty="0" smtClean="0"/>
              <a:t>о контроле проставляется только на тех документах, процесс исполнения (и сроки) которых контролируется.</a:t>
            </a:r>
            <a:r>
              <a:rPr lang="ru-RU" sz="2800" dirty="0" smtClean="0"/>
              <a:t> 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86742" cy="1011237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ru-RU" sz="2400" b="1" dirty="0" smtClean="0"/>
              <a:t> – Отметка о направлении его в дело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285875"/>
            <a:ext cx="7858180" cy="5357813"/>
          </a:xfrm>
        </p:spPr>
        <p:txBody>
          <a:bodyPr>
            <a:normAutofit/>
          </a:bodyPr>
          <a:lstStyle/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	</a:t>
            </a:r>
            <a:r>
              <a:rPr lang="ru-RU" sz="2400" u="sng" dirty="0" smtClean="0"/>
              <a:t>Этот реквизит наносится на документ от руки</a:t>
            </a:r>
            <a:r>
              <a:rPr lang="ru-RU" sz="2400" dirty="0" smtClean="0"/>
              <a:t> и является свидетельством завершения работы с ним.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dirty="0" smtClean="0"/>
              <a:t>Располагается </a:t>
            </a:r>
            <a:r>
              <a:rPr lang="ru-RU" sz="2400" u="sng" dirty="0" smtClean="0"/>
              <a:t>на нижнем поле первого листа документа, ниже подписи руководителя</a:t>
            </a:r>
            <a:r>
              <a:rPr lang="ru-RU" sz="2400" dirty="0" smtClean="0"/>
              <a:t> слева исполнитель от руки делает краткую надпись о характере исполнения документа, указывает номер дела, в которое помещён документ на хранение, дату и ставит подпись. 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endParaRPr lang="ru-RU" sz="2400" b="1" dirty="0" smtClean="0"/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2400" b="1" dirty="0" smtClean="0"/>
              <a:t>ПРИМЕР:</a:t>
            </a:r>
          </a:p>
          <a:p>
            <a:pPr marL="0" indent="0" algn="just" eaLnBrk="1" hangingPunct="1">
              <a:buFontTx/>
              <a:buNone/>
              <a:tabLst>
                <a:tab pos="540000" algn="l"/>
              </a:tabLst>
              <a:defRPr/>
            </a:pPr>
            <a:endParaRPr lang="ru-RU" sz="2400" dirty="0" smtClean="0"/>
          </a:p>
          <a:p>
            <a:pPr marL="0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В дело № 08-15 за 2016г.   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Зав. отделом корпоративных проектов  </a:t>
            </a:r>
          </a:p>
          <a:p>
            <a:pPr marL="0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defRPr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подпись   И.И. Иванов</a:t>
            </a:r>
          </a:p>
          <a:p>
            <a:pPr marL="0" eaLnBrk="1" hangingPunct="1">
              <a:lnSpc>
                <a:spcPct val="11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6.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7.2009</a:t>
            </a: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71538" y="428604"/>
            <a:ext cx="7858180" cy="107157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02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– Эмблема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556792"/>
            <a:ext cx="77768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540000"/>
            <a:r>
              <a:rPr lang="ru-RU" sz="2000" dirty="0" smtClean="0"/>
              <a:t>	Эмблема организации, разработанная и утвержденная в установленном порядке, </a:t>
            </a:r>
            <a:r>
              <a:rPr lang="ru-RU" sz="2000" u="sng" dirty="0" smtClean="0"/>
              <a:t>размещается в соответствии с нормативными правовыми актами на бланках</a:t>
            </a:r>
            <a:r>
              <a:rPr lang="ru-RU" sz="2000" dirty="0" smtClean="0"/>
              <a:t>: </a:t>
            </a:r>
          </a:p>
          <a:p>
            <a:pPr algn="just" defTabSz="540000"/>
            <a:r>
              <a:rPr lang="ru-RU" sz="2000" dirty="0" smtClean="0"/>
              <a:t>	-документов федеральных органов государственной власти (за исключением случаев, предусматривающих использование изображения Государственного герба Российской Федерации), </a:t>
            </a:r>
          </a:p>
          <a:p>
            <a:pPr algn="just" defTabSz="540000"/>
            <a:r>
              <a:rPr lang="ru-RU" sz="2000" dirty="0" smtClean="0"/>
              <a:t>	-территориальных органов федеральных органов государственной власти, </a:t>
            </a:r>
          </a:p>
          <a:p>
            <a:pPr algn="just" defTabSz="540000"/>
            <a:r>
              <a:rPr lang="ru-RU" sz="2000" dirty="0" smtClean="0"/>
              <a:t>	-государственных и негосударственных организаций. </a:t>
            </a:r>
          </a:p>
          <a:p>
            <a:pPr algn="just" defTabSz="540000"/>
            <a:r>
              <a:rPr lang="ru-RU" sz="2000" dirty="0" smtClean="0"/>
              <a:t>	</a:t>
            </a:r>
          </a:p>
          <a:p>
            <a:pPr algn="just" defTabSz="540000"/>
            <a:r>
              <a:rPr lang="ru-RU" sz="2000" dirty="0" smtClean="0"/>
              <a:t>	Изображение эмблемы помещается </a:t>
            </a:r>
            <a:r>
              <a:rPr lang="ru-RU" sz="2000" u="sng" dirty="0" smtClean="0"/>
              <a:t>по середине верхнего поля бланка документа</a:t>
            </a:r>
            <a:r>
              <a:rPr lang="ru-RU" sz="2000" dirty="0" smtClean="0"/>
              <a:t> над реквизитами организации - автора документа, на расстоянии 10 мм от верхнего края листа.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71538" y="428604"/>
            <a:ext cx="7858180" cy="1071570"/>
          </a:xfrm>
        </p:spPr>
        <p:txBody>
          <a:bodyPr/>
          <a:lstStyle/>
          <a:p>
            <a:pPr lvl="0"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03</a:t>
            </a:r>
            <a:r>
              <a:rPr lang="ru-RU" sz="2400" b="1" dirty="0" smtClean="0"/>
              <a:t> – Товарный знак (</a:t>
            </a:r>
            <a:r>
              <a:rPr lang="ru-RU" sz="2400" b="1" dirty="0" err="1" smtClean="0"/>
              <a:t>знак</a:t>
            </a:r>
            <a:r>
              <a:rPr lang="ru-RU" sz="2400" b="1" dirty="0" smtClean="0"/>
              <a:t> обслуживания)</a:t>
            </a:r>
          </a:p>
        </p:txBody>
      </p:sp>
      <p:sp>
        <p:nvSpPr>
          <p:cNvPr id="4103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1043608" y="3717032"/>
            <a:ext cx="7929618" cy="3140968"/>
          </a:xfrm>
        </p:spPr>
        <p:txBody>
          <a:bodyPr lIns="36000" tIns="36000" rIns="36000" bIns="36000">
            <a:noAutofit/>
          </a:bodyPr>
          <a:lstStyle/>
          <a:p>
            <a:pPr algn="ctr" eaLnBrk="1" hangingPunct="1">
              <a:buNone/>
            </a:pPr>
            <a:r>
              <a:rPr lang="ru-RU" sz="2000" b="1" i="1" dirty="0" smtClean="0"/>
              <a:t>Пример размещения товарного знака на бланках</a:t>
            </a:r>
          </a:p>
          <a:p>
            <a:pPr eaLnBrk="1" hangingPunct="1">
              <a:buNone/>
            </a:pPr>
            <a:endParaRPr lang="ru-RU" sz="1400" b="1" i="1" dirty="0" smtClean="0"/>
          </a:p>
          <a:p>
            <a:pPr marL="0" indent="0" algn="just" defTabSz="540000" eaLnBrk="1" hangingPunct="1">
              <a:spcBef>
                <a:spcPts val="0"/>
              </a:spcBef>
              <a:buNone/>
            </a:pPr>
            <a:r>
              <a:rPr lang="ru-RU" sz="2000" dirty="0" smtClean="0"/>
              <a:t>	</a:t>
            </a:r>
            <a:r>
              <a:rPr lang="ru-RU" sz="1900" dirty="0" smtClean="0"/>
              <a:t>Помещают на бланках организаций в соответствии с уставом (положением об организации) отражающее направление деятельности организации, предприятия, фирмы.</a:t>
            </a:r>
          </a:p>
          <a:p>
            <a:pPr marL="0" indent="0" algn="just" defTabSz="540000">
              <a:spcBef>
                <a:spcPts val="0"/>
              </a:spcBef>
              <a:buNone/>
            </a:pPr>
            <a:r>
              <a:rPr lang="ru-RU" sz="1900" dirty="0" smtClean="0"/>
              <a:t>	Изображение товарного знака (</a:t>
            </a:r>
            <a:r>
              <a:rPr lang="ru-RU" sz="1900" dirty="0" err="1" smtClean="0"/>
              <a:t>знака</a:t>
            </a:r>
            <a:r>
              <a:rPr lang="ru-RU" sz="1900" dirty="0" smtClean="0"/>
              <a:t> обслуживания</a:t>
            </a:r>
            <a:r>
              <a:rPr lang="ru-RU" sz="1900" u="sng" dirty="0" smtClean="0"/>
              <a:t>) помещается по середине верхнего поля бланка документа </a:t>
            </a:r>
            <a:r>
              <a:rPr lang="ru-RU" sz="1900" dirty="0" smtClean="0"/>
              <a:t>над реквизитами организации - автора документа, или слева на уровне наименования организации - автора документа (допускается захватывать часть левого поля).</a:t>
            </a:r>
          </a:p>
          <a:p>
            <a:pPr algn="just" defTabSz="540000" eaLnBrk="1" hangingPunct="1">
              <a:buNone/>
            </a:pPr>
            <a:endParaRPr lang="ru-RU" sz="2000" dirty="0" smtClean="0"/>
          </a:p>
          <a:p>
            <a:pPr algn="just" eaLnBrk="1" hangingPunct="1">
              <a:buNone/>
            </a:pPr>
            <a:endParaRPr lang="ru-RU" sz="2000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17650" y="3184525"/>
          <a:ext cx="6109328" cy="488887"/>
        </p:xfrm>
        <a:graphic>
          <a:graphicData uri="http://schemas.openxmlformats.org/drawingml/2006/table">
            <a:tbl>
              <a:tblPr/>
              <a:tblGrid>
                <a:gridCol w="6109328"/>
              </a:tblGrid>
              <a:tr h="4888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1964" marR="3041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1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14488"/>
            <a:ext cx="7429524" cy="193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86742" cy="725487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04</a:t>
            </a:r>
            <a:r>
              <a:rPr lang="ru-RU" sz="2400" b="1" dirty="0" smtClean="0"/>
              <a:t> – Код формы документа (ОКУД)</a:t>
            </a:r>
          </a:p>
        </p:txBody>
      </p:sp>
      <p:sp>
        <p:nvSpPr>
          <p:cNvPr id="5124" name="Подзаголовок 2"/>
          <p:cNvSpPr txBox="1">
            <a:spLocks noChangeAspect="1"/>
          </p:cNvSpPr>
          <p:nvPr/>
        </p:nvSpPr>
        <p:spPr bwMode="auto">
          <a:xfrm>
            <a:off x="1115616" y="1196752"/>
            <a:ext cx="77153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/>
          <a:lstStyle/>
          <a:p>
            <a:pPr algn="just" defTabSz="540000"/>
            <a:r>
              <a:rPr lang="ru-RU" sz="2000" b="1" i="1" dirty="0"/>
              <a:t>	</a:t>
            </a:r>
            <a:r>
              <a:rPr lang="ru-RU" sz="2000" dirty="0" smtClean="0"/>
              <a:t>Код формы документа проставляется на унифицированных формах документов </a:t>
            </a:r>
            <a:r>
              <a:rPr lang="ru-RU" sz="2000" u="sng" dirty="0" smtClean="0"/>
              <a:t>в соответствии с Общероссийским классификатором управленческой документации (ОКУД)</a:t>
            </a:r>
            <a:r>
              <a:rPr lang="ru-RU" sz="2000" dirty="0" smtClean="0"/>
              <a:t> или локальным классификатором.</a:t>
            </a:r>
          </a:p>
          <a:p>
            <a:pPr algn="just" defTabSz="540000"/>
            <a:r>
              <a:rPr lang="ru-RU" sz="2000" dirty="0" smtClean="0"/>
              <a:t>	</a:t>
            </a:r>
            <a:r>
              <a:rPr lang="ru-RU" sz="2000" u="sng" dirty="0" smtClean="0"/>
              <a:t>Располагается в правом верхнем углу рабочего поля документа</a:t>
            </a:r>
            <a:r>
              <a:rPr lang="ru-RU" sz="2000" dirty="0" smtClean="0"/>
              <a:t>, состоит из слов "Форма по" (наименование классификатора) и цифрового кода.</a:t>
            </a:r>
          </a:p>
          <a:p>
            <a:pPr algn="just" defTabSz="540000"/>
            <a:endParaRPr lang="ru-RU" sz="2000" dirty="0" smtClean="0"/>
          </a:p>
          <a:p>
            <a:pPr algn="just" defTabSz="540000"/>
            <a:endParaRPr lang="ru-RU" sz="2000" dirty="0" smtClean="0"/>
          </a:p>
          <a:p>
            <a:pPr algn="just" defTabSz="540000"/>
            <a:r>
              <a:rPr lang="ru-RU" sz="2800" b="1" dirty="0" smtClean="0">
                <a:latin typeface="+mj-lt"/>
              </a:rPr>
              <a:t>Пример:</a:t>
            </a:r>
          </a:p>
          <a:p>
            <a:pPr algn="just" defTabSz="540000"/>
            <a:r>
              <a:rPr lang="ru-RU" sz="2800" b="1" dirty="0" smtClean="0">
                <a:latin typeface="+mj-lt"/>
              </a:rPr>
              <a:t>Форма по ОКУД 0211151</a:t>
            </a:r>
          </a:p>
          <a:p>
            <a:pPr marL="342900" indent="-342900" algn="just">
              <a:spcBef>
                <a:spcPct val="20000"/>
              </a:spcBef>
            </a:pPr>
            <a:endParaRPr lang="ru-RU" sz="2000" b="1" i="1" dirty="0"/>
          </a:p>
          <a:p>
            <a:pPr marL="342900" indent="-342900" algn="ctr">
              <a:spcBef>
                <a:spcPct val="20000"/>
              </a:spcBef>
            </a:pPr>
            <a:r>
              <a:rPr lang="ru-RU" sz="2000" b="1" i="1" dirty="0"/>
              <a:t> 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</a:pPr>
            <a:endParaRPr lang="ru-RU" sz="1200" dirty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14290"/>
            <a:ext cx="7643866" cy="1143000"/>
          </a:xfrm>
        </p:spPr>
        <p:txBody>
          <a:bodyPr/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04</a:t>
            </a:r>
            <a:r>
              <a:rPr lang="ru-RU" sz="2400" b="1" dirty="0" smtClean="0"/>
              <a:t> – Код формы документа (ОКУД)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1285860"/>
            <a:ext cx="7858180" cy="2928938"/>
          </a:xfrm>
          <a:noFill/>
        </p:spPr>
      </p:pic>
      <p:sp>
        <p:nvSpPr>
          <p:cNvPr id="6" name="Подзаголовок 2"/>
          <p:cNvSpPr txBox="1">
            <a:spLocks noChangeAspect="1"/>
          </p:cNvSpPr>
          <p:nvPr/>
        </p:nvSpPr>
        <p:spPr bwMode="auto">
          <a:xfrm>
            <a:off x="1000099" y="4286250"/>
            <a:ext cx="77152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36000" rIns="36000" bIns="36000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i="1" kern="0" dirty="0" smtClean="0">
                <a:latin typeface="+mn-lt"/>
              </a:rPr>
              <a:t>Пример </a:t>
            </a:r>
            <a:r>
              <a:rPr lang="ru-RU" sz="2000" b="1" i="1" kern="0" dirty="0">
                <a:latin typeface="+mn-lt"/>
              </a:rPr>
              <a:t>проставления кода формы документа</a:t>
            </a:r>
          </a:p>
          <a:p>
            <a:pPr marL="342900" indent="-342900" algn="ctr">
              <a:spcBef>
                <a:spcPct val="20000"/>
              </a:spcBef>
              <a:defRPr/>
            </a:pPr>
            <a:endParaRPr lang="ru-RU" sz="2000" i="1" kern="0" dirty="0">
              <a:latin typeface="+mn-lt"/>
            </a:endParaRPr>
          </a:p>
          <a:p>
            <a:pPr algn="just">
              <a:spcBef>
                <a:spcPct val="20000"/>
              </a:spcBef>
              <a:tabLst>
                <a:tab pos="540000" algn="l"/>
              </a:tabLst>
              <a:defRPr/>
            </a:pPr>
            <a:r>
              <a:rPr lang="ru-RU" sz="2000" dirty="0"/>
              <a:t>	Проставляется по Общероссийскому классификатору управленческой документации (ОКУД). ОКУД принят и введен в действие постановлением Госстандарта РФ от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30.12.1993</a:t>
            </a:r>
            <a:r>
              <a:rPr lang="ru-RU" sz="2000" dirty="0"/>
              <a:t> №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299</a:t>
            </a:r>
            <a:r>
              <a:rPr lang="ru-RU" sz="2000" dirty="0"/>
              <a:t>.</a:t>
            </a:r>
            <a:r>
              <a:rPr lang="ru-RU" sz="2000" i="1" dirty="0"/>
              <a:t> </a:t>
            </a:r>
            <a:endParaRPr lang="ru-RU" sz="20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000" kern="0" dirty="0">
              <a:latin typeface="+mn-lt"/>
            </a:endParaRP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786742" cy="70609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05</a:t>
            </a:r>
            <a:r>
              <a:rPr lang="ru-RU" sz="2400" b="1" dirty="0" smtClean="0"/>
              <a:t> – Наименование организации – автора документа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124744"/>
            <a:ext cx="7858180" cy="4320480"/>
          </a:xfrm>
        </p:spPr>
        <p:txBody>
          <a:bodyPr lIns="36000" tIns="36000" rIns="36000" bIns="36000">
            <a:noAutofit/>
          </a:bodyPr>
          <a:lstStyle/>
          <a:p>
            <a:pPr marL="457200" indent="-457200" algn="just" eaLnBrk="1" hangingPunct="1">
              <a:buFontTx/>
              <a:buNone/>
              <a:tabLst>
                <a:tab pos="540000" algn="l"/>
              </a:tabLst>
              <a:defRPr/>
            </a:pPr>
            <a:r>
              <a:rPr lang="ru-RU" sz="1900" dirty="0" smtClean="0"/>
              <a:t>1) Наименование организации</a:t>
            </a:r>
            <a:r>
              <a:rPr lang="ru-RU" sz="1900" b="1" dirty="0" smtClean="0"/>
              <a:t>,</a:t>
            </a:r>
            <a:r>
              <a:rPr lang="ru-RU" sz="1900" dirty="0" smtClean="0"/>
              <a:t> являющейся автором документа, должно соответствовать наименованию юридического лица, установленному в учредительных документах  (устав, положение).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endParaRPr lang="ru-RU" sz="2000" dirty="0" smtClean="0"/>
          </a:p>
          <a:p>
            <a:pPr marL="0" indent="0" algn="ctr" eaLnBrk="1" hangingPunct="1">
              <a:spcBef>
                <a:spcPts val="0"/>
              </a:spcBef>
              <a:buFontTx/>
              <a:buNone/>
              <a:tabLst>
                <a:tab pos="540000" algn="l"/>
              </a:tabLst>
              <a:defRPr/>
            </a:pPr>
            <a:r>
              <a:rPr lang="ru-RU" sz="2000" b="1" dirty="0" smtClean="0"/>
              <a:t>Акционерное общество «</a:t>
            </a:r>
            <a:r>
              <a:rPr lang="ru-RU" sz="2000" b="1" dirty="0" err="1" smtClean="0"/>
              <a:t>Тизол</a:t>
            </a:r>
            <a:r>
              <a:rPr lang="ru-RU" sz="2000" b="1" dirty="0" smtClean="0"/>
              <a:t>»</a:t>
            </a:r>
            <a:endParaRPr lang="ru-RU" sz="2000" dirty="0" smtClean="0"/>
          </a:p>
          <a:p>
            <a:pPr marL="360000" indent="-457200" algn="just" eaLnBrk="1" hangingPunct="1">
              <a:buFontTx/>
              <a:buNone/>
              <a:defRPr/>
            </a:pPr>
            <a:r>
              <a:rPr lang="ru-RU" sz="2000" dirty="0" smtClean="0"/>
              <a:t>2</a:t>
            </a:r>
            <a:r>
              <a:rPr lang="ru-RU" sz="1900" dirty="0" smtClean="0"/>
              <a:t>) Если сокращенное наименование организации закреплено в учредительных документах:</a:t>
            </a:r>
          </a:p>
          <a:p>
            <a:pPr algn="ctr" eaLnBrk="1" hangingPunct="1">
              <a:lnSpc>
                <a:spcPct val="30000"/>
              </a:lnSpc>
              <a:buFontTx/>
              <a:buNone/>
              <a:defRPr/>
            </a:pPr>
            <a:endParaRPr lang="ru-RU" sz="2000" b="1" dirty="0" smtClean="0"/>
          </a:p>
          <a:p>
            <a:pPr algn="ctr" eaLnBrk="1" hangingPunct="1">
              <a:buFontTx/>
              <a:buNone/>
              <a:defRPr/>
            </a:pPr>
            <a:r>
              <a:rPr lang="ru-RU" sz="2000" b="1" dirty="0" smtClean="0"/>
              <a:t>Акционерное общество «</a:t>
            </a:r>
            <a:r>
              <a:rPr lang="ru-RU" sz="2000" b="1" dirty="0" err="1" smtClean="0"/>
              <a:t>Тизол</a:t>
            </a:r>
            <a:r>
              <a:rPr lang="ru-RU" sz="2000" b="1" dirty="0" smtClean="0"/>
              <a:t>»</a:t>
            </a:r>
            <a:endParaRPr lang="ru-RU" sz="2000" dirty="0" smtClean="0"/>
          </a:p>
          <a:p>
            <a:pPr algn="ctr" eaLnBrk="1" hangingPunct="1">
              <a:buFontTx/>
              <a:buNone/>
              <a:defRPr/>
            </a:pPr>
            <a:r>
              <a:rPr lang="ru-RU" sz="2000" b="1" dirty="0" smtClean="0"/>
              <a:t>	(АО «</a:t>
            </a:r>
            <a:r>
              <a:rPr lang="ru-RU" sz="2000" b="1" dirty="0" err="1" smtClean="0"/>
              <a:t>Тизол</a:t>
            </a:r>
            <a:r>
              <a:rPr lang="ru-RU" sz="2000" b="1" dirty="0" smtClean="0"/>
              <a:t>»)</a:t>
            </a:r>
            <a:endParaRPr lang="ru-RU" sz="2000" dirty="0" smtClean="0"/>
          </a:p>
          <a:p>
            <a:pPr marL="0" indent="0" algn="just" defTabSz="540000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 smtClean="0"/>
              <a:t>	Над наименованием организации - автора документа указывается полное или сокращенное наименование вышестоящей организации (при ее наличии).</a:t>
            </a:r>
          </a:p>
          <a:p>
            <a:pPr eaLnBrk="1" hangingPunct="1">
              <a:buFontTx/>
              <a:buNone/>
              <a:defRPr/>
            </a:pPr>
            <a:endParaRPr lang="ru-RU" sz="2200" dirty="0" smtClean="0"/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274638"/>
            <a:ext cx="78581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05</a:t>
            </a:r>
            <a:r>
              <a:rPr lang="ru-RU" sz="2400" b="1" dirty="0" smtClean="0"/>
              <a:t> – Наименование организации – автора документа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785813"/>
            <a:ext cx="7643866" cy="4219575"/>
          </a:xfr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15616" y="5157192"/>
            <a:ext cx="7586687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1" i="1" kern="0" dirty="0" smtClean="0">
                <a:ea typeface="+mj-ea"/>
                <a:cs typeface="+mj-cs"/>
              </a:rPr>
              <a:t>Пример </a:t>
            </a:r>
            <a:r>
              <a:rPr lang="ru-RU" sz="2000" b="1" i="1" kern="0" dirty="0">
                <a:ea typeface="+mj-ea"/>
                <a:cs typeface="+mj-cs"/>
              </a:rPr>
              <a:t>расположения сокращенного наименования организации</a:t>
            </a:r>
          </a:p>
        </p:txBody>
      </p:sp>
    </p:spTree>
  </p:cSld>
  <p:clrMapOvr>
    <a:masterClrMapping/>
  </p:clrMapOvr>
  <p:transition advTm="30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625</TotalTime>
  <Words>626</Words>
  <Application>Microsoft Office PowerPoint</Application>
  <PresentationFormat>Экран (4:3)</PresentationFormat>
  <Paragraphs>328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Солнцестояние</vt:lpstr>
      <vt:lpstr>СОСТАВ РЕКВИЗИТОВ ДОКУМЕНТОВ</vt:lpstr>
      <vt:lpstr>          01 – Герб (Государственный герб Российской Федерации, герб субъекта Российской Федерации, герб (геральдический знак) муниципального образования           </vt:lpstr>
      <vt:lpstr>Слайд 3</vt:lpstr>
      <vt:lpstr>Слайд 4</vt:lpstr>
      <vt:lpstr>03 – Товарный знак (знак обслуживания)</vt:lpstr>
      <vt:lpstr>04 – Код формы документа (ОКУД)</vt:lpstr>
      <vt:lpstr>04 – Код формы документа (ОКУД)</vt:lpstr>
      <vt:lpstr>05 – Наименование организации – автора документа</vt:lpstr>
      <vt:lpstr>05 – Наименование организации – автора документа</vt:lpstr>
      <vt:lpstr>Слайд 10</vt:lpstr>
      <vt:lpstr>06 – Наименование структурного подразделения – автора документа</vt:lpstr>
      <vt:lpstr>Слайд 12</vt:lpstr>
      <vt:lpstr>07 – Наименование должности лица – автора документа</vt:lpstr>
      <vt:lpstr>08 – Справочные данные об организации</vt:lpstr>
      <vt:lpstr>09 – Наименование вида документа</vt:lpstr>
      <vt:lpstr>10 – Дата документа</vt:lpstr>
      <vt:lpstr>11 – Регистрационный номер документа</vt:lpstr>
      <vt:lpstr>12 – Ссылка на регистрационный номер и  дату поступившего документа</vt:lpstr>
      <vt:lpstr>13 – Место составления (издания) документа</vt:lpstr>
      <vt:lpstr>Слайд 20</vt:lpstr>
      <vt:lpstr>15 - Адресат</vt:lpstr>
      <vt:lpstr>16 – Гриф утверждения документа</vt:lpstr>
      <vt:lpstr>17 – Заголовок к тексту</vt:lpstr>
      <vt:lpstr>18 – Текст документа</vt:lpstr>
      <vt:lpstr>19 – Отметка о приложении</vt:lpstr>
      <vt:lpstr>Слайд 26</vt:lpstr>
      <vt:lpstr>20 – Гриф согласования документа</vt:lpstr>
      <vt:lpstr>21 – Виза</vt:lpstr>
      <vt:lpstr>22 - Подпись</vt:lpstr>
      <vt:lpstr>22 - Подпись</vt:lpstr>
      <vt:lpstr>Слайд 31</vt:lpstr>
      <vt:lpstr>24 – Печать</vt:lpstr>
      <vt:lpstr>25 – Отметка об исполнителе</vt:lpstr>
      <vt:lpstr>26 – Отметка о заверении копии</vt:lpstr>
      <vt:lpstr>27 – Отметка о поступлении документа</vt:lpstr>
      <vt:lpstr>28 - Резолюция</vt:lpstr>
      <vt:lpstr>29 – Отметка о контроле</vt:lpstr>
      <vt:lpstr>30 – Отметка о направлении его в дело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ОЛЬГА-САША</dc:creator>
  <cp:lastModifiedBy>uchast11</cp:lastModifiedBy>
  <cp:revision>96</cp:revision>
  <dcterms:created xsi:type="dcterms:W3CDTF">2011-10-12T13:42:51Z</dcterms:created>
  <dcterms:modified xsi:type="dcterms:W3CDTF">2019-03-27T04:28:09Z</dcterms:modified>
</cp:coreProperties>
</file>