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7" r:id="rId2"/>
    <p:sldId id="269" r:id="rId3"/>
    <p:sldId id="289" r:id="rId4"/>
    <p:sldId id="270" r:id="rId5"/>
    <p:sldId id="258" r:id="rId6"/>
    <p:sldId id="259" r:id="rId7"/>
    <p:sldId id="26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61" r:id="rId18"/>
    <p:sldId id="280" r:id="rId19"/>
    <p:sldId id="281" r:id="rId20"/>
    <p:sldId id="282" r:id="rId21"/>
    <p:sldId id="262" r:id="rId22"/>
    <p:sldId id="263" r:id="rId23"/>
    <p:sldId id="283" r:id="rId24"/>
    <p:sldId id="265" r:id="rId25"/>
    <p:sldId id="264" r:id="rId26"/>
    <p:sldId id="284" r:id="rId27"/>
    <p:sldId id="266" r:id="rId28"/>
    <p:sldId id="285" r:id="rId29"/>
    <p:sldId id="286" r:id="rId30"/>
    <p:sldId id="267" r:id="rId31"/>
    <p:sldId id="268" r:id="rId32"/>
    <p:sldId id="288" r:id="rId33"/>
    <p:sldId id="28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7" autoAdjust="0"/>
    <p:restoredTop sz="94660"/>
  </p:normalViewPr>
  <p:slideViewPr>
    <p:cSldViewPr>
      <p:cViewPr>
        <p:scale>
          <a:sx n="66" d="100"/>
          <a:sy n="66" d="100"/>
        </p:scale>
        <p:origin x="-151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51B3C-16B4-4F17-B2D8-47A466ECD82B}" type="datetimeFigureOut">
              <a:rPr lang="ru-RU" smtClean="0"/>
              <a:pPr/>
              <a:t>27.03.2019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D15B9-2738-4588-A7C0-952F3CF13B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385A2D-749B-4AA8-9DF6-470BFEC4FDC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264320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ОСНОВНЫЕ ПОНЯТИЯ</a:t>
            </a:r>
            <a:endParaRPr lang="ru-RU" sz="66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43042" y="2714620"/>
            <a:ext cx="6572296" cy="3500462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3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Регистрация документов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43042" y="2714620"/>
            <a:ext cx="6572296" cy="3500462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4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Контроль исполнения документов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43042" y="2714620"/>
            <a:ext cx="6572296" cy="3500462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5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Информационно-справочная работа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43042" y="2714620"/>
            <a:ext cx="6572296" cy="3500462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6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Исполнение документов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43042" y="2714620"/>
            <a:ext cx="6572296" cy="3500462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7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Их отправка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714480" y="2285992"/>
            <a:ext cx="6572296" cy="4286280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8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Систематизация </a:t>
            </a:r>
          </a:p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(формирование дел) и текущее хранение документов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500174"/>
            <a:ext cx="7929618" cy="342902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ЛЮБОЕ  УПРАВЛЕНЧЕСКОЕ РЕШЕНИЕ БАЗИРУЕТСЯ НА </a:t>
            </a:r>
            <a:r>
              <a:rPr lang="ru-RU" sz="4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ИНФОРМАЦИИ!!!</a:t>
            </a:r>
            <a:endParaRPr lang="ru-RU" sz="48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2643206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	ИНФОРМАЦИЯ-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сведения о лицах, предметах, фактах, событиях, явлениях и процессах независимо от формы их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представления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effectLst/>
              </a:rPr>
            </a:br>
            <a:endParaRPr lang="ru-RU" sz="28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1542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 управленческой информации предъявляется ряд требований: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71538" y="2643182"/>
            <a:ext cx="7855270" cy="3714776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ru-RU" dirty="0" smtClean="0"/>
              <a:t>полнота</a:t>
            </a:r>
          </a:p>
          <a:p>
            <a:pPr>
              <a:buClr>
                <a:srgbClr val="002060"/>
              </a:buClr>
            </a:pPr>
            <a:r>
              <a:rPr lang="ru-RU" dirty="0" smtClean="0"/>
              <a:t>оперативность</a:t>
            </a:r>
          </a:p>
          <a:p>
            <a:pPr>
              <a:buClr>
                <a:srgbClr val="002060"/>
              </a:buClr>
            </a:pPr>
            <a:r>
              <a:rPr lang="ru-RU" dirty="0" smtClean="0"/>
              <a:t>достоверность</a:t>
            </a:r>
          </a:p>
          <a:p>
            <a:pPr>
              <a:buClr>
                <a:srgbClr val="002060"/>
              </a:buClr>
            </a:pPr>
            <a:r>
              <a:rPr lang="ru-RU" dirty="0" smtClean="0"/>
              <a:t>точность</a:t>
            </a:r>
          </a:p>
          <a:p>
            <a:pPr>
              <a:buClr>
                <a:srgbClr val="002060"/>
              </a:buClr>
            </a:pPr>
            <a:r>
              <a:rPr lang="ru-RU" dirty="0" err="1" smtClean="0"/>
              <a:t>адресность</a:t>
            </a:r>
            <a:endParaRPr lang="ru-RU" dirty="0" smtClean="0"/>
          </a:p>
          <a:p>
            <a:pPr>
              <a:buClr>
                <a:srgbClr val="002060"/>
              </a:buClr>
            </a:pPr>
            <a:r>
              <a:rPr lang="ru-RU" dirty="0" smtClean="0"/>
              <a:t>доступность для восприятия человеком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785527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Наиболее </a:t>
            </a:r>
            <a:r>
              <a:rPr lang="ru-RU" u="sng" dirty="0" smtClean="0"/>
              <a:t>существенны два требования</a:t>
            </a:r>
            <a:r>
              <a:rPr lang="ru-RU" dirty="0" smtClean="0"/>
              <a:t> к управленческой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496"/>
            <a:ext cx="7933588" cy="3676656"/>
          </a:xfrm>
        </p:spPr>
        <p:txBody>
          <a:bodyPr/>
          <a:lstStyle/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dirty="0" smtClean="0"/>
              <a:t>во-первых, она должна быть своевременной</a:t>
            </a:r>
          </a:p>
          <a:p>
            <a:pPr>
              <a:buClr>
                <a:srgbClr val="002060"/>
              </a:buClr>
              <a:buNone/>
            </a:pPr>
            <a:endParaRPr lang="ru-RU" dirty="0" smtClean="0"/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dirty="0" smtClean="0"/>
              <a:t>во-вторых, достаточной для принятия наилучшего решения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2643206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  ДЕЛОПРОИЗВОДСТВО-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деятельность,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обеспечивающая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документирование, документооборот, оперативное хранение и использование документов</a:t>
            </a:r>
            <a:endParaRPr lang="ru-RU" sz="28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500174"/>
            <a:ext cx="7643866" cy="307183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/>
              <a:t>НОСИТЕЛЕМ ИНФОРМАЦИИ ВЫСТУПАЕТ </a:t>
            </a:r>
            <a:r>
              <a:rPr lang="ru-RU" sz="5400" u="sng" dirty="0" smtClean="0">
                <a:solidFill>
                  <a:srgbClr val="FF0000"/>
                </a:solidFill>
              </a:rPr>
              <a:t>ДОКУМЕНТ</a:t>
            </a:r>
            <a:endParaRPr lang="ru-RU" sz="5400" i="1" u="sng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2643206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	ДОКУМЕНТ-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это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зафиксированная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на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носителе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информация с реквизитами, позволяющими её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идентифицировать</a:t>
            </a:r>
            <a:endParaRPr lang="ru-RU" sz="28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928802"/>
            <a:ext cx="7704856" cy="2643206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РЕКВИЗИТ ДОКУМЕНТА- </a:t>
            </a:r>
            <a:r>
              <a:rPr lang="ru-RU" sz="3600" i="1" dirty="0" smtClean="0">
                <a:solidFill>
                  <a:schemeClr val="tx1"/>
                </a:solidFill>
                <a:effectLst/>
              </a:rPr>
              <a:t>элемент </a:t>
            </a:r>
            <a:r>
              <a:rPr lang="ru-RU" sz="3600" i="1" dirty="0" smtClean="0">
                <a:solidFill>
                  <a:schemeClr val="tx1"/>
                </a:solidFill>
                <a:effectLst/>
              </a:rPr>
              <a:t>оформления </a:t>
            </a:r>
            <a:r>
              <a:rPr lang="ru-RU" sz="3600" i="1" dirty="0" smtClean="0">
                <a:solidFill>
                  <a:schemeClr val="tx1"/>
                </a:solidFill>
                <a:effectLst/>
              </a:rPr>
              <a:t>документа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100" i="1" dirty="0" smtClean="0">
                <a:solidFill>
                  <a:schemeClr val="tx1"/>
                </a:solidFill>
                <a:effectLst/>
              </a:rPr>
            </a:br>
            <a:endParaRPr lang="ru-RU" sz="31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643866" cy="6072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	</a:t>
            </a:r>
            <a:r>
              <a:rPr lang="ru-RU" sz="4400" b="1" dirty="0" smtClean="0">
                <a:solidFill>
                  <a:srgbClr val="FF0000"/>
                </a:solidFill>
              </a:rPr>
              <a:t>Для многих документов число реквизитов </a:t>
            </a:r>
            <a:r>
              <a:rPr lang="ru-RU" sz="4400" b="1" u="sng" dirty="0" smtClean="0">
                <a:solidFill>
                  <a:srgbClr val="FF0000"/>
                </a:solidFill>
              </a:rPr>
              <a:t>строго ограничено</a:t>
            </a:r>
            <a:r>
              <a:rPr lang="ru-RU" sz="4400" b="1" dirty="0" smtClean="0">
                <a:solidFill>
                  <a:srgbClr val="FF0000"/>
                </a:solidFill>
              </a:rPr>
              <a:t>!!!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	</a:t>
            </a:r>
            <a:r>
              <a:rPr lang="ru-RU" sz="4400" b="1" dirty="0" smtClean="0">
                <a:solidFill>
                  <a:srgbClr val="FF0000"/>
                </a:solidFill>
              </a:rPr>
              <a:t>Для ряда документов число и состав реквизитов </a:t>
            </a:r>
            <a:r>
              <a:rPr lang="ru-RU" sz="4400" b="1" u="sng" dirty="0" smtClean="0">
                <a:solidFill>
                  <a:srgbClr val="FF0000"/>
                </a:solidFill>
              </a:rPr>
              <a:t>установлены законодательными и нормативными актами</a:t>
            </a:r>
            <a:r>
              <a:rPr lang="ru-RU" sz="4400" dirty="0" smtClean="0">
                <a:solidFill>
                  <a:srgbClr val="FF0000"/>
                </a:solidFill>
              </a:rPr>
              <a:t>!!!</a:t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sz="4400" i="1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928802"/>
            <a:ext cx="8001056" cy="300039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5400" dirty="0" smtClean="0"/>
              <a:t>ОФИЦИАЛЬНЫЕ ДОКУМЕНТЫ-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это</a:t>
            </a:r>
            <a:r>
              <a:rPr lang="ru-RU" sz="31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документы, созданные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организацией, должностным лицом или гражданином,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оформленные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в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установленном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порядке</a:t>
            </a:r>
            <a:br>
              <a:rPr lang="ru-RU" sz="3100" i="1" dirty="0" smtClean="0">
                <a:solidFill>
                  <a:schemeClr val="tx1"/>
                </a:solidFill>
                <a:effectLst/>
              </a:rPr>
            </a:br>
            <a:endParaRPr lang="ru-RU" sz="31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328614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5400" dirty="0" smtClean="0"/>
              <a:t>	ДОКУМЕНТЫ ЛИЧНОГО ПРОИСХОЖДЕНИЯ -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документ, созданный лицом вне сферы его служебной деятельности или выполнения общественных обязанностей</a:t>
            </a:r>
            <a:endParaRPr lang="ru-RU" sz="31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928670"/>
            <a:ext cx="7429552" cy="4429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Документ возник прежде всего, чтобы зафиксировать информацию и придать ему </a:t>
            </a:r>
            <a:r>
              <a:rPr lang="ru-RU" sz="5400" u="sng" dirty="0" smtClean="0">
                <a:solidFill>
                  <a:srgbClr val="FF0000"/>
                </a:solidFill>
              </a:rPr>
              <a:t>юридическую силу</a:t>
            </a:r>
            <a:endParaRPr lang="ru-RU" sz="3100" i="1" u="sng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928802"/>
            <a:ext cx="8001056" cy="3571900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	ЮРИДИЧЕСКАЯ СИЛА ДОКУМЕНТА- </a:t>
            </a:r>
            <a:r>
              <a:rPr lang="ru-RU" sz="3300" i="1" dirty="0" smtClean="0">
                <a:solidFill>
                  <a:schemeClr val="tx1"/>
                </a:solidFill>
                <a:effectLst/>
              </a:rPr>
              <a:t>это свойство официального </a:t>
            </a:r>
            <a:r>
              <a:rPr lang="ru-RU" sz="3300" i="1" dirty="0" smtClean="0">
                <a:solidFill>
                  <a:schemeClr val="tx1"/>
                </a:solidFill>
                <a:effectLst/>
              </a:rPr>
              <a:t>документа вызывать правовые последствия</a:t>
            </a:r>
            <a:endParaRPr lang="ru-RU" sz="33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 числу наиболее </a:t>
            </a:r>
            <a:r>
              <a:rPr lang="ru-RU" u="sng" dirty="0" smtClean="0">
                <a:solidFill>
                  <a:srgbClr val="FF0000"/>
                </a:solidFill>
              </a:rPr>
              <a:t>юридически значимых </a:t>
            </a:r>
            <a:r>
              <a:rPr lang="ru-RU" dirty="0" smtClean="0"/>
              <a:t>реквизитов относятся: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714620"/>
            <a:ext cx="8143900" cy="3286148"/>
          </a:xfrm>
        </p:spPr>
        <p:txBody>
          <a:bodyPr/>
          <a:lstStyle/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dirty="0" smtClean="0"/>
              <a:t>наименование организации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dirty="0" smtClean="0"/>
              <a:t>дата и регистрационный номер документа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dirty="0" smtClean="0"/>
              <a:t>подпись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dirty="0" smtClean="0"/>
              <a:t>печать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dirty="0" smtClean="0"/>
              <a:t>грифы согласования и утверждения</a:t>
            </a: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571612"/>
            <a:ext cx="7498080" cy="41434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Типовые управленческие функции в каждом управленческом аппарате реализуются на основе использования документов, относящихся к различным </a:t>
            </a:r>
            <a:r>
              <a:rPr lang="ru-RU" u="sng" dirty="0" smtClean="0">
                <a:solidFill>
                  <a:srgbClr val="FF0000"/>
                </a:solidFill>
              </a:rPr>
              <a:t>системам документации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8100392" cy="3804454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  </a:t>
            </a:r>
            <a:r>
              <a:rPr lang="ru-RU" sz="4000" dirty="0" smtClean="0"/>
              <a:t>ДОКУМЕНТАЦИОННОЕ ОБЕСПЕЧЕНИЕ УПРАВЛЕНИЯ(ДОУ)-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деятельность, целенаправленно обеспечивающая функции управления документами</a:t>
            </a:r>
            <a:endParaRPr lang="ru-RU" sz="28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714488"/>
            <a:ext cx="8001056" cy="35719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5400" dirty="0" smtClean="0"/>
              <a:t>СИСТЕМА ДОКУМЕНТАЦИИ- </a:t>
            </a:r>
            <a:r>
              <a:rPr lang="ru-RU" sz="3300" i="1" dirty="0" smtClean="0">
                <a:solidFill>
                  <a:schemeClr val="tx1"/>
                </a:solidFill>
              </a:rPr>
              <a:t>это совокупность документов, взаимосвязанных по признакам </a:t>
            </a:r>
            <a:r>
              <a:rPr lang="ru-RU" sz="3300" i="1" dirty="0" smtClean="0">
                <a:solidFill>
                  <a:schemeClr val="tx1"/>
                </a:solidFill>
              </a:rPr>
              <a:t>назначения</a:t>
            </a:r>
            <a:r>
              <a:rPr lang="ru-RU" sz="3300" i="1" dirty="0" smtClean="0">
                <a:solidFill>
                  <a:schemeClr val="tx1"/>
                </a:solidFill>
              </a:rPr>
              <a:t>, </a:t>
            </a:r>
            <a:r>
              <a:rPr lang="ru-RU" sz="3300" i="1" dirty="0" smtClean="0">
                <a:solidFill>
                  <a:schemeClr val="tx1"/>
                </a:solidFill>
              </a:rPr>
              <a:t>сферы деятельности и </a:t>
            </a:r>
            <a:r>
              <a:rPr lang="ru-RU" sz="3300" i="1" dirty="0" smtClean="0">
                <a:solidFill>
                  <a:schemeClr val="tx1"/>
                </a:solidFill>
              </a:rPr>
              <a:t>единых требований к их </a:t>
            </a:r>
            <a:r>
              <a:rPr lang="ru-RU" sz="3300" i="1" dirty="0" smtClean="0">
                <a:solidFill>
                  <a:schemeClr val="tx1"/>
                </a:solidFill>
              </a:rPr>
              <a:t>оформлению</a:t>
            </a:r>
            <a:br>
              <a:rPr lang="ru-RU" sz="3300" i="1" dirty="0" smtClean="0">
                <a:solidFill>
                  <a:schemeClr val="tx1"/>
                </a:solidFill>
              </a:rPr>
            </a:br>
            <a:endParaRPr lang="ru-RU" sz="33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643050"/>
            <a:ext cx="8001056" cy="421484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5400" dirty="0" smtClean="0"/>
              <a:t>	УНИФИЦИРОВАННАЯ СИСТЕМА ДОКУМЕНТАЦИИ (УСД)- </a:t>
            </a:r>
            <a:r>
              <a:rPr lang="ru-RU" sz="3200" i="1" dirty="0" smtClean="0">
                <a:solidFill>
                  <a:schemeClr val="tx1"/>
                </a:solidFill>
                <a:effectLst/>
              </a:rPr>
              <a:t>система документации, созданная по единым правилам и требованиям, содержащая информацию, необходимую для управления в определенной сфере деятельности</a:t>
            </a:r>
            <a:endParaRPr lang="ru-RU" sz="33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8001056" cy="564360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/>
              <a:t>	</a:t>
            </a:r>
            <a:r>
              <a:rPr lang="ru-RU" sz="4400" dirty="0" smtClean="0"/>
              <a:t>Непосредственные разработчики конкретных форм документов и </a:t>
            </a:r>
            <a:br>
              <a:rPr lang="ru-RU" sz="4400" dirty="0" smtClean="0"/>
            </a:br>
            <a:r>
              <a:rPr lang="ru-RU" sz="4400" dirty="0" smtClean="0"/>
              <a:t>систем документации- </a:t>
            </a:r>
            <a:r>
              <a:rPr lang="ru-RU" sz="4400" u="sng" dirty="0" smtClean="0">
                <a:solidFill>
                  <a:srgbClr val="FF0000"/>
                </a:solidFill>
              </a:rPr>
              <a:t>МИНИСТЕРСТВА (ВЕДОМСТВА)</a:t>
            </a:r>
            <a:endParaRPr lang="ru-RU" sz="4400" i="1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8001056" cy="557216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Общегосударственные унифицированные формы документов обязательны для применения во всех учреждениях, организациях и на предприятиях независимо от их подчиненности и формы собственности!!!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335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Современное делопроизводство включает: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00240"/>
            <a:ext cx="7862150" cy="430053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928934"/>
            <a:ext cx="3643338" cy="271464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обеспечение своевременного и правильного создания документов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(документирование)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928934"/>
            <a:ext cx="4000528" cy="278608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организацию работы с документами </a:t>
            </a:r>
          </a:p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(получение, передача, обработка, учёт, регистрация, контроль, хранение, систематизация, подготовка документов для сдачи в архив, уничтожение)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 rot="2311858">
            <a:off x="3267561" y="1685731"/>
            <a:ext cx="1020222" cy="1214446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9725260">
            <a:off x="5384485" y="1676695"/>
            <a:ext cx="1020222" cy="1214446"/>
          </a:xfrm>
          <a:prstGeom prst="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2643206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	ДОКУМЕНТИРОВАНИЕ- </a:t>
            </a:r>
            <a:r>
              <a:rPr lang="ru-RU" sz="3000" i="1" dirty="0" smtClean="0">
                <a:solidFill>
                  <a:schemeClr val="tx1"/>
                </a:solidFill>
                <a:effectLst/>
              </a:rPr>
              <a:t>запись информации на носителе по установленным правилам</a:t>
            </a:r>
            <a:endParaRPr lang="ru-RU" sz="30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307183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5400" dirty="0" smtClean="0"/>
              <a:t>	ОРГАНИЗАЦИЯ РАБОТЫ С ДОКУМЕНТАМИ- </a:t>
            </a:r>
            <a:r>
              <a:rPr lang="ru-RU" sz="3100" i="1" dirty="0" smtClean="0">
                <a:solidFill>
                  <a:schemeClr val="tx1"/>
                </a:solidFill>
                <a:effectLst/>
              </a:rPr>
              <a:t>это организация документооборота, хранения и использования документов в текущей деятельности учреждения</a:t>
            </a:r>
            <a:endParaRPr lang="ru-RU" sz="31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928802"/>
            <a:ext cx="7643866" cy="2857520"/>
          </a:xfrm>
        </p:spPr>
        <p:txBody>
          <a:bodyPr>
            <a:normAutofit/>
          </a:bodyPr>
          <a:lstStyle/>
          <a:p>
            <a:pPr algn="just"/>
            <a:r>
              <a:rPr lang="ru-RU" sz="5400" dirty="0" smtClean="0"/>
              <a:t>	ДОКУМЕНТООБОРОТ-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движение документов в организации с момента их создания или получения до завершения исполнения </a:t>
            </a:r>
            <a:r>
              <a:rPr lang="ru-RU" sz="2800" i="1" dirty="0" smtClean="0">
                <a:solidFill>
                  <a:schemeClr val="tx1"/>
                </a:solidFill>
                <a:effectLst/>
              </a:rPr>
              <a:t>или отправки</a:t>
            </a:r>
            <a:br>
              <a:rPr lang="ru-RU" sz="2800" i="1" dirty="0" smtClean="0">
                <a:solidFill>
                  <a:schemeClr val="tx1"/>
                </a:solidFill>
                <a:effectLst/>
              </a:rPr>
            </a:br>
            <a:endParaRPr lang="ru-RU" sz="2800" i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43042" y="3071810"/>
            <a:ext cx="6572296" cy="3143272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</a:rPr>
              <a:t>1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Приём и первичная обработка документов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790712" cy="14287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В технологию работы с документами входит:</a:t>
            </a:r>
            <a:endParaRPr lang="ru-RU" sz="48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43042" y="2714620"/>
            <a:ext cx="6572296" cy="3500462"/>
          </a:xfrm>
          <a:prstGeom prst="downArrowCallou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  <a:latin typeface="+mj-lt"/>
              </a:rPr>
              <a:t>2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solidFill>
                  <a:schemeClr val="tx1"/>
                </a:solidFill>
              </a:rPr>
              <a:t>. Их предварительное рассмотрение и распределение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626</TotalTime>
  <Words>337</Words>
  <Application>Microsoft Office PowerPoint</Application>
  <PresentationFormat>Экран (4:3)</PresentationFormat>
  <Paragraphs>59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Солнцестояние</vt:lpstr>
      <vt:lpstr>ОСНОВНЫЕ ПОНЯТИЯ</vt:lpstr>
      <vt:lpstr>  ДЕЛОПРОИЗВОДСТВО- деятельность, обеспечивающая документирование, документооборот, оперативное хранение и использование документов</vt:lpstr>
      <vt:lpstr>  ДОКУМЕНТАЦИОННОЕ ОБЕСПЕЧЕНИЕ УПРАВЛЕНИЯ(ДОУ)- деятельность, целенаправленно обеспечивающая функции управления документами</vt:lpstr>
      <vt:lpstr>Современное делопроизводство включает:</vt:lpstr>
      <vt:lpstr> ДОКУМЕНТИРОВАНИЕ- запись информации на носителе по установленным правилам</vt:lpstr>
      <vt:lpstr> ОРГАНИЗАЦИЯ РАБОТЫ С ДОКУМЕНТАМИ- это организация документооборота, хранения и использования документов в текущей деятельности учреждения</vt:lpstr>
      <vt:lpstr> ДОКУМЕНТООБОРОТ- движение документов в организации с момента их создания или получения до завершения исполнения или отправки </vt:lpstr>
      <vt:lpstr>В технологию работы с документами входит:</vt:lpstr>
      <vt:lpstr>В технологию работы с документами входит:</vt:lpstr>
      <vt:lpstr>В технологию работы с документами входит:</vt:lpstr>
      <vt:lpstr>В технологию работы с документами входит:</vt:lpstr>
      <vt:lpstr>В технологию работы с документами входит:</vt:lpstr>
      <vt:lpstr>В технологию работы с документами входит:</vt:lpstr>
      <vt:lpstr>В технологию работы с документами входит:</vt:lpstr>
      <vt:lpstr>В технологию работы с документами входит:</vt:lpstr>
      <vt:lpstr>ЛЮБОЕ  УПРАВЛЕНЧЕСКОЕ РЕШЕНИЕ БАЗИРУЕТСЯ НА ИНФОРМАЦИИ!!!</vt:lpstr>
      <vt:lpstr> ИНФОРМАЦИЯ- сведения о лицах, предметах, фактах, событиях, явлениях и процессах независимо от формы их представления </vt:lpstr>
      <vt:lpstr>К управленческой информации предъявляется ряд требований:</vt:lpstr>
      <vt:lpstr>Наиболее существенны два требования к управленческой информации:</vt:lpstr>
      <vt:lpstr>НОСИТЕЛЕМ ИНФОРМАЦИИ ВЫСТУПАЕТ ДОКУМЕНТ</vt:lpstr>
      <vt:lpstr> ДОКУМЕНТ- это зафиксированная на носителе информация с реквизитами, позволяющими её идентифицировать</vt:lpstr>
      <vt:lpstr>РЕКВИЗИТ ДОКУМЕНТА- элемент оформления документа </vt:lpstr>
      <vt:lpstr> Для многих документов число реквизитов строго ограничено!!!    Для ряда документов число и состав реквизитов установлены законодательными и нормативными актами!!! </vt:lpstr>
      <vt:lpstr>ОФИЦИАЛЬНЫЕ ДОКУМЕНТЫ- это документы, созданные организацией, должностным лицом или гражданином, оформленные в установленном порядке </vt:lpstr>
      <vt:lpstr> ДОКУМЕНТЫ ЛИЧНОГО ПРОИСХОЖДЕНИЯ - документ, созданный лицом вне сферы его служебной деятельности или выполнения общественных обязанностей</vt:lpstr>
      <vt:lpstr>Документ возник прежде всего, чтобы зафиксировать информацию и придать ему юридическую силу</vt:lpstr>
      <vt:lpstr> ЮРИДИЧЕСКАЯ СИЛА ДОКУМЕНТА- это свойство официального документа вызывать правовые последствия</vt:lpstr>
      <vt:lpstr>К числу наиболее юридически значимых реквизитов относятся:</vt:lpstr>
      <vt:lpstr>Типовые управленческие функции в каждом управленческом аппарате реализуются на основе использования документов, относящихся к различным системам документации</vt:lpstr>
      <vt:lpstr>СИСТЕМА ДОКУМЕНТАЦИИ- это совокупность документов, взаимосвязанных по признакам назначения, сферы деятельности и единых требований к их оформлению </vt:lpstr>
      <vt:lpstr> УНИФИЦИРОВАННАЯ СИСТЕМА ДОКУМЕНТАЦИИ (УСД)- система документации, созданная по единым правилам и требованиям, содержащая информацию, необходимую для управления в определенной сфере деятельности</vt:lpstr>
      <vt:lpstr> Непосредственные разработчики конкретных форм документов и  систем документации- МИНИСТЕРСТВА (ВЕДОМСТВА)</vt:lpstr>
      <vt:lpstr>Общегосударственные унифицированные формы документов обязательны для применения во всех учреждениях, организациях и на предприятиях независимо от их подчиненности и формы собственности!!!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ОЛЬГА-САША</dc:creator>
  <cp:lastModifiedBy>uchast11</cp:lastModifiedBy>
  <cp:revision>65</cp:revision>
  <dcterms:created xsi:type="dcterms:W3CDTF">2011-10-12T13:42:51Z</dcterms:created>
  <dcterms:modified xsi:type="dcterms:W3CDTF">2019-03-27T15:39:43Z</dcterms:modified>
</cp:coreProperties>
</file>