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9" r:id="rId2"/>
    <p:sldId id="270" r:id="rId3"/>
    <p:sldId id="271" r:id="rId4"/>
    <p:sldId id="272" r:id="rId5"/>
    <p:sldId id="273" r:id="rId6"/>
    <p:sldId id="274" r:id="rId7"/>
    <p:sldId id="275" r:id="rId8"/>
    <p:sldId id="276"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B7FF"/>
    <a:srgbClr val="DDE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7434" autoAdjust="0"/>
  </p:normalViewPr>
  <p:slideViewPr>
    <p:cSldViewPr snapToGrid="0">
      <p:cViewPr varScale="1">
        <p:scale>
          <a:sx n="55" d="100"/>
          <a:sy n="55" d="100"/>
        </p:scale>
        <p:origin x="90" y="570"/>
      </p:cViewPr>
      <p:guideLst>
        <p:guide orient="horz" pos="2160"/>
        <p:guide pos="3840"/>
      </p:guideLst>
    </p:cSldViewPr>
  </p:slideViewPr>
  <p:notesTextViewPr>
    <p:cViewPr>
      <p:scale>
        <a:sx n="1" d="1"/>
        <a:sy n="1" d="1"/>
      </p:scale>
      <p:origin x="0" y="-1434"/>
    </p:cViewPr>
  </p:notesTextViewPr>
  <p:notesViewPr>
    <p:cSldViewPr snapToGrid="0">
      <p:cViewPr varScale="1">
        <p:scale>
          <a:sx n="84" d="100"/>
          <a:sy n="84" d="100"/>
        </p:scale>
        <p:origin x="87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88B791-64B7-4BE1-BB52-2151C50C8DB2}" type="doc">
      <dgm:prSet loTypeId="urn:microsoft.com/office/officeart/2005/8/layout/hList6" loCatId="list" qsTypeId="urn:microsoft.com/office/officeart/2005/8/quickstyle/simple1" qsCatId="simple" csTypeId="urn:microsoft.com/office/officeart/2005/8/colors/accent0_1" csCatId="mainScheme" phldr="1"/>
      <dgm:spPr/>
      <dgm:t>
        <a:bodyPr/>
        <a:lstStyle/>
        <a:p>
          <a:endParaRPr lang="ru-RU"/>
        </a:p>
      </dgm:t>
    </dgm:pt>
    <dgm:pt modelId="{42FC24DC-358A-445F-9E4F-414F221560C0}">
      <dgm:prSet phldrT="[Текст]"/>
      <dgm:spPr/>
      <dgm:t>
        <a:bodyPr/>
        <a:lstStyle/>
        <a:p>
          <a:r>
            <a:rPr lang="ru-RU" dirty="0" smtClean="0"/>
            <a:t>По пространственному признаку</a:t>
          </a:r>
          <a:endParaRPr lang="ru-RU" dirty="0"/>
        </a:p>
      </dgm:t>
    </dgm:pt>
    <dgm:pt modelId="{DF4F250F-7693-4D94-8C62-A9E4BB37DF8F}" type="parTrans" cxnId="{578F909A-53C1-4726-878B-F6BF0862956D}">
      <dgm:prSet/>
      <dgm:spPr/>
      <dgm:t>
        <a:bodyPr/>
        <a:lstStyle/>
        <a:p>
          <a:endParaRPr lang="ru-RU"/>
        </a:p>
      </dgm:t>
    </dgm:pt>
    <dgm:pt modelId="{0EA90BA1-66BB-4043-872C-0C8628D743F0}" type="sibTrans" cxnId="{578F909A-53C1-4726-878B-F6BF0862956D}">
      <dgm:prSet/>
      <dgm:spPr/>
      <dgm:t>
        <a:bodyPr/>
        <a:lstStyle/>
        <a:p>
          <a:endParaRPr lang="ru-RU"/>
        </a:p>
      </dgm:t>
    </dgm:pt>
    <dgm:pt modelId="{3D026D61-6C48-4A98-9DFE-E0B2E29AC8CE}">
      <dgm:prSet phldrT="[Текст]"/>
      <dgm:spPr/>
      <dgm:t>
        <a:bodyPr/>
        <a:lstStyle/>
        <a:p>
          <a:r>
            <a:rPr lang="ru-RU" dirty="0" smtClean="0"/>
            <a:t>внутрихозяйственные</a:t>
          </a:r>
          <a:endParaRPr lang="ru-RU" dirty="0"/>
        </a:p>
      </dgm:t>
    </dgm:pt>
    <dgm:pt modelId="{661EF274-F994-49BC-BEF9-DE9F418FB3FE}" type="parTrans" cxnId="{83292E38-1698-432C-B1EB-83F7860B85C5}">
      <dgm:prSet/>
      <dgm:spPr/>
      <dgm:t>
        <a:bodyPr/>
        <a:lstStyle/>
        <a:p>
          <a:endParaRPr lang="ru-RU"/>
        </a:p>
      </dgm:t>
    </dgm:pt>
    <dgm:pt modelId="{1EDC20CB-1F47-452B-8E00-FB7245824D34}" type="sibTrans" cxnId="{83292E38-1698-432C-B1EB-83F7860B85C5}">
      <dgm:prSet/>
      <dgm:spPr/>
      <dgm:t>
        <a:bodyPr/>
        <a:lstStyle/>
        <a:p>
          <a:endParaRPr lang="ru-RU"/>
        </a:p>
      </dgm:t>
    </dgm:pt>
    <dgm:pt modelId="{E89A5115-7BEA-4CDA-BF91-31E90C6654B2}">
      <dgm:prSet phldrT="[Текст]"/>
      <dgm:spPr/>
      <dgm:t>
        <a:bodyPr/>
        <a:lstStyle/>
        <a:p>
          <a:r>
            <a:rPr lang="ru-RU" dirty="0" smtClean="0"/>
            <a:t>Отраслевые</a:t>
          </a:r>
          <a:endParaRPr lang="ru-RU" dirty="0"/>
        </a:p>
      </dgm:t>
    </dgm:pt>
    <dgm:pt modelId="{0E4D8FBA-DE4D-4E61-9991-78D2DAFE874A}" type="parTrans" cxnId="{51757FE2-BAA6-49D2-8603-EEEBA2A5C450}">
      <dgm:prSet/>
      <dgm:spPr/>
      <dgm:t>
        <a:bodyPr/>
        <a:lstStyle/>
        <a:p>
          <a:endParaRPr lang="ru-RU"/>
        </a:p>
      </dgm:t>
    </dgm:pt>
    <dgm:pt modelId="{351A09C1-38D4-40AD-B955-600CCB0B3617}" type="sibTrans" cxnId="{51757FE2-BAA6-49D2-8603-EEEBA2A5C450}">
      <dgm:prSet/>
      <dgm:spPr/>
      <dgm:t>
        <a:bodyPr/>
        <a:lstStyle/>
        <a:p>
          <a:endParaRPr lang="ru-RU"/>
        </a:p>
      </dgm:t>
    </dgm:pt>
    <dgm:pt modelId="{9DEB56B5-5DC8-40EC-9809-49E51FC739F6}">
      <dgm:prSet phldrT="[Текст]"/>
      <dgm:spPr/>
      <dgm:t>
        <a:bodyPr/>
        <a:lstStyle/>
        <a:p>
          <a:r>
            <a:rPr lang="ru-RU" dirty="0" smtClean="0"/>
            <a:t>По признаку времени</a:t>
          </a:r>
          <a:endParaRPr lang="ru-RU" dirty="0"/>
        </a:p>
      </dgm:t>
    </dgm:pt>
    <dgm:pt modelId="{B7B270C9-8F57-4ED1-BF50-0134D77F4150}" type="parTrans" cxnId="{EC6F9163-A894-41D1-9371-663E58AEFF9C}">
      <dgm:prSet/>
      <dgm:spPr/>
      <dgm:t>
        <a:bodyPr/>
        <a:lstStyle/>
        <a:p>
          <a:endParaRPr lang="ru-RU"/>
        </a:p>
      </dgm:t>
    </dgm:pt>
    <dgm:pt modelId="{3043D2D7-1324-421B-B17F-00B645777F3D}" type="sibTrans" cxnId="{EC6F9163-A894-41D1-9371-663E58AEFF9C}">
      <dgm:prSet/>
      <dgm:spPr/>
      <dgm:t>
        <a:bodyPr/>
        <a:lstStyle/>
        <a:p>
          <a:endParaRPr lang="ru-RU"/>
        </a:p>
      </dgm:t>
    </dgm:pt>
    <dgm:pt modelId="{9AB977E1-2093-49E0-9006-38B55931CE69}">
      <dgm:prSet phldrT="[Текст]"/>
      <dgm:spPr/>
      <dgm:t>
        <a:bodyPr/>
        <a:lstStyle/>
        <a:p>
          <a:r>
            <a:rPr lang="ru-RU" dirty="0" smtClean="0"/>
            <a:t>Неиспользованные резервы</a:t>
          </a:r>
          <a:endParaRPr lang="ru-RU" dirty="0"/>
        </a:p>
      </dgm:t>
    </dgm:pt>
    <dgm:pt modelId="{CD3EDFF0-0155-4698-9E9A-93D787469DBA}" type="parTrans" cxnId="{DBE9BE8D-D45B-4804-9570-7714E830BB47}">
      <dgm:prSet/>
      <dgm:spPr/>
      <dgm:t>
        <a:bodyPr/>
        <a:lstStyle/>
        <a:p>
          <a:endParaRPr lang="ru-RU"/>
        </a:p>
      </dgm:t>
    </dgm:pt>
    <dgm:pt modelId="{34E3AB84-6A80-4DCA-BADF-6221F07FC49E}" type="sibTrans" cxnId="{DBE9BE8D-D45B-4804-9570-7714E830BB47}">
      <dgm:prSet/>
      <dgm:spPr/>
      <dgm:t>
        <a:bodyPr/>
        <a:lstStyle/>
        <a:p>
          <a:endParaRPr lang="ru-RU"/>
        </a:p>
      </dgm:t>
    </dgm:pt>
    <dgm:pt modelId="{C4E3E098-BB60-4D73-8F73-492E0EBE3179}">
      <dgm:prSet phldrT="[Текст]"/>
      <dgm:spPr/>
      <dgm:t>
        <a:bodyPr/>
        <a:lstStyle/>
        <a:p>
          <a:r>
            <a:rPr lang="ru-RU" dirty="0" smtClean="0"/>
            <a:t>Текущие резервы</a:t>
          </a:r>
          <a:endParaRPr lang="ru-RU" dirty="0"/>
        </a:p>
      </dgm:t>
    </dgm:pt>
    <dgm:pt modelId="{F06888F7-8BEC-45AD-A49F-DFE72952DCCF}" type="parTrans" cxnId="{ABFE6553-157B-4A55-82E7-3770222A1C9E}">
      <dgm:prSet/>
      <dgm:spPr/>
      <dgm:t>
        <a:bodyPr/>
        <a:lstStyle/>
        <a:p>
          <a:endParaRPr lang="ru-RU"/>
        </a:p>
      </dgm:t>
    </dgm:pt>
    <dgm:pt modelId="{619795CD-CEE5-4D03-8FDA-4F7A8E0F241D}" type="sibTrans" cxnId="{ABFE6553-157B-4A55-82E7-3770222A1C9E}">
      <dgm:prSet/>
      <dgm:spPr/>
      <dgm:t>
        <a:bodyPr/>
        <a:lstStyle/>
        <a:p>
          <a:endParaRPr lang="ru-RU"/>
        </a:p>
      </dgm:t>
    </dgm:pt>
    <dgm:pt modelId="{94A0AAE5-2353-4602-B8FD-A78ACFA1C0DD}">
      <dgm:prSet phldrT="[Текст]"/>
      <dgm:spPr/>
      <dgm:t>
        <a:bodyPr/>
        <a:lstStyle/>
        <a:p>
          <a:r>
            <a:rPr lang="ru-RU" dirty="0" smtClean="0"/>
            <a:t>По стадиям жизненного цикла</a:t>
          </a:r>
          <a:endParaRPr lang="ru-RU" dirty="0"/>
        </a:p>
      </dgm:t>
    </dgm:pt>
    <dgm:pt modelId="{E399EE77-3C68-4470-94CF-8B6754F5AB51}" type="parTrans" cxnId="{E201363A-7DEE-41A9-8740-F9151F8312F0}">
      <dgm:prSet/>
      <dgm:spPr/>
      <dgm:t>
        <a:bodyPr/>
        <a:lstStyle/>
        <a:p>
          <a:endParaRPr lang="ru-RU"/>
        </a:p>
      </dgm:t>
    </dgm:pt>
    <dgm:pt modelId="{049A1F6B-4CE3-42F9-A6C8-5A5335145EEC}" type="sibTrans" cxnId="{E201363A-7DEE-41A9-8740-F9151F8312F0}">
      <dgm:prSet/>
      <dgm:spPr/>
      <dgm:t>
        <a:bodyPr/>
        <a:lstStyle/>
        <a:p>
          <a:endParaRPr lang="ru-RU"/>
        </a:p>
      </dgm:t>
    </dgm:pt>
    <dgm:pt modelId="{0CDDB928-2F45-4C00-A5FD-54D0DEFABB68}">
      <dgm:prSet phldrT="[Текст]"/>
      <dgm:spPr/>
      <dgm:t>
        <a:bodyPr/>
        <a:lstStyle/>
        <a:p>
          <a:r>
            <a:rPr lang="ru-RU" dirty="0" smtClean="0"/>
            <a:t>Резервы </a:t>
          </a:r>
          <a:r>
            <a:rPr lang="ru-RU" dirty="0" err="1" smtClean="0"/>
            <a:t>предпроизводственной</a:t>
          </a:r>
          <a:r>
            <a:rPr lang="ru-RU" dirty="0" smtClean="0"/>
            <a:t> стадии</a:t>
          </a:r>
          <a:endParaRPr lang="ru-RU" dirty="0"/>
        </a:p>
      </dgm:t>
    </dgm:pt>
    <dgm:pt modelId="{A90374A7-FDA7-40E9-9233-1EBD992F4E79}" type="parTrans" cxnId="{58E9848A-8F20-4E56-B0D0-C7F4BEB36EA4}">
      <dgm:prSet/>
      <dgm:spPr/>
      <dgm:t>
        <a:bodyPr/>
        <a:lstStyle/>
        <a:p>
          <a:endParaRPr lang="ru-RU"/>
        </a:p>
      </dgm:t>
    </dgm:pt>
    <dgm:pt modelId="{FE579994-809A-4206-8905-0BDF35EC72ED}" type="sibTrans" cxnId="{58E9848A-8F20-4E56-B0D0-C7F4BEB36EA4}">
      <dgm:prSet/>
      <dgm:spPr/>
      <dgm:t>
        <a:bodyPr/>
        <a:lstStyle/>
        <a:p>
          <a:endParaRPr lang="ru-RU"/>
        </a:p>
      </dgm:t>
    </dgm:pt>
    <dgm:pt modelId="{42BD981C-DA46-46C5-81A3-178074F330AA}">
      <dgm:prSet phldrT="[Текст]"/>
      <dgm:spPr/>
      <dgm:t>
        <a:bodyPr/>
        <a:lstStyle/>
        <a:p>
          <a:r>
            <a:rPr lang="ru-RU" dirty="0" smtClean="0"/>
            <a:t>В сфере обращения</a:t>
          </a:r>
          <a:endParaRPr lang="ru-RU" dirty="0"/>
        </a:p>
      </dgm:t>
    </dgm:pt>
    <dgm:pt modelId="{7D938B69-07FA-4C16-9C15-51E3388589B4}" type="parTrans" cxnId="{1A28F60D-8229-451E-AA94-753EBCD52AA4}">
      <dgm:prSet/>
      <dgm:spPr/>
      <dgm:t>
        <a:bodyPr/>
        <a:lstStyle/>
        <a:p>
          <a:endParaRPr lang="ru-RU"/>
        </a:p>
      </dgm:t>
    </dgm:pt>
    <dgm:pt modelId="{3FCA8D91-56EC-4840-954A-43B6C60FDEC7}" type="sibTrans" cxnId="{1A28F60D-8229-451E-AA94-753EBCD52AA4}">
      <dgm:prSet/>
      <dgm:spPr/>
      <dgm:t>
        <a:bodyPr/>
        <a:lstStyle/>
        <a:p>
          <a:endParaRPr lang="ru-RU"/>
        </a:p>
      </dgm:t>
    </dgm:pt>
    <dgm:pt modelId="{87FAFA64-376E-400E-8612-C96F8F46016A}">
      <dgm:prSet phldrT="[Текст]"/>
      <dgm:spPr/>
      <dgm:t>
        <a:bodyPr/>
        <a:lstStyle/>
        <a:p>
          <a:r>
            <a:rPr lang="ru-RU" dirty="0" smtClean="0"/>
            <a:t>Региональные</a:t>
          </a:r>
          <a:endParaRPr lang="ru-RU" dirty="0"/>
        </a:p>
      </dgm:t>
    </dgm:pt>
    <dgm:pt modelId="{DED3F71B-45E6-46B4-A741-132C2415AA32}" type="parTrans" cxnId="{F385A8B7-22A9-4A73-A010-5D4441AB96CA}">
      <dgm:prSet/>
      <dgm:spPr/>
      <dgm:t>
        <a:bodyPr/>
        <a:lstStyle/>
        <a:p>
          <a:endParaRPr lang="ru-RU"/>
        </a:p>
      </dgm:t>
    </dgm:pt>
    <dgm:pt modelId="{04B4635F-CD8D-4E98-876F-5E6E7B2DB79E}" type="sibTrans" cxnId="{F385A8B7-22A9-4A73-A010-5D4441AB96CA}">
      <dgm:prSet/>
      <dgm:spPr/>
      <dgm:t>
        <a:bodyPr/>
        <a:lstStyle/>
        <a:p>
          <a:endParaRPr lang="ru-RU"/>
        </a:p>
      </dgm:t>
    </dgm:pt>
    <dgm:pt modelId="{E8B8DE06-C842-4330-A84C-E56A3996A15A}">
      <dgm:prSet phldrT="[Текст]"/>
      <dgm:spPr/>
      <dgm:t>
        <a:bodyPr/>
        <a:lstStyle/>
        <a:p>
          <a:r>
            <a:rPr lang="ru-RU" dirty="0" smtClean="0"/>
            <a:t>общегосударственные</a:t>
          </a:r>
          <a:endParaRPr lang="ru-RU" dirty="0"/>
        </a:p>
      </dgm:t>
    </dgm:pt>
    <dgm:pt modelId="{6CB4CAD2-478A-49D3-A0CE-FE4EF18C2C7C}" type="parTrans" cxnId="{326377DB-4003-4B3A-BF1D-DE88DC4831D8}">
      <dgm:prSet/>
      <dgm:spPr/>
      <dgm:t>
        <a:bodyPr/>
        <a:lstStyle/>
        <a:p>
          <a:endParaRPr lang="ru-RU"/>
        </a:p>
      </dgm:t>
    </dgm:pt>
    <dgm:pt modelId="{D45AE09D-23AE-466E-8FBD-D7D79D71AB1C}" type="sibTrans" cxnId="{326377DB-4003-4B3A-BF1D-DE88DC4831D8}">
      <dgm:prSet/>
      <dgm:spPr/>
      <dgm:t>
        <a:bodyPr/>
        <a:lstStyle/>
        <a:p>
          <a:endParaRPr lang="ru-RU"/>
        </a:p>
      </dgm:t>
    </dgm:pt>
    <dgm:pt modelId="{CF3D7294-4E63-4F77-AECD-CA0EEB970DBA}">
      <dgm:prSet phldrT="[Текст]"/>
      <dgm:spPr/>
      <dgm:t>
        <a:bodyPr/>
        <a:lstStyle/>
        <a:p>
          <a:r>
            <a:rPr lang="ru-RU" dirty="0" smtClean="0"/>
            <a:t>Перспективные резервы</a:t>
          </a:r>
          <a:endParaRPr lang="ru-RU" dirty="0"/>
        </a:p>
      </dgm:t>
    </dgm:pt>
    <dgm:pt modelId="{30271B26-AECD-455D-959E-502C52FC100B}" type="parTrans" cxnId="{9173428C-214E-4311-B539-FDFB6F3EFEFF}">
      <dgm:prSet/>
      <dgm:spPr/>
      <dgm:t>
        <a:bodyPr/>
        <a:lstStyle/>
        <a:p>
          <a:endParaRPr lang="ru-RU"/>
        </a:p>
      </dgm:t>
    </dgm:pt>
    <dgm:pt modelId="{B7704241-4BC4-4972-965A-63AF9DB335FC}" type="sibTrans" cxnId="{9173428C-214E-4311-B539-FDFB6F3EFEFF}">
      <dgm:prSet/>
      <dgm:spPr/>
      <dgm:t>
        <a:bodyPr/>
        <a:lstStyle/>
        <a:p>
          <a:endParaRPr lang="ru-RU"/>
        </a:p>
      </dgm:t>
    </dgm:pt>
    <dgm:pt modelId="{20B616C2-43B0-4AE2-A422-2E56F3D5A89A}">
      <dgm:prSet phldrT="[Текст]"/>
      <dgm:spPr/>
      <dgm:t>
        <a:bodyPr/>
        <a:lstStyle/>
        <a:p>
          <a:r>
            <a:rPr lang="ru-RU" dirty="0" smtClean="0"/>
            <a:t>Резервы производственной стадии</a:t>
          </a:r>
          <a:endParaRPr lang="ru-RU" dirty="0"/>
        </a:p>
      </dgm:t>
    </dgm:pt>
    <dgm:pt modelId="{DBAB2624-C47C-4B74-B1F7-D2E3157F6DC0}" type="parTrans" cxnId="{D5EBF0A1-EAC1-4AD2-9925-3EDC003DCE5B}">
      <dgm:prSet/>
      <dgm:spPr/>
      <dgm:t>
        <a:bodyPr/>
        <a:lstStyle/>
        <a:p>
          <a:endParaRPr lang="ru-RU"/>
        </a:p>
      </dgm:t>
    </dgm:pt>
    <dgm:pt modelId="{8DDB8C7F-A8FB-46F8-93F1-34C816F7A78C}" type="sibTrans" cxnId="{D5EBF0A1-EAC1-4AD2-9925-3EDC003DCE5B}">
      <dgm:prSet/>
      <dgm:spPr/>
      <dgm:t>
        <a:bodyPr/>
        <a:lstStyle/>
        <a:p>
          <a:endParaRPr lang="ru-RU"/>
        </a:p>
      </dgm:t>
    </dgm:pt>
    <dgm:pt modelId="{37C1A526-F99A-4735-9AD5-1FC19C7125D6}">
      <dgm:prSet phldrT="[Текст]"/>
      <dgm:spPr/>
      <dgm:t>
        <a:bodyPr/>
        <a:lstStyle/>
        <a:p>
          <a:r>
            <a:rPr lang="ru-RU" dirty="0" smtClean="0"/>
            <a:t>Резервы стадии эксплуатации</a:t>
          </a:r>
          <a:endParaRPr lang="ru-RU" dirty="0"/>
        </a:p>
      </dgm:t>
    </dgm:pt>
    <dgm:pt modelId="{C31F759F-650D-4FEB-8A11-8BCDA1460E7C}" type="parTrans" cxnId="{BC162C5B-90B4-4293-A441-85D67E908189}">
      <dgm:prSet/>
      <dgm:spPr/>
      <dgm:t>
        <a:bodyPr/>
        <a:lstStyle/>
        <a:p>
          <a:endParaRPr lang="ru-RU"/>
        </a:p>
      </dgm:t>
    </dgm:pt>
    <dgm:pt modelId="{5B95F402-75F6-4DCB-AA1F-571A66049FE2}" type="sibTrans" cxnId="{BC162C5B-90B4-4293-A441-85D67E908189}">
      <dgm:prSet/>
      <dgm:spPr/>
      <dgm:t>
        <a:bodyPr/>
        <a:lstStyle/>
        <a:p>
          <a:endParaRPr lang="ru-RU"/>
        </a:p>
      </dgm:t>
    </dgm:pt>
    <dgm:pt modelId="{22E54A83-0C44-4846-B918-5EAF8212CD46}">
      <dgm:prSet phldrT="[Текст]"/>
      <dgm:spPr/>
      <dgm:t>
        <a:bodyPr/>
        <a:lstStyle/>
        <a:p>
          <a:r>
            <a:rPr lang="ru-RU" dirty="0" smtClean="0"/>
            <a:t>По</a:t>
          </a:r>
          <a:r>
            <a:rPr lang="ru-RU" b="1" dirty="0" smtClean="0"/>
            <a:t> </a:t>
          </a:r>
          <a:r>
            <a:rPr lang="ru-RU" b="0" i="0" dirty="0" smtClean="0"/>
            <a:t>стадиям процесса воспроизводства</a:t>
          </a:r>
          <a:endParaRPr lang="ru-RU" b="0" i="0" dirty="0"/>
        </a:p>
      </dgm:t>
    </dgm:pt>
    <dgm:pt modelId="{6BE4D0B1-6417-49A6-8237-22681156662E}" type="parTrans" cxnId="{954BBAA6-D1AC-452A-9C65-A618BF14E6EA}">
      <dgm:prSet/>
      <dgm:spPr/>
      <dgm:t>
        <a:bodyPr/>
        <a:lstStyle/>
        <a:p>
          <a:endParaRPr lang="ru-RU"/>
        </a:p>
      </dgm:t>
    </dgm:pt>
    <dgm:pt modelId="{D881EAB1-F89F-47D0-B80C-BFAF08AB5DBB}" type="sibTrans" cxnId="{954BBAA6-D1AC-452A-9C65-A618BF14E6EA}">
      <dgm:prSet/>
      <dgm:spPr/>
      <dgm:t>
        <a:bodyPr/>
        <a:lstStyle/>
        <a:p>
          <a:endParaRPr lang="ru-RU"/>
        </a:p>
      </dgm:t>
    </dgm:pt>
    <dgm:pt modelId="{81A21528-013C-4D6D-B297-B5EDCD639214}">
      <dgm:prSet phldrT="[Текст]"/>
      <dgm:spPr/>
      <dgm:t>
        <a:bodyPr/>
        <a:lstStyle/>
        <a:p>
          <a:r>
            <a:rPr lang="ru-RU" dirty="0" smtClean="0"/>
            <a:t>В сфере производства</a:t>
          </a:r>
          <a:endParaRPr lang="ru-RU" dirty="0"/>
        </a:p>
      </dgm:t>
    </dgm:pt>
    <dgm:pt modelId="{9162E2E0-1FC2-4447-813E-1388A466EEF9}" type="parTrans" cxnId="{8369109D-86D7-472C-AA6A-7960067DE74E}">
      <dgm:prSet/>
      <dgm:spPr/>
      <dgm:t>
        <a:bodyPr/>
        <a:lstStyle/>
        <a:p>
          <a:endParaRPr lang="ru-RU"/>
        </a:p>
      </dgm:t>
    </dgm:pt>
    <dgm:pt modelId="{00B7776C-8D7F-4913-B9B4-A94C81F197BC}" type="sibTrans" cxnId="{8369109D-86D7-472C-AA6A-7960067DE74E}">
      <dgm:prSet/>
      <dgm:spPr/>
      <dgm:t>
        <a:bodyPr/>
        <a:lstStyle/>
        <a:p>
          <a:endParaRPr lang="ru-RU"/>
        </a:p>
      </dgm:t>
    </dgm:pt>
    <dgm:pt modelId="{F2FCA5E2-B94F-46EA-A233-0E927C34D48C}" type="pres">
      <dgm:prSet presAssocID="{A788B791-64B7-4BE1-BB52-2151C50C8DB2}" presName="Name0" presStyleCnt="0">
        <dgm:presLayoutVars>
          <dgm:dir/>
          <dgm:resizeHandles val="exact"/>
        </dgm:presLayoutVars>
      </dgm:prSet>
      <dgm:spPr/>
    </dgm:pt>
    <dgm:pt modelId="{24588FFB-9150-4748-9543-3B1D45D57525}" type="pres">
      <dgm:prSet presAssocID="{42FC24DC-358A-445F-9E4F-414F221560C0}" presName="node" presStyleLbl="node1" presStyleIdx="0" presStyleCnt="4">
        <dgm:presLayoutVars>
          <dgm:bulletEnabled val="1"/>
        </dgm:presLayoutVars>
      </dgm:prSet>
      <dgm:spPr/>
      <dgm:t>
        <a:bodyPr/>
        <a:lstStyle/>
        <a:p>
          <a:endParaRPr lang="ru-RU"/>
        </a:p>
      </dgm:t>
    </dgm:pt>
    <dgm:pt modelId="{8F408BDC-3802-45D5-B9BD-D57833DD96EE}" type="pres">
      <dgm:prSet presAssocID="{0EA90BA1-66BB-4043-872C-0C8628D743F0}" presName="sibTrans" presStyleCnt="0"/>
      <dgm:spPr/>
    </dgm:pt>
    <dgm:pt modelId="{EF3BAB40-B0AF-4138-8A3A-558E116829FE}" type="pres">
      <dgm:prSet presAssocID="{9DEB56B5-5DC8-40EC-9809-49E51FC739F6}" presName="node" presStyleLbl="node1" presStyleIdx="1" presStyleCnt="4">
        <dgm:presLayoutVars>
          <dgm:bulletEnabled val="1"/>
        </dgm:presLayoutVars>
      </dgm:prSet>
      <dgm:spPr/>
      <dgm:t>
        <a:bodyPr/>
        <a:lstStyle/>
        <a:p>
          <a:endParaRPr lang="ru-RU"/>
        </a:p>
      </dgm:t>
    </dgm:pt>
    <dgm:pt modelId="{DA843139-B63D-4F22-A4CA-D279781FB712}" type="pres">
      <dgm:prSet presAssocID="{3043D2D7-1324-421B-B17F-00B645777F3D}" presName="sibTrans" presStyleCnt="0"/>
      <dgm:spPr/>
    </dgm:pt>
    <dgm:pt modelId="{57C89E58-651F-42D7-9E67-6CEFB0BDFA12}" type="pres">
      <dgm:prSet presAssocID="{94A0AAE5-2353-4602-B8FD-A78ACFA1C0DD}" presName="node" presStyleLbl="node1" presStyleIdx="2" presStyleCnt="4">
        <dgm:presLayoutVars>
          <dgm:bulletEnabled val="1"/>
        </dgm:presLayoutVars>
      </dgm:prSet>
      <dgm:spPr/>
      <dgm:t>
        <a:bodyPr/>
        <a:lstStyle/>
        <a:p>
          <a:endParaRPr lang="ru-RU"/>
        </a:p>
      </dgm:t>
    </dgm:pt>
    <dgm:pt modelId="{20AF259C-6036-40CF-8145-6B4BCA469130}" type="pres">
      <dgm:prSet presAssocID="{049A1F6B-4CE3-42F9-A6C8-5A5335145EEC}" presName="sibTrans" presStyleCnt="0"/>
      <dgm:spPr/>
    </dgm:pt>
    <dgm:pt modelId="{5F793190-0D68-4D4D-8F7B-5257F241A4D2}" type="pres">
      <dgm:prSet presAssocID="{22E54A83-0C44-4846-B918-5EAF8212CD46}" presName="node" presStyleLbl="node1" presStyleIdx="3" presStyleCnt="4">
        <dgm:presLayoutVars>
          <dgm:bulletEnabled val="1"/>
        </dgm:presLayoutVars>
      </dgm:prSet>
      <dgm:spPr/>
      <dgm:t>
        <a:bodyPr/>
        <a:lstStyle/>
        <a:p>
          <a:endParaRPr lang="ru-RU"/>
        </a:p>
      </dgm:t>
    </dgm:pt>
  </dgm:ptLst>
  <dgm:cxnLst>
    <dgm:cxn modelId="{C620BDB1-31D7-443D-B5BF-490BDC0DEDC7}" type="presOf" srcId="{CF3D7294-4E63-4F77-AECD-CA0EEB970DBA}" destId="{EF3BAB40-B0AF-4138-8A3A-558E116829FE}" srcOrd="0" destOrd="3" presId="urn:microsoft.com/office/officeart/2005/8/layout/hList6"/>
    <dgm:cxn modelId="{1A28F60D-8229-451E-AA94-753EBCD52AA4}" srcId="{22E54A83-0C44-4846-B918-5EAF8212CD46}" destId="{42BD981C-DA46-46C5-81A3-178074F330AA}" srcOrd="1" destOrd="0" parTransId="{7D938B69-07FA-4C16-9C15-51E3388589B4}" sibTransId="{3FCA8D91-56EC-4840-954A-43B6C60FDEC7}"/>
    <dgm:cxn modelId="{DAFEF308-146A-4731-97CC-A87F6D25CB8C}" type="presOf" srcId="{A788B791-64B7-4BE1-BB52-2151C50C8DB2}" destId="{F2FCA5E2-B94F-46EA-A233-0E927C34D48C}" srcOrd="0" destOrd="0" presId="urn:microsoft.com/office/officeart/2005/8/layout/hList6"/>
    <dgm:cxn modelId="{760CD747-C887-41EC-B9E2-B7512E5ACE6B}" type="presOf" srcId="{87FAFA64-376E-400E-8612-C96F8F46016A}" destId="{24588FFB-9150-4748-9543-3B1D45D57525}" srcOrd="0" destOrd="3" presId="urn:microsoft.com/office/officeart/2005/8/layout/hList6"/>
    <dgm:cxn modelId="{326377DB-4003-4B3A-BF1D-DE88DC4831D8}" srcId="{42FC24DC-358A-445F-9E4F-414F221560C0}" destId="{E8B8DE06-C842-4330-A84C-E56A3996A15A}" srcOrd="3" destOrd="0" parTransId="{6CB4CAD2-478A-49D3-A0CE-FE4EF18C2C7C}" sibTransId="{D45AE09D-23AE-466E-8FBD-D7D79D71AB1C}"/>
    <dgm:cxn modelId="{E201363A-7DEE-41A9-8740-F9151F8312F0}" srcId="{A788B791-64B7-4BE1-BB52-2151C50C8DB2}" destId="{94A0AAE5-2353-4602-B8FD-A78ACFA1C0DD}" srcOrd="2" destOrd="0" parTransId="{E399EE77-3C68-4470-94CF-8B6754F5AB51}" sibTransId="{049A1F6B-4CE3-42F9-A6C8-5A5335145EEC}"/>
    <dgm:cxn modelId="{51757FE2-BAA6-49D2-8603-EEEBA2A5C450}" srcId="{42FC24DC-358A-445F-9E4F-414F221560C0}" destId="{E89A5115-7BEA-4CDA-BF91-31E90C6654B2}" srcOrd="1" destOrd="0" parTransId="{0E4D8FBA-DE4D-4E61-9991-78D2DAFE874A}" sibTransId="{351A09C1-38D4-40AD-B955-600CCB0B3617}"/>
    <dgm:cxn modelId="{45496381-080D-4784-A4A0-C012DD150395}" type="presOf" srcId="{E89A5115-7BEA-4CDA-BF91-31E90C6654B2}" destId="{24588FFB-9150-4748-9543-3B1D45D57525}" srcOrd="0" destOrd="2" presId="urn:microsoft.com/office/officeart/2005/8/layout/hList6"/>
    <dgm:cxn modelId="{AE402356-644E-4F25-9458-F9E44819C1E8}" type="presOf" srcId="{20B616C2-43B0-4AE2-A422-2E56F3D5A89A}" destId="{57C89E58-651F-42D7-9E67-6CEFB0BDFA12}" srcOrd="0" destOrd="2" presId="urn:microsoft.com/office/officeart/2005/8/layout/hList6"/>
    <dgm:cxn modelId="{9173428C-214E-4311-B539-FDFB6F3EFEFF}" srcId="{9DEB56B5-5DC8-40EC-9809-49E51FC739F6}" destId="{CF3D7294-4E63-4F77-AECD-CA0EEB970DBA}" srcOrd="2" destOrd="0" parTransId="{30271B26-AECD-455D-959E-502C52FC100B}" sibTransId="{B7704241-4BC4-4972-965A-63AF9DB335FC}"/>
    <dgm:cxn modelId="{FA707523-43BF-4F94-AC49-C0BB4FFC8972}" type="presOf" srcId="{94A0AAE5-2353-4602-B8FD-A78ACFA1C0DD}" destId="{57C89E58-651F-42D7-9E67-6CEFB0BDFA12}" srcOrd="0" destOrd="0" presId="urn:microsoft.com/office/officeart/2005/8/layout/hList6"/>
    <dgm:cxn modelId="{8369109D-86D7-472C-AA6A-7960067DE74E}" srcId="{22E54A83-0C44-4846-B918-5EAF8212CD46}" destId="{81A21528-013C-4D6D-B297-B5EDCD639214}" srcOrd="0" destOrd="0" parTransId="{9162E2E0-1FC2-4447-813E-1388A466EEF9}" sibTransId="{00B7776C-8D7F-4913-B9B4-A94C81F197BC}"/>
    <dgm:cxn modelId="{109136F6-6461-42A4-AC31-FDCF6D9D3711}" type="presOf" srcId="{42FC24DC-358A-445F-9E4F-414F221560C0}" destId="{24588FFB-9150-4748-9543-3B1D45D57525}" srcOrd="0" destOrd="0" presId="urn:microsoft.com/office/officeart/2005/8/layout/hList6"/>
    <dgm:cxn modelId="{83292E38-1698-432C-B1EB-83F7860B85C5}" srcId="{42FC24DC-358A-445F-9E4F-414F221560C0}" destId="{3D026D61-6C48-4A98-9DFE-E0B2E29AC8CE}" srcOrd="0" destOrd="0" parTransId="{661EF274-F994-49BC-BEF9-DE9F418FB3FE}" sibTransId="{1EDC20CB-1F47-452B-8E00-FB7245824D34}"/>
    <dgm:cxn modelId="{BC162C5B-90B4-4293-A441-85D67E908189}" srcId="{94A0AAE5-2353-4602-B8FD-A78ACFA1C0DD}" destId="{37C1A526-F99A-4735-9AD5-1FC19C7125D6}" srcOrd="2" destOrd="0" parTransId="{C31F759F-650D-4FEB-8A11-8BCDA1460E7C}" sibTransId="{5B95F402-75F6-4DCB-AA1F-571A66049FE2}"/>
    <dgm:cxn modelId="{F385A8B7-22A9-4A73-A010-5D4441AB96CA}" srcId="{42FC24DC-358A-445F-9E4F-414F221560C0}" destId="{87FAFA64-376E-400E-8612-C96F8F46016A}" srcOrd="2" destOrd="0" parTransId="{DED3F71B-45E6-46B4-A741-132C2415AA32}" sibTransId="{04B4635F-CD8D-4E98-876F-5E6E7B2DB79E}"/>
    <dgm:cxn modelId="{578F909A-53C1-4726-878B-F6BF0862956D}" srcId="{A788B791-64B7-4BE1-BB52-2151C50C8DB2}" destId="{42FC24DC-358A-445F-9E4F-414F221560C0}" srcOrd="0" destOrd="0" parTransId="{DF4F250F-7693-4D94-8C62-A9E4BB37DF8F}" sibTransId="{0EA90BA1-66BB-4043-872C-0C8628D743F0}"/>
    <dgm:cxn modelId="{D5EBF0A1-EAC1-4AD2-9925-3EDC003DCE5B}" srcId="{94A0AAE5-2353-4602-B8FD-A78ACFA1C0DD}" destId="{20B616C2-43B0-4AE2-A422-2E56F3D5A89A}" srcOrd="1" destOrd="0" parTransId="{DBAB2624-C47C-4B74-B1F7-D2E3157F6DC0}" sibTransId="{8DDB8C7F-A8FB-46F8-93F1-34C816F7A78C}"/>
    <dgm:cxn modelId="{E8A208A7-C563-4B08-B401-2FFD0356E21D}" type="presOf" srcId="{37C1A526-F99A-4735-9AD5-1FC19C7125D6}" destId="{57C89E58-651F-42D7-9E67-6CEFB0BDFA12}" srcOrd="0" destOrd="3" presId="urn:microsoft.com/office/officeart/2005/8/layout/hList6"/>
    <dgm:cxn modelId="{D17841F3-53F2-47D3-B3A2-6EAC32D6E3AD}" type="presOf" srcId="{0CDDB928-2F45-4C00-A5FD-54D0DEFABB68}" destId="{57C89E58-651F-42D7-9E67-6CEFB0BDFA12}" srcOrd="0" destOrd="1" presId="urn:microsoft.com/office/officeart/2005/8/layout/hList6"/>
    <dgm:cxn modelId="{58E9848A-8F20-4E56-B0D0-C7F4BEB36EA4}" srcId="{94A0AAE5-2353-4602-B8FD-A78ACFA1C0DD}" destId="{0CDDB928-2F45-4C00-A5FD-54D0DEFABB68}" srcOrd="0" destOrd="0" parTransId="{A90374A7-FDA7-40E9-9233-1EBD992F4E79}" sibTransId="{FE579994-809A-4206-8905-0BDF35EC72ED}"/>
    <dgm:cxn modelId="{D6D6376B-46D8-4FFA-856A-4FF65017914F}" type="presOf" srcId="{81A21528-013C-4D6D-B297-B5EDCD639214}" destId="{5F793190-0D68-4D4D-8F7B-5257F241A4D2}" srcOrd="0" destOrd="1" presId="urn:microsoft.com/office/officeart/2005/8/layout/hList6"/>
    <dgm:cxn modelId="{B1656194-2F38-4C6F-97DB-650438D1067A}" type="presOf" srcId="{9DEB56B5-5DC8-40EC-9809-49E51FC739F6}" destId="{EF3BAB40-B0AF-4138-8A3A-558E116829FE}" srcOrd="0" destOrd="0" presId="urn:microsoft.com/office/officeart/2005/8/layout/hList6"/>
    <dgm:cxn modelId="{EC6F9163-A894-41D1-9371-663E58AEFF9C}" srcId="{A788B791-64B7-4BE1-BB52-2151C50C8DB2}" destId="{9DEB56B5-5DC8-40EC-9809-49E51FC739F6}" srcOrd="1" destOrd="0" parTransId="{B7B270C9-8F57-4ED1-BF50-0134D77F4150}" sibTransId="{3043D2D7-1324-421B-B17F-00B645777F3D}"/>
    <dgm:cxn modelId="{ABFE6553-157B-4A55-82E7-3770222A1C9E}" srcId="{9DEB56B5-5DC8-40EC-9809-49E51FC739F6}" destId="{C4E3E098-BB60-4D73-8F73-492E0EBE3179}" srcOrd="1" destOrd="0" parTransId="{F06888F7-8BEC-45AD-A49F-DFE72952DCCF}" sibTransId="{619795CD-CEE5-4D03-8FDA-4F7A8E0F241D}"/>
    <dgm:cxn modelId="{F3F0F199-DB38-4CBA-8420-3DEA9A82A9A4}" type="presOf" srcId="{E8B8DE06-C842-4330-A84C-E56A3996A15A}" destId="{24588FFB-9150-4748-9543-3B1D45D57525}" srcOrd="0" destOrd="4" presId="urn:microsoft.com/office/officeart/2005/8/layout/hList6"/>
    <dgm:cxn modelId="{A2FEE310-1DC7-4D13-9419-22DD0A3AE9CC}" type="presOf" srcId="{C4E3E098-BB60-4D73-8F73-492E0EBE3179}" destId="{EF3BAB40-B0AF-4138-8A3A-558E116829FE}" srcOrd="0" destOrd="2" presId="urn:microsoft.com/office/officeart/2005/8/layout/hList6"/>
    <dgm:cxn modelId="{2A54D351-DE85-4D10-A0A8-C94A92345A8D}" type="presOf" srcId="{3D026D61-6C48-4A98-9DFE-E0B2E29AC8CE}" destId="{24588FFB-9150-4748-9543-3B1D45D57525}" srcOrd="0" destOrd="1" presId="urn:microsoft.com/office/officeart/2005/8/layout/hList6"/>
    <dgm:cxn modelId="{A06023CA-C3AB-405C-BDEC-34163536AFE1}" type="presOf" srcId="{22E54A83-0C44-4846-B918-5EAF8212CD46}" destId="{5F793190-0D68-4D4D-8F7B-5257F241A4D2}" srcOrd="0" destOrd="0" presId="urn:microsoft.com/office/officeart/2005/8/layout/hList6"/>
    <dgm:cxn modelId="{15D13D85-03E7-40A0-B4F8-A8FCA5669A87}" type="presOf" srcId="{42BD981C-DA46-46C5-81A3-178074F330AA}" destId="{5F793190-0D68-4D4D-8F7B-5257F241A4D2}" srcOrd="0" destOrd="2" presId="urn:microsoft.com/office/officeart/2005/8/layout/hList6"/>
    <dgm:cxn modelId="{DBE9BE8D-D45B-4804-9570-7714E830BB47}" srcId="{9DEB56B5-5DC8-40EC-9809-49E51FC739F6}" destId="{9AB977E1-2093-49E0-9006-38B55931CE69}" srcOrd="0" destOrd="0" parTransId="{CD3EDFF0-0155-4698-9E9A-93D787469DBA}" sibTransId="{34E3AB84-6A80-4DCA-BADF-6221F07FC49E}"/>
    <dgm:cxn modelId="{D0E0B5C7-0E0A-469C-B0E0-74456F9E9AE8}" type="presOf" srcId="{9AB977E1-2093-49E0-9006-38B55931CE69}" destId="{EF3BAB40-B0AF-4138-8A3A-558E116829FE}" srcOrd="0" destOrd="1" presId="urn:microsoft.com/office/officeart/2005/8/layout/hList6"/>
    <dgm:cxn modelId="{954BBAA6-D1AC-452A-9C65-A618BF14E6EA}" srcId="{A788B791-64B7-4BE1-BB52-2151C50C8DB2}" destId="{22E54A83-0C44-4846-B918-5EAF8212CD46}" srcOrd="3" destOrd="0" parTransId="{6BE4D0B1-6417-49A6-8237-22681156662E}" sibTransId="{D881EAB1-F89F-47D0-B80C-BFAF08AB5DBB}"/>
    <dgm:cxn modelId="{879288B5-26A0-4C9E-B7B1-7B746731B610}" type="presParOf" srcId="{F2FCA5E2-B94F-46EA-A233-0E927C34D48C}" destId="{24588FFB-9150-4748-9543-3B1D45D57525}" srcOrd="0" destOrd="0" presId="urn:microsoft.com/office/officeart/2005/8/layout/hList6"/>
    <dgm:cxn modelId="{436055A1-2441-4C59-ADC1-937180A5A0A8}" type="presParOf" srcId="{F2FCA5E2-B94F-46EA-A233-0E927C34D48C}" destId="{8F408BDC-3802-45D5-B9BD-D57833DD96EE}" srcOrd="1" destOrd="0" presId="urn:microsoft.com/office/officeart/2005/8/layout/hList6"/>
    <dgm:cxn modelId="{3343A9D8-6D01-47E7-B87B-031D8244CD40}" type="presParOf" srcId="{F2FCA5E2-B94F-46EA-A233-0E927C34D48C}" destId="{EF3BAB40-B0AF-4138-8A3A-558E116829FE}" srcOrd="2" destOrd="0" presId="urn:microsoft.com/office/officeart/2005/8/layout/hList6"/>
    <dgm:cxn modelId="{CEF7A21E-0E4C-4BFA-AA13-59366358EDBA}" type="presParOf" srcId="{F2FCA5E2-B94F-46EA-A233-0E927C34D48C}" destId="{DA843139-B63D-4F22-A4CA-D279781FB712}" srcOrd="3" destOrd="0" presId="urn:microsoft.com/office/officeart/2005/8/layout/hList6"/>
    <dgm:cxn modelId="{AE40043A-ACA4-4A90-A4A6-626D4CCCE48C}" type="presParOf" srcId="{F2FCA5E2-B94F-46EA-A233-0E927C34D48C}" destId="{57C89E58-651F-42D7-9E67-6CEFB0BDFA12}" srcOrd="4" destOrd="0" presId="urn:microsoft.com/office/officeart/2005/8/layout/hList6"/>
    <dgm:cxn modelId="{45669B33-7CE9-4878-A457-789101B5AF2B}" type="presParOf" srcId="{F2FCA5E2-B94F-46EA-A233-0E927C34D48C}" destId="{20AF259C-6036-40CF-8145-6B4BCA469130}" srcOrd="5" destOrd="0" presId="urn:microsoft.com/office/officeart/2005/8/layout/hList6"/>
    <dgm:cxn modelId="{0253EC5C-5617-4671-8D36-5EA468F5BF90}" type="presParOf" srcId="{F2FCA5E2-B94F-46EA-A233-0E927C34D48C}" destId="{5F793190-0D68-4D4D-8F7B-5257F241A4D2}"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88B791-64B7-4BE1-BB52-2151C50C8DB2}" type="doc">
      <dgm:prSet loTypeId="urn:microsoft.com/office/officeart/2005/8/layout/hList6" loCatId="list" qsTypeId="urn:microsoft.com/office/officeart/2005/8/quickstyle/simple1" qsCatId="simple" csTypeId="urn:microsoft.com/office/officeart/2005/8/colors/accent0_1" csCatId="mainScheme" phldr="1"/>
      <dgm:spPr/>
      <dgm:t>
        <a:bodyPr/>
        <a:lstStyle/>
        <a:p>
          <a:endParaRPr lang="ru-RU"/>
        </a:p>
      </dgm:t>
    </dgm:pt>
    <dgm:pt modelId="{42FC24DC-358A-445F-9E4F-414F221560C0}">
      <dgm:prSet phldrT="[Текст]"/>
      <dgm:spPr/>
      <dgm:t>
        <a:bodyPr/>
        <a:lstStyle/>
        <a:p>
          <a:r>
            <a:rPr lang="ru-RU" dirty="0" smtClean="0"/>
            <a:t>По характеру воздействия</a:t>
          </a:r>
          <a:endParaRPr lang="ru-RU" dirty="0"/>
        </a:p>
      </dgm:t>
    </dgm:pt>
    <dgm:pt modelId="{DF4F250F-7693-4D94-8C62-A9E4BB37DF8F}" type="parTrans" cxnId="{578F909A-53C1-4726-878B-F6BF0862956D}">
      <dgm:prSet/>
      <dgm:spPr/>
      <dgm:t>
        <a:bodyPr/>
        <a:lstStyle/>
        <a:p>
          <a:endParaRPr lang="ru-RU"/>
        </a:p>
      </dgm:t>
    </dgm:pt>
    <dgm:pt modelId="{0EA90BA1-66BB-4043-872C-0C8628D743F0}" type="sibTrans" cxnId="{578F909A-53C1-4726-878B-F6BF0862956D}">
      <dgm:prSet/>
      <dgm:spPr/>
      <dgm:t>
        <a:bodyPr/>
        <a:lstStyle/>
        <a:p>
          <a:endParaRPr lang="ru-RU"/>
        </a:p>
      </dgm:t>
    </dgm:pt>
    <dgm:pt modelId="{3D026D61-6C48-4A98-9DFE-E0B2E29AC8CE}">
      <dgm:prSet phldrT="[Текст]"/>
      <dgm:spPr/>
      <dgm:t>
        <a:bodyPr/>
        <a:lstStyle/>
        <a:p>
          <a:r>
            <a:rPr lang="ru-RU" dirty="0" smtClean="0"/>
            <a:t>Резервы экстенсивного характера</a:t>
          </a:r>
          <a:endParaRPr lang="ru-RU" dirty="0"/>
        </a:p>
      </dgm:t>
    </dgm:pt>
    <dgm:pt modelId="{661EF274-F994-49BC-BEF9-DE9F418FB3FE}" type="parTrans" cxnId="{83292E38-1698-432C-B1EB-83F7860B85C5}">
      <dgm:prSet/>
      <dgm:spPr/>
      <dgm:t>
        <a:bodyPr/>
        <a:lstStyle/>
        <a:p>
          <a:endParaRPr lang="ru-RU"/>
        </a:p>
      </dgm:t>
    </dgm:pt>
    <dgm:pt modelId="{1EDC20CB-1F47-452B-8E00-FB7245824D34}" type="sibTrans" cxnId="{83292E38-1698-432C-B1EB-83F7860B85C5}">
      <dgm:prSet/>
      <dgm:spPr/>
      <dgm:t>
        <a:bodyPr/>
        <a:lstStyle/>
        <a:p>
          <a:endParaRPr lang="ru-RU"/>
        </a:p>
      </dgm:t>
    </dgm:pt>
    <dgm:pt modelId="{9DEB56B5-5DC8-40EC-9809-49E51FC739F6}">
      <dgm:prSet phldrT="[Текст]"/>
      <dgm:spPr/>
      <dgm:t>
        <a:bodyPr/>
        <a:lstStyle/>
        <a:p>
          <a:r>
            <a:rPr lang="ru-RU" dirty="0" smtClean="0"/>
            <a:t>По уровню </a:t>
          </a:r>
          <a:r>
            <a:rPr lang="ru-RU" dirty="0" err="1" smtClean="0"/>
            <a:t>затратоемкости</a:t>
          </a:r>
          <a:r>
            <a:rPr lang="ru-RU" dirty="0" smtClean="0"/>
            <a:t> освоения резервов</a:t>
          </a:r>
          <a:endParaRPr lang="ru-RU" dirty="0"/>
        </a:p>
      </dgm:t>
    </dgm:pt>
    <dgm:pt modelId="{B7B270C9-8F57-4ED1-BF50-0134D77F4150}" type="parTrans" cxnId="{EC6F9163-A894-41D1-9371-663E58AEFF9C}">
      <dgm:prSet/>
      <dgm:spPr/>
      <dgm:t>
        <a:bodyPr/>
        <a:lstStyle/>
        <a:p>
          <a:endParaRPr lang="ru-RU"/>
        </a:p>
      </dgm:t>
    </dgm:pt>
    <dgm:pt modelId="{3043D2D7-1324-421B-B17F-00B645777F3D}" type="sibTrans" cxnId="{EC6F9163-A894-41D1-9371-663E58AEFF9C}">
      <dgm:prSet/>
      <dgm:spPr/>
      <dgm:t>
        <a:bodyPr/>
        <a:lstStyle/>
        <a:p>
          <a:endParaRPr lang="ru-RU"/>
        </a:p>
      </dgm:t>
    </dgm:pt>
    <dgm:pt modelId="{9AB977E1-2093-49E0-9006-38B55931CE69}">
      <dgm:prSet phldrT="[Текст]"/>
      <dgm:spPr/>
      <dgm:t>
        <a:bodyPr/>
        <a:lstStyle/>
        <a:p>
          <a:r>
            <a:rPr lang="ru-RU" dirty="0" smtClean="0"/>
            <a:t>за счет сокращения потерь сырья и готовой продукции</a:t>
          </a:r>
          <a:endParaRPr lang="ru-RU" dirty="0"/>
        </a:p>
      </dgm:t>
    </dgm:pt>
    <dgm:pt modelId="{CD3EDFF0-0155-4698-9E9A-93D787469DBA}" type="parTrans" cxnId="{DBE9BE8D-D45B-4804-9570-7714E830BB47}">
      <dgm:prSet/>
      <dgm:spPr/>
      <dgm:t>
        <a:bodyPr/>
        <a:lstStyle/>
        <a:p>
          <a:endParaRPr lang="ru-RU"/>
        </a:p>
      </dgm:t>
    </dgm:pt>
    <dgm:pt modelId="{34E3AB84-6A80-4DCA-BADF-6221F07FC49E}" type="sibTrans" cxnId="{DBE9BE8D-D45B-4804-9570-7714E830BB47}">
      <dgm:prSet/>
      <dgm:spPr/>
      <dgm:t>
        <a:bodyPr/>
        <a:lstStyle/>
        <a:p>
          <a:endParaRPr lang="ru-RU"/>
        </a:p>
      </dgm:t>
    </dgm:pt>
    <dgm:pt modelId="{C4E3E098-BB60-4D73-8F73-492E0EBE3179}">
      <dgm:prSet phldrT="[Текст]"/>
      <dgm:spPr/>
      <dgm:t>
        <a:bodyPr/>
        <a:lstStyle/>
        <a:p>
          <a:r>
            <a:rPr lang="ru-RU" dirty="0" smtClean="0"/>
            <a:t>внедрение достижений науки без проведения коренной реконструкции производства </a:t>
          </a:r>
          <a:endParaRPr lang="ru-RU" dirty="0"/>
        </a:p>
      </dgm:t>
    </dgm:pt>
    <dgm:pt modelId="{F06888F7-8BEC-45AD-A49F-DFE72952DCCF}" type="parTrans" cxnId="{ABFE6553-157B-4A55-82E7-3770222A1C9E}">
      <dgm:prSet/>
      <dgm:spPr/>
      <dgm:t>
        <a:bodyPr/>
        <a:lstStyle/>
        <a:p>
          <a:endParaRPr lang="ru-RU"/>
        </a:p>
      </dgm:t>
    </dgm:pt>
    <dgm:pt modelId="{619795CD-CEE5-4D03-8FDA-4F7A8E0F241D}" type="sibTrans" cxnId="{ABFE6553-157B-4A55-82E7-3770222A1C9E}">
      <dgm:prSet/>
      <dgm:spPr/>
      <dgm:t>
        <a:bodyPr/>
        <a:lstStyle/>
        <a:p>
          <a:endParaRPr lang="ru-RU"/>
        </a:p>
      </dgm:t>
    </dgm:pt>
    <dgm:pt modelId="{94A0AAE5-2353-4602-B8FD-A78ACFA1C0DD}">
      <dgm:prSet phldrT="[Текст]"/>
      <dgm:spPr/>
      <dgm:t>
        <a:bodyPr/>
        <a:lstStyle/>
        <a:p>
          <a:r>
            <a:rPr lang="ru-RU" dirty="0" smtClean="0"/>
            <a:t>По </a:t>
          </a:r>
          <a:r>
            <a:rPr lang="ru-RU" b="0" i="0" dirty="0" smtClean="0"/>
            <a:t>способам выявления </a:t>
          </a:r>
          <a:endParaRPr lang="ru-RU" b="0" i="0" dirty="0"/>
        </a:p>
      </dgm:t>
    </dgm:pt>
    <dgm:pt modelId="{E399EE77-3C68-4470-94CF-8B6754F5AB51}" type="parTrans" cxnId="{E201363A-7DEE-41A9-8740-F9151F8312F0}">
      <dgm:prSet/>
      <dgm:spPr/>
      <dgm:t>
        <a:bodyPr/>
        <a:lstStyle/>
        <a:p>
          <a:endParaRPr lang="ru-RU"/>
        </a:p>
      </dgm:t>
    </dgm:pt>
    <dgm:pt modelId="{049A1F6B-4CE3-42F9-A6C8-5A5335145EEC}" type="sibTrans" cxnId="{E201363A-7DEE-41A9-8740-F9151F8312F0}">
      <dgm:prSet/>
      <dgm:spPr/>
      <dgm:t>
        <a:bodyPr/>
        <a:lstStyle/>
        <a:p>
          <a:endParaRPr lang="ru-RU"/>
        </a:p>
      </dgm:t>
    </dgm:pt>
    <dgm:pt modelId="{0CDDB928-2F45-4C00-A5FD-54D0DEFABB68}">
      <dgm:prSet phldrT="[Текст]"/>
      <dgm:spPr/>
      <dgm:t>
        <a:bodyPr/>
        <a:lstStyle/>
        <a:p>
          <a:r>
            <a:rPr lang="ru-RU" dirty="0" smtClean="0"/>
            <a:t>Явные ( в </a:t>
          </a:r>
          <a:r>
            <a:rPr lang="ru-RU" dirty="0" err="1" smtClean="0"/>
            <a:t>т.ч</a:t>
          </a:r>
          <a:r>
            <a:rPr lang="ru-RU" dirty="0" smtClean="0"/>
            <a:t>. Безусловные и условные потери)</a:t>
          </a:r>
          <a:endParaRPr lang="ru-RU" dirty="0"/>
        </a:p>
      </dgm:t>
    </dgm:pt>
    <dgm:pt modelId="{A90374A7-FDA7-40E9-9233-1EBD992F4E79}" type="parTrans" cxnId="{58E9848A-8F20-4E56-B0D0-C7F4BEB36EA4}">
      <dgm:prSet/>
      <dgm:spPr/>
      <dgm:t>
        <a:bodyPr/>
        <a:lstStyle/>
        <a:p>
          <a:endParaRPr lang="ru-RU"/>
        </a:p>
      </dgm:t>
    </dgm:pt>
    <dgm:pt modelId="{FE579994-809A-4206-8905-0BDF35EC72ED}" type="sibTrans" cxnId="{58E9848A-8F20-4E56-B0D0-C7F4BEB36EA4}">
      <dgm:prSet/>
      <dgm:spPr/>
      <dgm:t>
        <a:bodyPr/>
        <a:lstStyle/>
        <a:p>
          <a:endParaRPr lang="ru-RU"/>
        </a:p>
      </dgm:t>
    </dgm:pt>
    <dgm:pt modelId="{87FAFA64-376E-400E-8612-C96F8F46016A}">
      <dgm:prSet phldrT="[Текст]"/>
      <dgm:spPr/>
      <dgm:t>
        <a:bodyPr/>
        <a:lstStyle/>
        <a:p>
          <a:r>
            <a:rPr lang="ru-RU" dirty="0" smtClean="0"/>
            <a:t>Резервы интенсивного характера</a:t>
          </a:r>
          <a:endParaRPr lang="ru-RU" dirty="0"/>
        </a:p>
      </dgm:t>
    </dgm:pt>
    <dgm:pt modelId="{DED3F71B-45E6-46B4-A741-132C2415AA32}" type="parTrans" cxnId="{F385A8B7-22A9-4A73-A010-5D4441AB96CA}">
      <dgm:prSet/>
      <dgm:spPr/>
      <dgm:t>
        <a:bodyPr/>
        <a:lstStyle/>
        <a:p>
          <a:endParaRPr lang="ru-RU"/>
        </a:p>
      </dgm:t>
    </dgm:pt>
    <dgm:pt modelId="{04B4635F-CD8D-4E98-876F-5E6E7B2DB79E}" type="sibTrans" cxnId="{F385A8B7-22A9-4A73-A010-5D4441AB96CA}">
      <dgm:prSet/>
      <dgm:spPr/>
      <dgm:t>
        <a:bodyPr/>
        <a:lstStyle/>
        <a:p>
          <a:endParaRPr lang="ru-RU"/>
        </a:p>
      </dgm:t>
    </dgm:pt>
    <dgm:pt modelId="{CF3D7294-4E63-4F77-AECD-CA0EEB970DBA}">
      <dgm:prSet phldrT="[Текст]"/>
      <dgm:spPr/>
      <dgm:t>
        <a:bodyPr/>
        <a:lstStyle/>
        <a:p>
          <a:r>
            <a:rPr lang="ru-RU" dirty="0" smtClean="0"/>
            <a:t>реконструкция и техническое перевооружение производства </a:t>
          </a:r>
          <a:endParaRPr lang="ru-RU" dirty="0"/>
        </a:p>
      </dgm:t>
    </dgm:pt>
    <dgm:pt modelId="{30271B26-AECD-455D-959E-502C52FC100B}" type="parTrans" cxnId="{9173428C-214E-4311-B539-FDFB6F3EFEFF}">
      <dgm:prSet/>
      <dgm:spPr/>
      <dgm:t>
        <a:bodyPr/>
        <a:lstStyle/>
        <a:p>
          <a:endParaRPr lang="ru-RU"/>
        </a:p>
      </dgm:t>
    </dgm:pt>
    <dgm:pt modelId="{B7704241-4BC4-4972-965A-63AF9DB335FC}" type="sibTrans" cxnId="{9173428C-214E-4311-B539-FDFB6F3EFEFF}">
      <dgm:prSet/>
      <dgm:spPr/>
      <dgm:t>
        <a:bodyPr/>
        <a:lstStyle/>
        <a:p>
          <a:endParaRPr lang="ru-RU"/>
        </a:p>
      </dgm:t>
    </dgm:pt>
    <dgm:pt modelId="{20B616C2-43B0-4AE2-A422-2E56F3D5A89A}">
      <dgm:prSet phldrT="[Текст]"/>
      <dgm:spPr/>
      <dgm:t>
        <a:bodyPr/>
        <a:lstStyle/>
        <a:p>
          <a:r>
            <a:rPr lang="ru-RU" dirty="0" smtClean="0"/>
            <a:t>скрытые</a:t>
          </a:r>
          <a:endParaRPr lang="ru-RU" dirty="0"/>
        </a:p>
      </dgm:t>
    </dgm:pt>
    <dgm:pt modelId="{DBAB2624-C47C-4B74-B1F7-D2E3157F6DC0}" type="parTrans" cxnId="{D5EBF0A1-EAC1-4AD2-9925-3EDC003DCE5B}">
      <dgm:prSet/>
      <dgm:spPr/>
      <dgm:t>
        <a:bodyPr/>
        <a:lstStyle/>
        <a:p>
          <a:endParaRPr lang="ru-RU"/>
        </a:p>
      </dgm:t>
    </dgm:pt>
    <dgm:pt modelId="{8DDB8C7F-A8FB-46F8-93F1-34C816F7A78C}" type="sibTrans" cxnId="{D5EBF0A1-EAC1-4AD2-9925-3EDC003DCE5B}">
      <dgm:prSet/>
      <dgm:spPr/>
      <dgm:t>
        <a:bodyPr/>
        <a:lstStyle/>
        <a:p>
          <a:endParaRPr lang="ru-RU"/>
        </a:p>
      </dgm:t>
    </dgm:pt>
    <dgm:pt modelId="{22E54A83-0C44-4846-B918-5EAF8212CD46}">
      <dgm:prSet phldrT="[Текст]"/>
      <dgm:spPr/>
      <dgm:t>
        <a:bodyPr/>
        <a:lstStyle/>
        <a:p>
          <a:r>
            <a:rPr lang="ru-RU" dirty="0" smtClean="0"/>
            <a:t>По времени их возникновения</a:t>
          </a:r>
          <a:endParaRPr lang="ru-RU" b="0" i="0" dirty="0"/>
        </a:p>
      </dgm:t>
    </dgm:pt>
    <dgm:pt modelId="{6BE4D0B1-6417-49A6-8237-22681156662E}" type="parTrans" cxnId="{954BBAA6-D1AC-452A-9C65-A618BF14E6EA}">
      <dgm:prSet/>
      <dgm:spPr/>
      <dgm:t>
        <a:bodyPr/>
        <a:lstStyle/>
        <a:p>
          <a:endParaRPr lang="ru-RU"/>
        </a:p>
      </dgm:t>
    </dgm:pt>
    <dgm:pt modelId="{D881EAB1-F89F-47D0-B80C-BFAF08AB5DBB}" type="sibTrans" cxnId="{954BBAA6-D1AC-452A-9C65-A618BF14E6EA}">
      <dgm:prSet/>
      <dgm:spPr/>
      <dgm:t>
        <a:bodyPr/>
        <a:lstStyle/>
        <a:p>
          <a:endParaRPr lang="ru-RU"/>
        </a:p>
      </dgm:t>
    </dgm:pt>
    <dgm:pt modelId="{81A21528-013C-4D6D-B297-B5EDCD639214}">
      <dgm:prSet phldrT="[Текст]"/>
      <dgm:spPr/>
      <dgm:t>
        <a:bodyPr/>
        <a:lstStyle/>
        <a:p>
          <a:r>
            <a:rPr lang="ru-RU" dirty="0" smtClean="0"/>
            <a:t>Не учтенные при разработке планов</a:t>
          </a:r>
          <a:endParaRPr lang="ru-RU" dirty="0"/>
        </a:p>
      </dgm:t>
    </dgm:pt>
    <dgm:pt modelId="{9162E2E0-1FC2-4447-813E-1388A466EEF9}" type="parTrans" cxnId="{8369109D-86D7-472C-AA6A-7960067DE74E}">
      <dgm:prSet/>
      <dgm:spPr/>
      <dgm:t>
        <a:bodyPr/>
        <a:lstStyle/>
        <a:p>
          <a:endParaRPr lang="ru-RU"/>
        </a:p>
      </dgm:t>
    </dgm:pt>
    <dgm:pt modelId="{00B7776C-8D7F-4913-B9B4-A94C81F197BC}" type="sibTrans" cxnId="{8369109D-86D7-472C-AA6A-7960067DE74E}">
      <dgm:prSet/>
      <dgm:spPr/>
      <dgm:t>
        <a:bodyPr/>
        <a:lstStyle/>
        <a:p>
          <a:endParaRPr lang="ru-RU"/>
        </a:p>
      </dgm:t>
    </dgm:pt>
    <dgm:pt modelId="{F0A12A16-5317-45A6-B8D7-91C767A521EF}">
      <dgm:prSet phldrT="[Текст]"/>
      <dgm:spPr/>
      <dgm:t>
        <a:bodyPr/>
        <a:lstStyle/>
        <a:p>
          <a:r>
            <a:rPr lang="ru-RU" dirty="0" smtClean="0"/>
            <a:t>Возникшие после утверждения планов</a:t>
          </a:r>
          <a:endParaRPr lang="ru-RU" dirty="0"/>
        </a:p>
      </dgm:t>
    </dgm:pt>
    <dgm:pt modelId="{76074D0F-D9EA-4DF6-BC41-E4F2B4F7CA5C}" type="parTrans" cxnId="{6254EA06-A4A9-4CF6-9DAD-C8FECB33F213}">
      <dgm:prSet/>
      <dgm:spPr/>
      <dgm:t>
        <a:bodyPr/>
        <a:lstStyle/>
        <a:p>
          <a:endParaRPr lang="ru-RU"/>
        </a:p>
      </dgm:t>
    </dgm:pt>
    <dgm:pt modelId="{AEDDF5D3-E0B0-4794-8E7B-9146BAB79397}" type="sibTrans" cxnId="{6254EA06-A4A9-4CF6-9DAD-C8FECB33F213}">
      <dgm:prSet/>
      <dgm:spPr/>
      <dgm:t>
        <a:bodyPr/>
        <a:lstStyle/>
        <a:p>
          <a:endParaRPr lang="ru-RU"/>
        </a:p>
      </dgm:t>
    </dgm:pt>
    <dgm:pt modelId="{F2FCA5E2-B94F-46EA-A233-0E927C34D48C}" type="pres">
      <dgm:prSet presAssocID="{A788B791-64B7-4BE1-BB52-2151C50C8DB2}" presName="Name0" presStyleCnt="0">
        <dgm:presLayoutVars>
          <dgm:dir/>
          <dgm:resizeHandles val="exact"/>
        </dgm:presLayoutVars>
      </dgm:prSet>
      <dgm:spPr/>
    </dgm:pt>
    <dgm:pt modelId="{24588FFB-9150-4748-9543-3B1D45D57525}" type="pres">
      <dgm:prSet presAssocID="{42FC24DC-358A-445F-9E4F-414F221560C0}" presName="node" presStyleLbl="node1" presStyleIdx="0" presStyleCnt="4">
        <dgm:presLayoutVars>
          <dgm:bulletEnabled val="1"/>
        </dgm:presLayoutVars>
      </dgm:prSet>
      <dgm:spPr/>
      <dgm:t>
        <a:bodyPr/>
        <a:lstStyle/>
        <a:p>
          <a:endParaRPr lang="ru-RU"/>
        </a:p>
      </dgm:t>
    </dgm:pt>
    <dgm:pt modelId="{8F408BDC-3802-45D5-B9BD-D57833DD96EE}" type="pres">
      <dgm:prSet presAssocID="{0EA90BA1-66BB-4043-872C-0C8628D743F0}" presName="sibTrans" presStyleCnt="0"/>
      <dgm:spPr/>
    </dgm:pt>
    <dgm:pt modelId="{EF3BAB40-B0AF-4138-8A3A-558E116829FE}" type="pres">
      <dgm:prSet presAssocID="{9DEB56B5-5DC8-40EC-9809-49E51FC739F6}" presName="node" presStyleLbl="node1" presStyleIdx="1" presStyleCnt="4">
        <dgm:presLayoutVars>
          <dgm:bulletEnabled val="1"/>
        </dgm:presLayoutVars>
      </dgm:prSet>
      <dgm:spPr/>
      <dgm:t>
        <a:bodyPr/>
        <a:lstStyle/>
        <a:p>
          <a:endParaRPr lang="ru-RU"/>
        </a:p>
      </dgm:t>
    </dgm:pt>
    <dgm:pt modelId="{DA843139-B63D-4F22-A4CA-D279781FB712}" type="pres">
      <dgm:prSet presAssocID="{3043D2D7-1324-421B-B17F-00B645777F3D}" presName="sibTrans" presStyleCnt="0"/>
      <dgm:spPr/>
    </dgm:pt>
    <dgm:pt modelId="{57C89E58-651F-42D7-9E67-6CEFB0BDFA12}" type="pres">
      <dgm:prSet presAssocID="{94A0AAE5-2353-4602-B8FD-A78ACFA1C0DD}" presName="node" presStyleLbl="node1" presStyleIdx="2" presStyleCnt="4">
        <dgm:presLayoutVars>
          <dgm:bulletEnabled val="1"/>
        </dgm:presLayoutVars>
      </dgm:prSet>
      <dgm:spPr/>
      <dgm:t>
        <a:bodyPr/>
        <a:lstStyle/>
        <a:p>
          <a:endParaRPr lang="ru-RU"/>
        </a:p>
      </dgm:t>
    </dgm:pt>
    <dgm:pt modelId="{20AF259C-6036-40CF-8145-6B4BCA469130}" type="pres">
      <dgm:prSet presAssocID="{049A1F6B-4CE3-42F9-A6C8-5A5335145EEC}" presName="sibTrans" presStyleCnt="0"/>
      <dgm:spPr/>
    </dgm:pt>
    <dgm:pt modelId="{5F793190-0D68-4D4D-8F7B-5257F241A4D2}" type="pres">
      <dgm:prSet presAssocID="{22E54A83-0C44-4846-B918-5EAF8212CD46}" presName="node" presStyleLbl="node1" presStyleIdx="3" presStyleCnt="4">
        <dgm:presLayoutVars>
          <dgm:bulletEnabled val="1"/>
        </dgm:presLayoutVars>
      </dgm:prSet>
      <dgm:spPr/>
      <dgm:t>
        <a:bodyPr/>
        <a:lstStyle/>
        <a:p>
          <a:endParaRPr lang="ru-RU"/>
        </a:p>
      </dgm:t>
    </dgm:pt>
  </dgm:ptLst>
  <dgm:cxnLst>
    <dgm:cxn modelId="{B958AE3B-CD36-41F8-9A4F-3C03068C129A}" type="presOf" srcId="{42FC24DC-358A-445F-9E4F-414F221560C0}" destId="{24588FFB-9150-4748-9543-3B1D45D57525}" srcOrd="0" destOrd="0" presId="urn:microsoft.com/office/officeart/2005/8/layout/hList6"/>
    <dgm:cxn modelId="{31BFE6C4-A2B2-4858-A85B-91C067082B54}" type="presOf" srcId="{C4E3E098-BB60-4D73-8F73-492E0EBE3179}" destId="{EF3BAB40-B0AF-4138-8A3A-558E116829FE}" srcOrd="0" destOrd="2" presId="urn:microsoft.com/office/officeart/2005/8/layout/hList6"/>
    <dgm:cxn modelId="{E201363A-7DEE-41A9-8740-F9151F8312F0}" srcId="{A788B791-64B7-4BE1-BB52-2151C50C8DB2}" destId="{94A0AAE5-2353-4602-B8FD-A78ACFA1C0DD}" srcOrd="2" destOrd="0" parTransId="{E399EE77-3C68-4470-94CF-8B6754F5AB51}" sibTransId="{049A1F6B-4CE3-42F9-A6C8-5A5335145EEC}"/>
    <dgm:cxn modelId="{6C779607-D655-484B-BD2F-2C6CB67F5B5C}" type="presOf" srcId="{81A21528-013C-4D6D-B297-B5EDCD639214}" destId="{5F793190-0D68-4D4D-8F7B-5257F241A4D2}" srcOrd="0" destOrd="1" presId="urn:microsoft.com/office/officeart/2005/8/layout/hList6"/>
    <dgm:cxn modelId="{3C62797D-1135-4989-B1C7-3A2692BBF28C}" type="presOf" srcId="{22E54A83-0C44-4846-B918-5EAF8212CD46}" destId="{5F793190-0D68-4D4D-8F7B-5257F241A4D2}" srcOrd="0" destOrd="0" presId="urn:microsoft.com/office/officeart/2005/8/layout/hList6"/>
    <dgm:cxn modelId="{DB05C082-9F5E-467A-A33F-BA940781B4D3}" type="presOf" srcId="{9DEB56B5-5DC8-40EC-9809-49E51FC739F6}" destId="{EF3BAB40-B0AF-4138-8A3A-558E116829FE}" srcOrd="0" destOrd="0" presId="urn:microsoft.com/office/officeart/2005/8/layout/hList6"/>
    <dgm:cxn modelId="{9173428C-214E-4311-B539-FDFB6F3EFEFF}" srcId="{9DEB56B5-5DC8-40EC-9809-49E51FC739F6}" destId="{CF3D7294-4E63-4F77-AECD-CA0EEB970DBA}" srcOrd="2" destOrd="0" parTransId="{30271B26-AECD-455D-959E-502C52FC100B}" sibTransId="{B7704241-4BC4-4972-965A-63AF9DB335FC}"/>
    <dgm:cxn modelId="{3166BD21-4455-4730-ACE7-3A5E2AD66481}" type="presOf" srcId="{CF3D7294-4E63-4F77-AECD-CA0EEB970DBA}" destId="{EF3BAB40-B0AF-4138-8A3A-558E116829FE}" srcOrd="0" destOrd="3" presId="urn:microsoft.com/office/officeart/2005/8/layout/hList6"/>
    <dgm:cxn modelId="{8369109D-86D7-472C-AA6A-7960067DE74E}" srcId="{22E54A83-0C44-4846-B918-5EAF8212CD46}" destId="{81A21528-013C-4D6D-B297-B5EDCD639214}" srcOrd="0" destOrd="0" parTransId="{9162E2E0-1FC2-4447-813E-1388A466EEF9}" sibTransId="{00B7776C-8D7F-4913-B9B4-A94C81F197BC}"/>
    <dgm:cxn modelId="{83292E38-1698-432C-B1EB-83F7860B85C5}" srcId="{42FC24DC-358A-445F-9E4F-414F221560C0}" destId="{3D026D61-6C48-4A98-9DFE-E0B2E29AC8CE}" srcOrd="0" destOrd="0" parTransId="{661EF274-F994-49BC-BEF9-DE9F418FB3FE}" sibTransId="{1EDC20CB-1F47-452B-8E00-FB7245824D34}"/>
    <dgm:cxn modelId="{6254EA06-A4A9-4CF6-9DAD-C8FECB33F213}" srcId="{22E54A83-0C44-4846-B918-5EAF8212CD46}" destId="{F0A12A16-5317-45A6-B8D7-91C767A521EF}" srcOrd="1" destOrd="0" parTransId="{76074D0F-D9EA-4DF6-BC41-E4F2B4F7CA5C}" sibTransId="{AEDDF5D3-E0B0-4794-8E7B-9146BAB79397}"/>
    <dgm:cxn modelId="{5BA12DD6-0C12-45D3-896D-15A70C017C66}" type="presOf" srcId="{20B616C2-43B0-4AE2-A422-2E56F3D5A89A}" destId="{57C89E58-651F-42D7-9E67-6CEFB0BDFA12}" srcOrd="0" destOrd="2" presId="urn:microsoft.com/office/officeart/2005/8/layout/hList6"/>
    <dgm:cxn modelId="{8A299D3E-23C8-4C2F-8789-CCFC6D34C33C}" type="presOf" srcId="{3D026D61-6C48-4A98-9DFE-E0B2E29AC8CE}" destId="{24588FFB-9150-4748-9543-3B1D45D57525}" srcOrd="0" destOrd="1" presId="urn:microsoft.com/office/officeart/2005/8/layout/hList6"/>
    <dgm:cxn modelId="{655F5C9D-4709-41DF-816F-9E34692D761B}" type="presOf" srcId="{94A0AAE5-2353-4602-B8FD-A78ACFA1C0DD}" destId="{57C89E58-651F-42D7-9E67-6CEFB0BDFA12}" srcOrd="0" destOrd="0" presId="urn:microsoft.com/office/officeart/2005/8/layout/hList6"/>
    <dgm:cxn modelId="{F385A8B7-22A9-4A73-A010-5D4441AB96CA}" srcId="{42FC24DC-358A-445F-9E4F-414F221560C0}" destId="{87FAFA64-376E-400E-8612-C96F8F46016A}" srcOrd="1" destOrd="0" parTransId="{DED3F71B-45E6-46B4-A741-132C2415AA32}" sibTransId="{04B4635F-CD8D-4E98-876F-5E6E7B2DB79E}"/>
    <dgm:cxn modelId="{578F909A-53C1-4726-878B-F6BF0862956D}" srcId="{A788B791-64B7-4BE1-BB52-2151C50C8DB2}" destId="{42FC24DC-358A-445F-9E4F-414F221560C0}" srcOrd="0" destOrd="0" parTransId="{DF4F250F-7693-4D94-8C62-A9E4BB37DF8F}" sibTransId="{0EA90BA1-66BB-4043-872C-0C8628D743F0}"/>
    <dgm:cxn modelId="{A3E21240-3E54-46D2-8A39-10B9DE5AC6E3}" type="presOf" srcId="{F0A12A16-5317-45A6-B8D7-91C767A521EF}" destId="{5F793190-0D68-4D4D-8F7B-5257F241A4D2}" srcOrd="0" destOrd="2" presId="urn:microsoft.com/office/officeart/2005/8/layout/hList6"/>
    <dgm:cxn modelId="{D5EBF0A1-EAC1-4AD2-9925-3EDC003DCE5B}" srcId="{94A0AAE5-2353-4602-B8FD-A78ACFA1C0DD}" destId="{20B616C2-43B0-4AE2-A422-2E56F3D5A89A}" srcOrd="1" destOrd="0" parTransId="{DBAB2624-C47C-4B74-B1F7-D2E3157F6DC0}" sibTransId="{8DDB8C7F-A8FB-46F8-93F1-34C816F7A78C}"/>
    <dgm:cxn modelId="{58E9848A-8F20-4E56-B0D0-C7F4BEB36EA4}" srcId="{94A0AAE5-2353-4602-B8FD-A78ACFA1C0DD}" destId="{0CDDB928-2F45-4C00-A5FD-54D0DEFABB68}" srcOrd="0" destOrd="0" parTransId="{A90374A7-FDA7-40E9-9233-1EBD992F4E79}" sibTransId="{FE579994-809A-4206-8905-0BDF35EC72ED}"/>
    <dgm:cxn modelId="{EC6F9163-A894-41D1-9371-663E58AEFF9C}" srcId="{A788B791-64B7-4BE1-BB52-2151C50C8DB2}" destId="{9DEB56B5-5DC8-40EC-9809-49E51FC739F6}" srcOrd="1" destOrd="0" parTransId="{B7B270C9-8F57-4ED1-BF50-0134D77F4150}" sibTransId="{3043D2D7-1324-421B-B17F-00B645777F3D}"/>
    <dgm:cxn modelId="{ABFE6553-157B-4A55-82E7-3770222A1C9E}" srcId="{9DEB56B5-5DC8-40EC-9809-49E51FC739F6}" destId="{C4E3E098-BB60-4D73-8F73-492E0EBE3179}" srcOrd="1" destOrd="0" parTransId="{F06888F7-8BEC-45AD-A49F-DFE72952DCCF}" sibTransId="{619795CD-CEE5-4D03-8FDA-4F7A8E0F241D}"/>
    <dgm:cxn modelId="{DBE9BE8D-D45B-4804-9570-7714E830BB47}" srcId="{9DEB56B5-5DC8-40EC-9809-49E51FC739F6}" destId="{9AB977E1-2093-49E0-9006-38B55931CE69}" srcOrd="0" destOrd="0" parTransId="{CD3EDFF0-0155-4698-9E9A-93D787469DBA}" sibTransId="{34E3AB84-6A80-4DCA-BADF-6221F07FC49E}"/>
    <dgm:cxn modelId="{8F71EE08-EB3B-478E-9DFA-56AD5B3A3EA8}" type="presOf" srcId="{A788B791-64B7-4BE1-BB52-2151C50C8DB2}" destId="{F2FCA5E2-B94F-46EA-A233-0E927C34D48C}" srcOrd="0" destOrd="0" presId="urn:microsoft.com/office/officeart/2005/8/layout/hList6"/>
    <dgm:cxn modelId="{954BBAA6-D1AC-452A-9C65-A618BF14E6EA}" srcId="{A788B791-64B7-4BE1-BB52-2151C50C8DB2}" destId="{22E54A83-0C44-4846-B918-5EAF8212CD46}" srcOrd="3" destOrd="0" parTransId="{6BE4D0B1-6417-49A6-8237-22681156662E}" sibTransId="{D881EAB1-F89F-47D0-B80C-BFAF08AB5DBB}"/>
    <dgm:cxn modelId="{C888A53C-96F6-4A7D-8B27-8A21E291FB6C}" type="presOf" srcId="{9AB977E1-2093-49E0-9006-38B55931CE69}" destId="{EF3BAB40-B0AF-4138-8A3A-558E116829FE}" srcOrd="0" destOrd="1" presId="urn:microsoft.com/office/officeart/2005/8/layout/hList6"/>
    <dgm:cxn modelId="{723719A8-5F54-4CF2-BB87-ED4233AD7843}" type="presOf" srcId="{87FAFA64-376E-400E-8612-C96F8F46016A}" destId="{24588FFB-9150-4748-9543-3B1D45D57525}" srcOrd="0" destOrd="2" presId="urn:microsoft.com/office/officeart/2005/8/layout/hList6"/>
    <dgm:cxn modelId="{3203F68F-E6C8-438B-A02A-72CEB0B10026}" type="presOf" srcId="{0CDDB928-2F45-4C00-A5FD-54D0DEFABB68}" destId="{57C89E58-651F-42D7-9E67-6CEFB0BDFA12}" srcOrd="0" destOrd="1" presId="urn:microsoft.com/office/officeart/2005/8/layout/hList6"/>
    <dgm:cxn modelId="{EDAC422B-4421-496B-B982-C922844BD215}" type="presParOf" srcId="{F2FCA5E2-B94F-46EA-A233-0E927C34D48C}" destId="{24588FFB-9150-4748-9543-3B1D45D57525}" srcOrd="0" destOrd="0" presId="urn:microsoft.com/office/officeart/2005/8/layout/hList6"/>
    <dgm:cxn modelId="{8B2D9512-7A08-4B89-8111-78A0A69AB201}" type="presParOf" srcId="{F2FCA5E2-B94F-46EA-A233-0E927C34D48C}" destId="{8F408BDC-3802-45D5-B9BD-D57833DD96EE}" srcOrd="1" destOrd="0" presId="urn:microsoft.com/office/officeart/2005/8/layout/hList6"/>
    <dgm:cxn modelId="{FFF050E9-CF41-4243-8E97-EA51914ECFC3}" type="presParOf" srcId="{F2FCA5E2-B94F-46EA-A233-0E927C34D48C}" destId="{EF3BAB40-B0AF-4138-8A3A-558E116829FE}" srcOrd="2" destOrd="0" presId="urn:microsoft.com/office/officeart/2005/8/layout/hList6"/>
    <dgm:cxn modelId="{1D8EE5D0-B571-4969-BC7A-57E378883BDF}" type="presParOf" srcId="{F2FCA5E2-B94F-46EA-A233-0E927C34D48C}" destId="{DA843139-B63D-4F22-A4CA-D279781FB712}" srcOrd="3" destOrd="0" presId="urn:microsoft.com/office/officeart/2005/8/layout/hList6"/>
    <dgm:cxn modelId="{A1E4FB29-C002-4F3B-9384-03C24B519E68}" type="presParOf" srcId="{F2FCA5E2-B94F-46EA-A233-0E927C34D48C}" destId="{57C89E58-651F-42D7-9E67-6CEFB0BDFA12}" srcOrd="4" destOrd="0" presId="urn:microsoft.com/office/officeart/2005/8/layout/hList6"/>
    <dgm:cxn modelId="{959C6340-08E6-4154-8D50-2F5CD4EA13C5}" type="presParOf" srcId="{F2FCA5E2-B94F-46EA-A233-0E927C34D48C}" destId="{20AF259C-6036-40CF-8145-6B4BCA469130}" srcOrd="5" destOrd="0" presId="urn:microsoft.com/office/officeart/2005/8/layout/hList6"/>
    <dgm:cxn modelId="{51BCF45A-F557-4294-81E4-539137997CD4}" type="presParOf" srcId="{F2FCA5E2-B94F-46EA-A233-0E927C34D48C}" destId="{5F793190-0D68-4D4D-8F7B-5257F241A4D2}"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88FFB-9150-4748-9543-3B1D45D57525}">
      <dsp:nvSpPr>
        <dsp:cNvPr id="0" name=""/>
        <dsp:cNvSpPr/>
      </dsp:nvSpPr>
      <dsp:spPr>
        <a:xfrm rot="16200000">
          <a:off x="-1226635" y="1229170"/>
          <a:ext cx="4946039" cy="2487699"/>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9698" bIns="0" numCol="1" spcCol="1270" anchor="t" anchorCtr="0">
          <a:noAutofit/>
        </a:bodyPr>
        <a:lstStyle/>
        <a:p>
          <a:pPr lvl="0" algn="l" defTabSz="889000">
            <a:lnSpc>
              <a:spcPct val="90000"/>
            </a:lnSpc>
            <a:spcBef>
              <a:spcPct val="0"/>
            </a:spcBef>
            <a:spcAft>
              <a:spcPct val="35000"/>
            </a:spcAft>
          </a:pPr>
          <a:r>
            <a:rPr lang="ru-RU" sz="2000" kern="1200" dirty="0" smtClean="0"/>
            <a:t>По пространственному признаку</a:t>
          </a:r>
          <a:endParaRPr lang="ru-RU" sz="2000" kern="1200" dirty="0"/>
        </a:p>
        <a:p>
          <a:pPr marL="171450" lvl="1" indent="-171450" algn="l" defTabSz="711200">
            <a:lnSpc>
              <a:spcPct val="90000"/>
            </a:lnSpc>
            <a:spcBef>
              <a:spcPct val="0"/>
            </a:spcBef>
            <a:spcAft>
              <a:spcPct val="15000"/>
            </a:spcAft>
            <a:buChar char="••"/>
          </a:pPr>
          <a:r>
            <a:rPr lang="ru-RU" sz="1600" kern="1200" dirty="0" smtClean="0"/>
            <a:t>внутрихозяйственные</a:t>
          </a:r>
          <a:endParaRPr lang="ru-RU" sz="1600" kern="1200" dirty="0"/>
        </a:p>
        <a:p>
          <a:pPr marL="171450" lvl="1" indent="-171450" algn="l" defTabSz="711200">
            <a:lnSpc>
              <a:spcPct val="90000"/>
            </a:lnSpc>
            <a:spcBef>
              <a:spcPct val="0"/>
            </a:spcBef>
            <a:spcAft>
              <a:spcPct val="15000"/>
            </a:spcAft>
            <a:buChar char="••"/>
          </a:pPr>
          <a:r>
            <a:rPr lang="ru-RU" sz="1600" kern="1200" dirty="0" smtClean="0"/>
            <a:t>Отраслевые</a:t>
          </a:r>
          <a:endParaRPr lang="ru-RU" sz="1600" kern="1200" dirty="0"/>
        </a:p>
        <a:p>
          <a:pPr marL="171450" lvl="1" indent="-171450" algn="l" defTabSz="711200">
            <a:lnSpc>
              <a:spcPct val="90000"/>
            </a:lnSpc>
            <a:spcBef>
              <a:spcPct val="0"/>
            </a:spcBef>
            <a:spcAft>
              <a:spcPct val="15000"/>
            </a:spcAft>
            <a:buChar char="••"/>
          </a:pPr>
          <a:r>
            <a:rPr lang="ru-RU" sz="1600" kern="1200" dirty="0" smtClean="0"/>
            <a:t>Региональные</a:t>
          </a:r>
          <a:endParaRPr lang="ru-RU" sz="1600" kern="1200" dirty="0"/>
        </a:p>
        <a:p>
          <a:pPr marL="171450" lvl="1" indent="-171450" algn="l" defTabSz="711200">
            <a:lnSpc>
              <a:spcPct val="90000"/>
            </a:lnSpc>
            <a:spcBef>
              <a:spcPct val="0"/>
            </a:spcBef>
            <a:spcAft>
              <a:spcPct val="15000"/>
            </a:spcAft>
            <a:buChar char="••"/>
          </a:pPr>
          <a:r>
            <a:rPr lang="ru-RU" sz="1600" kern="1200" dirty="0" smtClean="0"/>
            <a:t>общегосударственные</a:t>
          </a:r>
          <a:endParaRPr lang="ru-RU" sz="1600" kern="1200" dirty="0"/>
        </a:p>
      </dsp:txBody>
      <dsp:txXfrm rot="5400000">
        <a:off x="2535" y="989208"/>
        <a:ext cx="2487699" cy="2967623"/>
      </dsp:txXfrm>
    </dsp:sp>
    <dsp:sp modelId="{EF3BAB40-B0AF-4138-8A3A-558E116829FE}">
      <dsp:nvSpPr>
        <dsp:cNvPr id="0" name=""/>
        <dsp:cNvSpPr/>
      </dsp:nvSpPr>
      <dsp:spPr>
        <a:xfrm rot="16200000">
          <a:off x="1447641" y="1229170"/>
          <a:ext cx="4946039" cy="2487699"/>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9698" bIns="0" numCol="1" spcCol="1270" anchor="t" anchorCtr="0">
          <a:noAutofit/>
        </a:bodyPr>
        <a:lstStyle/>
        <a:p>
          <a:pPr lvl="0" algn="l" defTabSz="889000">
            <a:lnSpc>
              <a:spcPct val="90000"/>
            </a:lnSpc>
            <a:spcBef>
              <a:spcPct val="0"/>
            </a:spcBef>
            <a:spcAft>
              <a:spcPct val="35000"/>
            </a:spcAft>
          </a:pPr>
          <a:r>
            <a:rPr lang="ru-RU" sz="2000" kern="1200" dirty="0" smtClean="0"/>
            <a:t>По признаку времени</a:t>
          </a:r>
          <a:endParaRPr lang="ru-RU" sz="2000" kern="1200" dirty="0"/>
        </a:p>
        <a:p>
          <a:pPr marL="171450" lvl="1" indent="-171450" algn="l" defTabSz="711200">
            <a:lnSpc>
              <a:spcPct val="90000"/>
            </a:lnSpc>
            <a:spcBef>
              <a:spcPct val="0"/>
            </a:spcBef>
            <a:spcAft>
              <a:spcPct val="15000"/>
            </a:spcAft>
            <a:buChar char="••"/>
          </a:pPr>
          <a:r>
            <a:rPr lang="ru-RU" sz="1600" kern="1200" dirty="0" smtClean="0"/>
            <a:t>Неиспользованные резервы</a:t>
          </a:r>
          <a:endParaRPr lang="ru-RU" sz="1600" kern="1200" dirty="0"/>
        </a:p>
        <a:p>
          <a:pPr marL="171450" lvl="1" indent="-171450" algn="l" defTabSz="711200">
            <a:lnSpc>
              <a:spcPct val="90000"/>
            </a:lnSpc>
            <a:spcBef>
              <a:spcPct val="0"/>
            </a:spcBef>
            <a:spcAft>
              <a:spcPct val="15000"/>
            </a:spcAft>
            <a:buChar char="••"/>
          </a:pPr>
          <a:r>
            <a:rPr lang="ru-RU" sz="1600" kern="1200" dirty="0" smtClean="0"/>
            <a:t>Текущие резервы</a:t>
          </a:r>
          <a:endParaRPr lang="ru-RU" sz="1600" kern="1200" dirty="0"/>
        </a:p>
        <a:p>
          <a:pPr marL="171450" lvl="1" indent="-171450" algn="l" defTabSz="711200">
            <a:lnSpc>
              <a:spcPct val="90000"/>
            </a:lnSpc>
            <a:spcBef>
              <a:spcPct val="0"/>
            </a:spcBef>
            <a:spcAft>
              <a:spcPct val="15000"/>
            </a:spcAft>
            <a:buChar char="••"/>
          </a:pPr>
          <a:r>
            <a:rPr lang="ru-RU" sz="1600" kern="1200" dirty="0" smtClean="0"/>
            <a:t>Перспективные резервы</a:t>
          </a:r>
          <a:endParaRPr lang="ru-RU" sz="1600" kern="1200" dirty="0"/>
        </a:p>
      </dsp:txBody>
      <dsp:txXfrm rot="5400000">
        <a:off x="2676811" y="989208"/>
        <a:ext cx="2487699" cy="2967623"/>
      </dsp:txXfrm>
    </dsp:sp>
    <dsp:sp modelId="{57C89E58-651F-42D7-9E67-6CEFB0BDFA12}">
      <dsp:nvSpPr>
        <dsp:cNvPr id="0" name=""/>
        <dsp:cNvSpPr/>
      </dsp:nvSpPr>
      <dsp:spPr>
        <a:xfrm rot="16200000">
          <a:off x="4121918" y="1229170"/>
          <a:ext cx="4946039" cy="2487699"/>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9698" bIns="0" numCol="1" spcCol="1270" anchor="t" anchorCtr="0">
          <a:noAutofit/>
        </a:bodyPr>
        <a:lstStyle/>
        <a:p>
          <a:pPr lvl="0" algn="l" defTabSz="889000">
            <a:lnSpc>
              <a:spcPct val="90000"/>
            </a:lnSpc>
            <a:spcBef>
              <a:spcPct val="0"/>
            </a:spcBef>
            <a:spcAft>
              <a:spcPct val="35000"/>
            </a:spcAft>
          </a:pPr>
          <a:r>
            <a:rPr lang="ru-RU" sz="2000" kern="1200" dirty="0" smtClean="0"/>
            <a:t>По стадиям жизненного цикла</a:t>
          </a:r>
          <a:endParaRPr lang="ru-RU" sz="2000" kern="1200" dirty="0"/>
        </a:p>
        <a:p>
          <a:pPr marL="171450" lvl="1" indent="-171450" algn="l" defTabSz="711200">
            <a:lnSpc>
              <a:spcPct val="90000"/>
            </a:lnSpc>
            <a:spcBef>
              <a:spcPct val="0"/>
            </a:spcBef>
            <a:spcAft>
              <a:spcPct val="15000"/>
            </a:spcAft>
            <a:buChar char="••"/>
          </a:pPr>
          <a:r>
            <a:rPr lang="ru-RU" sz="1600" kern="1200" dirty="0" smtClean="0"/>
            <a:t>Резервы </a:t>
          </a:r>
          <a:r>
            <a:rPr lang="ru-RU" sz="1600" kern="1200" dirty="0" err="1" smtClean="0"/>
            <a:t>предпроизводственной</a:t>
          </a:r>
          <a:r>
            <a:rPr lang="ru-RU" sz="1600" kern="1200" dirty="0" smtClean="0"/>
            <a:t> стадии</a:t>
          </a:r>
          <a:endParaRPr lang="ru-RU" sz="1600" kern="1200" dirty="0"/>
        </a:p>
        <a:p>
          <a:pPr marL="171450" lvl="1" indent="-171450" algn="l" defTabSz="711200">
            <a:lnSpc>
              <a:spcPct val="90000"/>
            </a:lnSpc>
            <a:spcBef>
              <a:spcPct val="0"/>
            </a:spcBef>
            <a:spcAft>
              <a:spcPct val="15000"/>
            </a:spcAft>
            <a:buChar char="••"/>
          </a:pPr>
          <a:r>
            <a:rPr lang="ru-RU" sz="1600" kern="1200" dirty="0" smtClean="0"/>
            <a:t>Резервы производственной стадии</a:t>
          </a:r>
          <a:endParaRPr lang="ru-RU" sz="1600" kern="1200" dirty="0"/>
        </a:p>
        <a:p>
          <a:pPr marL="171450" lvl="1" indent="-171450" algn="l" defTabSz="711200">
            <a:lnSpc>
              <a:spcPct val="90000"/>
            </a:lnSpc>
            <a:spcBef>
              <a:spcPct val="0"/>
            </a:spcBef>
            <a:spcAft>
              <a:spcPct val="15000"/>
            </a:spcAft>
            <a:buChar char="••"/>
          </a:pPr>
          <a:r>
            <a:rPr lang="ru-RU" sz="1600" kern="1200" dirty="0" smtClean="0"/>
            <a:t>Резервы стадии эксплуатации</a:t>
          </a:r>
          <a:endParaRPr lang="ru-RU" sz="1600" kern="1200" dirty="0"/>
        </a:p>
      </dsp:txBody>
      <dsp:txXfrm rot="5400000">
        <a:off x="5351088" y="989208"/>
        <a:ext cx="2487699" cy="2967623"/>
      </dsp:txXfrm>
    </dsp:sp>
    <dsp:sp modelId="{5F793190-0D68-4D4D-8F7B-5257F241A4D2}">
      <dsp:nvSpPr>
        <dsp:cNvPr id="0" name=""/>
        <dsp:cNvSpPr/>
      </dsp:nvSpPr>
      <dsp:spPr>
        <a:xfrm rot="16200000">
          <a:off x="6796195" y="1229170"/>
          <a:ext cx="4946039" cy="2487699"/>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9698" bIns="0" numCol="1" spcCol="1270" anchor="t" anchorCtr="0">
          <a:noAutofit/>
        </a:bodyPr>
        <a:lstStyle/>
        <a:p>
          <a:pPr lvl="0" algn="l" defTabSz="889000">
            <a:lnSpc>
              <a:spcPct val="90000"/>
            </a:lnSpc>
            <a:spcBef>
              <a:spcPct val="0"/>
            </a:spcBef>
            <a:spcAft>
              <a:spcPct val="35000"/>
            </a:spcAft>
          </a:pPr>
          <a:r>
            <a:rPr lang="ru-RU" sz="2000" kern="1200" dirty="0" smtClean="0"/>
            <a:t>По</a:t>
          </a:r>
          <a:r>
            <a:rPr lang="ru-RU" sz="2000" b="1" kern="1200" dirty="0" smtClean="0"/>
            <a:t> </a:t>
          </a:r>
          <a:r>
            <a:rPr lang="ru-RU" sz="2000" b="0" i="0" kern="1200" dirty="0" smtClean="0"/>
            <a:t>стадиям процесса воспроизводства</a:t>
          </a:r>
          <a:endParaRPr lang="ru-RU" sz="2000" b="0" i="0" kern="1200" dirty="0"/>
        </a:p>
        <a:p>
          <a:pPr marL="171450" lvl="1" indent="-171450" algn="l" defTabSz="711200">
            <a:lnSpc>
              <a:spcPct val="90000"/>
            </a:lnSpc>
            <a:spcBef>
              <a:spcPct val="0"/>
            </a:spcBef>
            <a:spcAft>
              <a:spcPct val="15000"/>
            </a:spcAft>
            <a:buChar char="••"/>
          </a:pPr>
          <a:r>
            <a:rPr lang="ru-RU" sz="1600" kern="1200" dirty="0" smtClean="0"/>
            <a:t>В сфере производства</a:t>
          </a:r>
          <a:endParaRPr lang="ru-RU" sz="1600" kern="1200" dirty="0"/>
        </a:p>
        <a:p>
          <a:pPr marL="171450" lvl="1" indent="-171450" algn="l" defTabSz="711200">
            <a:lnSpc>
              <a:spcPct val="90000"/>
            </a:lnSpc>
            <a:spcBef>
              <a:spcPct val="0"/>
            </a:spcBef>
            <a:spcAft>
              <a:spcPct val="15000"/>
            </a:spcAft>
            <a:buChar char="••"/>
          </a:pPr>
          <a:r>
            <a:rPr lang="ru-RU" sz="1600" kern="1200" dirty="0" smtClean="0"/>
            <a:t>В сфере обращения</a:t>
          </a:r>
          <a:endParaRPr lang="ru-RU" sz="1600" kern="1200" dirty="0"/>
        </a:p>
      </dsp:txBody>
      <dsp:txXfrm rot="5400000">
        <a:off x="8025365" y="989208"/>
        <a:ext cx="2487699" cy="29676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88FFB-9150-4748-9543-3B1D45D57525}">
      <dsp:nvSpPr>
        <dsp:cNvPr id="0" name=""/>
        <dsp:cNvSpPr/>
      </dsp:nvSpPr>
      <dsp:spPr>
        <a:xfrm rot="16200000">
          <a:off x="-1283644" y="1286345"/>
          <a:ext cx="5222631" cy="2649940"/>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19512" bIns="0" numCol="1" spcCol="1270" anchor="t" anchorCtr="0">
          <a:noAutofit/>
        </a:bodyPr>
        <a:lstStyle/>
        <a:p>
          <a:pPr lvl="0" algn="l" defTabSz="844550">
            <a:lnSpc>
              <a:spcPct val="90000"/>
            </a:lnSpc>
            <a:spcBef>
              <a:spcPct val="0"/>
            </a:spcBef>
            <a:spcAft>
              <a:spcPct val="35000"/>
            </a:spcAft>
          </a:pPr>
          <a:r>
            <a:rPr lang="ru-RU" sz="1900" kern="1200" dirty="0" smtClean="0"/>
            <a:t>По характеру воздействия</a:t>
          </a:r>
          <a:endParaRPr lang="ru-RU" sz="1900" kern="1200" dirty="0"/>
        </a:p>
        <a:p>
          <a:pPr marL="114300" lvl="1" indent="-114300" algn="l" defTabSz="666750">
            <a:lnSpc>
              <a:spcPct val="90000"/>
            </a:lnSpc>
            <a:spcBef>
              <a:spcPct val="0"/>
            </a:spcBef>
            <a:spcAft>
              <a:spcPct val="15000"/>
            </a:spcAft>
            <a:buChar char="••"/>
          </a:pPr>
          <a:r>
            <a:rPr lang="ru-RU" sz="1500" kern="1200" dirty="0" smtClean="0"/>
            <a:t>Резервы экстенсивного характера</a:t>
          </a:r>
          <a:endParaRPr lang="ru-RU" sz="1500" kern="1200" dirty="0"/>
        </a:p>
        <a:p>
          <a:pPr marL="114300" lvl="1" indent="-114300" algn="l" defTabSz="666750">
            <a:lnSpc>
              <a:spcPct val="90000"/>
            </a:lnSpc>
            <a:spcBef>
              <a:spcPct val="0"/>
            </a:spcBef>
            <a:spcAft>
              <a:spcPct val="15000"/>
            </a:spcAft>
            <a:buChar char="••"/>
          </a:pPr>
          <a:r>
            <a:rPr lang="ru-RU" sz="1500" kern="1200" dirty="0" smtClean="0"/>
            <a:t>Резервы интенсивного характера</a:t>
          </a:r>
          <a:endParaRPr lang="ru-RU" sz="1500" kern="1200" dirty="0"/>
        </a:p>
      </dsp:txBody>
      <dsp:txXfrm rot="5400000">
        <a:off x="2701" y="1044526"/>
        <a:ext cx="2649940" cy="3133579"/>
      </dsp:txXfrm>
    </dsp:sp>
    <dsp:sp modelId="{EF3BAB40-B0AF-4138-8A3A-558E116829FE}">
      <dsp:nvSpPr>
        <dsp:cNvPr id="0" name=""/>
        <dsp:cNvSpPr/>
      </dsp:nvSpPr>
      <dsp:spPr>
        <a:xfrm rot="16200000">
          <a:off x="1565041" y="1286345"/>
          <a:ext cx="5222631" cy="2649940"/>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19512" bIns="0" numCol="1" spcCol="1270" anchor="t" anchorCtr="0">
          <a:noAutofit/>
        </a:bodyPr>
        <a:lstStyle/>
        <a:p>
          <a:pPr lvl="0" algn="l" defTabSz="844550">
            <a:lnSpc>
              <a:spcPct val="90000"/>
            </a:lnSpc>
            <a:spcBef>
              <a:spcPct val="0"/>
            </a:spcBef>
            <a:spcAft>
              <a:spcPct val="35000"/>
            </a:spcAft>
          </a:pPr>
          <a:r>
            <a:rPr lang="ru-RU" sz="1900" kern="1200" dirty="0" smtClean="0"/>
            <a:t>По уровню </a:t>
          </a:r>
          <a:r>
            <a:rPr lang="ru-RU" sz="1900" kern="1200" dirty="0" err="1" smtClean="0"/>
            <a:t>затратоемкости</a:t>
          </a:r>
          <a:r>
            <a:rPr lang="ru-RU" sz="1900" kern="1200" dirty="0" smtClean="0"/>
            <a:t> освоения резервов</a:t>
          </a:r>
          <a:endParaRPr lang="ru-RU" sz="1900" kern="1200" dirty="0"/>
        </a:p>
        <a:p>
          <a:pPr marL="114300" lvl="1" indent="-114300" algn="l" defTabSz="666750">
            <a:lnSpc>
              <a:spcPct val="90000"/>
            </a:lnSpc>
            <a:spcBef>
              <a:spcPct val="0"/>
            </a:spcBef>
            <a:spcAft>
              <a:spcPct val="15000"/>
            </a:spcAft>
            <a:buChar char="••"/>
          </a:pPr>
          <a:r>
            <a:rPr lang="ru-RU" sz="1500" kern="1200" dirty="0" smtClean="0"/>
            <a:t>за счет сокращения потерь сырья и готовой продукции</a:t>
          </a:r>
          <a:endParaRPr lang="ru-RU" sz="1500" kern="1200" dirty="0"/>
        </a:p>
        <a:p>
          <a:pPr marL="114300" lvl="1" indent="-114300" algn="l" defTabSz="666750">
            <a:lnSpc>
              <a:spcPct val="90000"/>
            </a:lnSpc>
            <a:spcBef>
              <a:spcPct val="0"/>
            </a:spcBef>
            <a:spcAft>
              <a:spcPct val="15000"/>
            </a:spcAft>
            <a:buChar char="••"/>
          </a:pPr>
          <a:r>
            <a:rPr lang="ru-RU" sz="1500" kern="1200" dirty="0" smtClean="0"/>
            <a:t>внедрение достижений науки без проведения коренной реконструкции производства </a:t>
          </a:r>
          <a:endParaRPr lang="ru-RU" sz="1500" kern="1200" dirty="0"/>
        </a:p>
        <a:p>
          <a:pPr marL="114300" lvl="1" indent="-114300" algn="l" defTabSz="666750">
            <a:lnSpc>
              <a:spcPct val="90000"/>
            </a:lnSpc>
            <a:spcBef>
              <a:spcPct val="0"/>
            </a:spcBef>
            <a:spcAft>
              <a:spcPct val="15000"/>
            </a:spcAft>
            <a:buChar char="••"/>
          </a:pPr>
          <a:r>
            <a:rPr lang="ru-RU" sz="1500" kern="1200" dirty="0" smtClean="0"/>
            <a:t>реконструкция и техническое перевооружение производства </a:t>
          </a:r>
          <a:endParaRPr lang="ru-RU" sz="1500" kern="1200" dirty="0"/>
        </a:p>
      </dsp:txBody>
      <dsp:txXfrm rot="5400000">
        <a:off x="2851386" y="1044526"/>
        <a:ext cx="2649940" cy="3133579"/>
      </dsp:txXfrm>
    </dsp:sp>
    <dsp:sp modelId="{57C89E58-651F-42D7-9E67-6CEFB0BDFA12}">
      <dsp:nvSpPr>
        <dsp:cNvPr id="0" name=""/>
        <dsp:cNvSpPr/>
      </dsp:nvSpPr>
      <dsp:spPr>
        <a:xfrm rot="16200000">
          <a:off x="4413727" y="1286345"/>
          <a:ext cx="5222631" cy="2649940"/>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19512" bIns="0" numCol="1" spcCol="1270" anchor="t" anchorCtr="0">
          <a:noAutofit/>
        </a:bodyPr>
        <a:lstStyle/>
        <a:p>
          <a:pPr lvl="0" algn="l" defTabSz="844550">
            <a:lnSpc>
              <a:spcPct val="90000"/>
            </a:lnSpc>
            <a:spcBef>
              <a:spcPct val="0"/>
            </a:spcBef>
            <a:spcAft>
              <a:spcPct val="35000"/>
            </a:spcAft>
          </a:pPr>
          <a:r>
            <a:rPr lang="ru-RU" sz="1900" kern="1200" dirty="0" smtClean="0"/>
            <a:t>По </a:t>
          </a:r>
          <a:r>
            <a:rPr lang="ru-RU" sz="1900" b="0" i="0" kern="1200" dirty="0" smtClean="0"/>
            <a:t>способам выявления </a:t>
          </a:r>
          <a:endParaRPr lang="ru-RU" sz="1900" b="0" i="0" kern="1200" dirty="0"/>
        </a:p>
        <a:p>
          <a:pPr marL="114300" lvl="1" indent="-114300" algn="l" defTabSz="666750">
            <a:lnSpc>
              <a:spcPct val="90000"/>
            </a:lnSpc>
            <a:spcBef>
              <a:spcPct val="0"/>
            </a:spcBef>
            <a:spcAft>
              <a:spcPct val="15000"/>
            </a:spcAft>
            <a:buChar char="••"/>
          </a:pPr>
          <a:r>
            <a:rPr lang="ru-RU" sz="1500" kern="1200" dirty="0" smtClean="0"/>
            <a:t>Явные ( в </a:t>
          </a:r>
          <a:r>
            <a:rPr lang="ru-RU" sz="1500" kern="1200" dirty="0" err="1" smtClean="0"/>
            <a:t>т.ч</a:t>
          </a:r>
          <a:r>
            <a:rPr lang="ru-RU" sz="1500" kern="1200" dirty="0" smtClean="0"/>
            <a:t>. Безусловные и условные потери)</a:t>
          </a:r>
          <a:endParaRPr lang="ru-RU" sz="1500" kern="1200" dirty="0"/>
        </a:p>
        <a:p>
          <a:pPr marL="114300" lvl="1" indent="-114300" algn="l" defTabSz="666750">
            <a:lnSpc>
              <a:spcPct val="90000"/>
            </a:lnSpc>
            <a:spcBef>
              <a:spcPct val="0"/>
            </a:spcBef>
            <a:spcAft>
              <a:spcPct val="15000"/>
            </a:spcAft>
            <a:buChar char="••"/>
          </a:pPr>
          <a:r>
            <a:rPr lang="ru-RU" sz="1500" kern="1200" dirty="0" smtClean="0"/>
            <a:t>скрытые</a:t>
          </a:r>
          <a:endParaRPr lang="ru-RU" sz="1500" kern="1200" dirty="0"/>
        </a:p>
      </dsp:txBody>
      <dsp:txXfrm rot="5400000">
        <a:off x="5700072" y="1044526"/>
        <a:ext cx="2649940" cy="3133579"/>
      </dsp:txXfrm>
    </dsp:sp>
    <dsp:sp modelId="{5F793190-0D68-4D4D-8F7B-5257F241A4D2}">
      <dsp:nvSpPr>
        <dsp:cNvPr id="0" name=""/>
        <dsp:cNvSpPr/>
      </dsp:nvSpPr>
      <dsp:spPr>
        <a:xfrm rot="16200000">
          <a:off x="7262413" y="1286345"/>
          <a:ext cx="5222631" cy="2649940"/>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19512" bIns="0" numCol="1" spcCol="1270" anchor="t" anchorCtr="0">
          <a:noAutofit/>
        </a:bodyPr>
        <a:lstStyle/>
        <a:p>
          <a:pPr lvl="0" algn="l" defTabSz="844550">
            <a:lnSpc>
              <a:spcPct val="90000"/>
            </a:lnSpc>
            <a:spcBef>
              <a:spcPct val="0"/>
            </a:spcBef>
            <a:spcAft>
              <a:spcPct val="35000"/>
            </a:spcAft>
          </a:pPr>
          <a:r>
            <a:rPr lang="ru-RU" sz="1900" kern="1200" dirty="0" smtClean="0"/>
            <a:t>По времени их возникновения</a:t>
          </a:r>
          <a:endParaRPr lang="ru-RU" sz="1900" b="0" i="0" kern="1200" dirty="0"/>
        </a:p>
        <a:p>
          <a:pPr marL="114300" lvl="1" indent="-114300" algn="l" defTabSz="666750">
            <a:lnSpc>
              <a:spcPct val="90000"/>
            </a:lnSpc>
            <a:spcBef>
              <a:spcPct val="0"/>
            </a:spcBef>
            <a:spcAft>
              <a:spcPct val="15000"/>
            </a:spcAft>
            <a:buChar char="••"/>
          </a:pPr>
          <a:r>
            <a:rPr lang="ru-RU" sz="1500" kern="1200" dirty="0" smtClean="0"/>
            <a:t>Не учтенные при разработке планов</a:t>
          </a:r>
          <a:endParaRPr lang="ru-RU" sz="1500" kern="1200" dirty="0"/>
        </a:p>
        <a:p>
          <a:pPr marL="114300" lvl="1" indent="-114300" algn="l" defTabSz="666750">
            <a:lnSpc>
              <a:spcPct val="90000"/>
            </a:lnSpc>
            <a:spcBef>
              <a:spcPct val="0"/>
            </a:spcBef>
            <a:spcAft>
              <a:spcPct val="15000"/>
            </a:spcAft>
            <a:buChar char="••"/>
          </a:pPr>
          <a:r>
            <a:rPr lang="ru-RU" sz="1500" kern="1200" dirty="0" smtClean="0"/>
            <a:t>Возникшие после утверждения планов</a:t>
          </a:r>
          <a:endParaRPr lang="ru-RU" sz="1500" kern="1200" dirty="0"/>
        </a:p>
      </dsp:txBody>
      <dsp:txXfrm rot="5400000">
        <a:off x="8548758" y="1044526"/>
        <a:ext cx="2649940" cy="3133579"/>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7B2E3B-5051-4646-B83D-5B47EBFA2264}" type="datetimeFigureOut">
              <a:rPr lang="ru-RU" smtClean="0"/>
              <a:t>17.10.2020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9C1CA-7D5A-43A4-9687-1F5FD52E4271}" type="slidenum">
              <a:rPr lang="ru-RU" smtClean="0"/>
              <a:t>‹#›</a:t>
            </a:fld>
            <a:endParaRPr lang="ru-RU"/>
          </a:p>
        </p:txBody>
      </p:sp>
    </p:spTree>
    <p:extLst>
      <p:ext uri="{BB962C8B-B14F-4D97-AF65-F5344CB8AC3E}">
        <p14:creationId xmlns:p14="http://schemas.microsoft.com/office/powerpoint/2010/main" val="2373921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Как правило, текущие резервы должны быть комплектными, т.е. сбалансированными по всем трем моментам труда. Например, найденный резерв увеличения производства продукции</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счет расширения производственной мощности предприятия должен быть обеспечен резервами увеличения численности работников или ростом производительности труда. Необходимы дополнительные запасы сырья, материалов и т.д. Только при таком условии резервы могут быть освоены в текущем периоде. Если такой сбалансированности ресурсов нет, то резерв увеличения производства продукции за счет увеличения производственной мощности не может быть использован полностью. Часть его необходимо отнести к перспективным.</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2</a:t>
            </a:fld>
            <a:endParaRPr lang="ru-RU"/>
          </a:p>
        </p:txBody>
      </p:sp>
    </p:spTree>
    <p:extLst>
      <p:ext uri="{BB962C8B-B14F-4D97-AF65-F5344CB8AC3E}">
        <p14:creationId xmlns:p14="http://schemas.microsoft.com/office/powerpoint/2010/main" val="3956740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1. По</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пространственному признаку:</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внутрихозяйственные</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которые выявляются и используются только на предприятии, например ликвидация потерь рабочего времени и материальных ресурсов из-за низкого уровня организации и технологии производства, бесхозяйственности и т.д.</a:t>
            </a:r>
          </a:p>
          <a:p>
            <a:r>
              <a:rPr lang="ru-RU" sz="1200" b="1" i="1" kern="1200" dirty="0" smtClean="0">
                <a:solidFill>
                  <a:schemeClr val="tx1"/>
                </a:solidFill>
                <a:effectLst/>
                <a:latin typeface="+mn-lt"/>
                <a:ea typeface="+mn-ea"/>
                <a:cs typeface="+mn-cs"/>
              </a:rPr>
              <a:t>- отраслевые резервы</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те, которые выявляются только на уровне отрасли, например, выведение новых сортов культур, пород животных, разработка новых систем машин, новых технологий, улучшенных конструкций изделий и т.д. </a:t>
            </a:r>
          </a:p>
          <a:p>
            <a:r>
              <a:rPr lang="ru-RU" sz="1200" b="1" i="1" kern="1200" dirty="0" smtClean="0">
                <a:solidFill>
                  <a:schemeClr val="tx1"/>
                </a:solidFill>
                <a:effectLst/>
                <a:latin typeface="+mn-lt"/>
                <a:ea typeface="+mn-ea"/>
                <a:cs typeface="+mn-cs"/>
              </a:rPr>
              <a:t>- региональные резервы</a:t>
            </a:r>
            <a:r>
              <a:rPr lang="ru-RU" sz="1200" kern="1200" dirty="0" smtClean="0">
                <a:solidFill>
                  <a:schemeClr val="tx1"/>
                </a:solidFill>
                <a:effectLst/>
                <a:latin typeface="+mn-lt"/>
                <a:ea typeface="+mn-ea"/>
                <a:cs typeface="+mn-cs"/>
              </a:rPr>
              <a:t> могут быть выявлены и использованы в пределах географического района (использование местного сырья и топлива, энергетических ресурсов, централизация вспомогательных производств независимо от их ведомственного подчинения и т.д.).</a:t>
            </a:r>
          </a:p>
          <a:p>
            <a:r>
              <a:rPr lang="ru-RU" sz="1200"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общегосударственные резервы,</a:t>
            </a:r>
            <a:r>
              <a:rPr lang="ru-RU" sz="1200" kern="1200" dirty="0" smtClean="0">
                <a:solidFill>
                  <a:schemeClr val="tx1"/>
                </a:solidFill>
                <a:effectLst/>
                <a:latin typeface="+mn-lt"/>
                <a:ea typeface="+mn-ea"/>
                <a:cs typeface="+mn-cs"/>
              </a:rPr>
              <a:t> например, ликвидация диспропорций в развитии разных отраслей производства, изменение форм собственности, системы управления национальной экономикой и т.д.</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2. По</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признаку времени</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Неиспользованные резервы -</a:t>
            </a:r>
            <a:r>
              <a:rPr lang="ru-RU" sz="1200" kern="1200" dirty="0" smtClean="0">
                <a:solidFill>
                  <a:schemeClr val="tx1"/>
                </a:solidFill>
                <a:effectLst/>
                <a:latin typeface="+mn-lt"/>
                <a:ea typeface="+mn-ea"/>
                <a:cs typeface="+mn-cs"/>
              </a:rPr>
              <a:t> это упущенные возможности повышения эффективности производства относительно плана или достижений науки и передового опыта за прошедшие промежутки времени.</a:t>
            </a:r>
          </a:p>
          <a:p>
            <a:r>
              <a:rPr lang="ru-RU" sz="1200" i="1" kern="1200" dirty="0" smtClean="0">
                <a:solidFill>
                  <a:schemeClr val="tx1"/>
                </a:solidFill>
                <a:effectLst/>
                <a:latin typeface="+mn-lt"/>
                <a:ea typeface="+mn-ea"/>
                <a:cs typeface="+mn-cs"/>
              </a:rPr>
              <a:t>-текущие резервы</a:t>
            </a:r>
            <a:r>
              <a:rPr lang="ru-RU" sz="1200" kern="1200" dirty="0" smtClean="0">
                <a:solidFill>
                  <a:schemeClr val="tx1"/>
                </a:solidFill>
                <a:effectLst/>
                <a:latin typeface="+mn-lt"/>
                <a:ea typeface="+mn-ea"/>
                <a:cs typeface="+mn-cs"/>
              </a:rPr>
              <a:t> понимают возможности улучшения результатов хозяйственной деятельности, которые могут быть реализованы на протяжении ближайшего времени (месяца, квартала, года).</a:t>
            </a:r>
          </a:p>
          <a:p>
            <a:r>
              <a:rPr lang="ru-RU" sz="1200" i="1" kern="1200" dirty="0" smtClean="0">
                <a:solidFill>
                  <a:schemeClr val="tx1"/>
                </a:solidFill>
                <a:effectLst/>
                <a:latin typeface="+mn-lt"/>
                <a:ea typeface="+mn-ea"/>
                <a:cs typeface="+mn-cs"/>
              </a:rPr>
              <a:t>-перспективные резервы</a:t>
            </a:r>
            <a:r>
              <a:rPr lang="ru-RU" sz="1200" kern="1200" dirty="0" smtClean="0">
                <a:solidFill>
                  <a:schemeClr val="tx1"/>
                </a:solidFill>
                <a:effectLst/>
                <a:latin typeface="+mn-lt"/>
                <a:ea typeface="+mn-ea"/>
                <a:cs typeface="+mn-cs"/>
              </a:rPr>
              <a:t> рассчитаны обычно на долгое время. Их использование связано со значительными инвестициями, внедрением новейших достижений НТП, структурной перестройкой производства, сменой технологии производства, специализации и т.д.</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Как правило, текущие резервы должны быть комплектными, т.е. сбалансированными по всем трем моментам труда. Например, найденный резерв увеличения производства продукции</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счет расширения производственной мощности предприятия должен быть обеспечен резервами увеличения численности работников или ростом производительности труда. Необходимы дополнительные запасы сырья, материалов и т.д. Только при таком условии резервы могут быть освоены в текущем периоде. Если такой сбалансированности ресурсов нет, то резерв увеличения производства продукции за счет увеличения производственной мощности не может быть использован полностью. Часть его необходимо отнести к перспективным.</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3. по</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стадиям жизненного цикла изделия.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На</a:t>
            </a:r>
            <a:r>
              <a:rPr lang="ru-RU" sz="1200" b="1" kern="1200" dirty="0" smtClean="0">
                <a:solidFill>
                  <a:schemeClr val="tx1"/>
                </a:solidFill>
                <a:effectLst/>
                <a:latin typeface="+mn-lt"/>
                <a:ea typeface="+mn-ea"/>
                <a:cs typeface="+mn-cs"/>
              </a:rPr>
              <a:t> </a:t>
            </a:r>
            <a:r>
              <a:rPr lang="ru-RU" sz="1200" b="1" i="1" kern="1200" dirty="0" err="1" smtClean="0">
                <a:solidFill>
                  <a:schemeClr val="tx1"/>
                </a:solidFill>
                <a:effectLst/>
                <a:latin typeface="+mn-lt"/>
                <a:ea typeface="+mn-ea"/>
                <a:cs typeface="+mn-cs"/>
              </a:rPr>
              <a:t>предпроизводственной</a:t>
            </a:r>
            <a:r>
              <a:rPr lang="ru-RU" sz="1200" b="1" i="1" kern="1200" dirty="0" smtClean="0">
                <a:solidFill>
                  <a:schemeClr val="tx1"/>
                </a:solidFill>
                <a:effectLst/>
                <a:latin typeface="+mn-lt"/>
                <a:ea typeface="+mn-ea"/>
                <a:cs typeface="+mn-cs"/>
              </a:rPr>
              <a:t> стадии</a:t>
            </a:r>
            <a:r>
              <a:rPr lang="ru-RU" sz="1200" kern="1200" dirty="0" smtClean="0">
                <a:solidFill>
                  <a:schemeClr val="tx1"/>
                </a:solidFill>
                <a:effectLst/>
                <a:latin typeface="+mn-lt"/>
                <a:ea typeface="+mn-ea"/>
                <a:cs typeface="+mn-cs"/>
              </a:rPr>
              <a:t> изучаются потребность в изделии, свойства, которыми оно обладает, разрабатываются конструкция изделия, технология его производства, проводится подготовка производства. Здесь могут быть выявлены резервы повышения эффективности производства за счет улучшения конструкции изделия, усовершенствования технологии его производства, применения более дешевого сырья и т.д. Именно на этой стадии объективно содержатся самые большие резервы снижения себестоимости продукции. И чем более полно они выявлены на этом этапе, тем выше эффективность этого изделия вообще.</a:t>
            </a:r>
          </a:p>
          <a:p>
            <a:r>
              <a:rPr lang="ru-RU" sz="1200" kern="1200" dirty="0" smtClean="0">
                <a:solidFill>
                  <a:schemeClr val="tx1"/>
                </a:solidFill>
                <a:effectLst/>
                <a:latin typeface="+mn-lt"/>
                <a:ea typeface="+mn-ea"/>
                <a:cs typeface="+mn-cs"/>
              </a:rPr>
              <a:t>На</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производственной стадии</a:t>
            </a:r>
            <a:r>
              <a:rPr lang="ru-RU" sz="1200" kern="1200" dirty="0" smtClean="0">
                <a:solidFill>
                  <a:schemeClr val="tx1"/>
                </a:solidFill>
                <a:effectLst/>
                <a:latin typeface="+mn-lt"/>
                <a:ea typeface="+mn-ea"/>
                <a:cs typeface="+mn-cs"/>
              </a:rPr>
              <a:t> происходит освоение новых изделий, новой технологии и затем осуществляется массовое производство продукции. На этом этапе величина резервов снижается за счет того, что уже проведены работы по созданию производственных мощностей, приобретению необходимого оборудования и инструментов, налаживанию производственного процесса. И коренное изменение этого процесса уже невозможно без больших потерь. Поэтому на этой стадии жизненного цикла изделия выявляются и используются в качестве резервов те излишние затраты ресурсов, которые не затрагивают производственного процесса. Эти резервы связаны с улучшением организации труда, повышением его интенсивности, сокращением простоев оборудования, экономией и рациональным использованием сырья и материалов.</a:t>
            </a:r>
          </a:p>
          <a:p>
            <a:r>
              <a:rPr lang="ru-RU" sz="1200" b="1" i="1" kern="1200" dirty="0" smtClean="0">
                <a:solidFill>
                  <a:schemeClr val="tx1"/>
                </a:solidFill>
                <a:effectLst/>
                <a:latin typeface="+mn-lt"/>
                <a:ea typeface="+mn-ea"/>
                <a:cs typeface="+mn-cs"/>
              </a:rPr>
              <a:t>Эксплуатационная стадия</a:t>
            </a:r>
            <a:r>
              <a:rPr lang="ru-RU" sz="1200" kern="1200" dirty="0" smtClean="0">
                <a:solidFill>
                  <a:schemeClr val="tx1"/>
                </a:solidFill>
                <a:effectLst/>
                <a:latin typeface="+mn-lt"/>
                <a:ea typeface="+mn-ea"/>
                <a:cs typeface="+mn-cs"/>
              </a:rPr>
              <a:t> делится на гарантийный период, когда исполнитель обязан ликвидировать выявленные потребителем неполадки, и послегарантийный период. На стадии эксплуатации объекта резервы более производительного его использования и снижения затрат (экономия электроэнергии, топлива, запасных частей и т.д.) зависят главным образом от качества выполненных работ на первых двух стадиях.</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4. По</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стадиям процесса воспроизводства:</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резервы в сфере производства,</a:t>
            </a:r>
            <a:r>
              <a:rPr lang="ru-RU" sz="1200" kern="1200" dirty="0" smtClean="0">
                <a:solidFill>
                  <a:schemeClr val="tx1"/>
                </a:solidFill>
                <a:effectLst/>
                <a:latin typeface="+mn-lt"/>
                <a:ea typeface="+mn-ea"/>
                <a:cs typeface="+mn-cs"/>
              </a:rPr>
              <a:t> основные резервы находятся, как правило, в сфере производства.</a:t>
            </a:r>
          </a:p>
          <a:p>
            <a:r>
              <a:rPr lang="ru-RU" sz="1200" b="1" i="1" kern="1200" dirty="0" smtClean="0">
                <a:solidFill>
                  <a:schemeClr val="tx1"/>
                </a:solidFill>
                <a:effectLst/>
                <a:latin typeface="+mn-lt"/>
                <a:ea typeface="+mn-ea"/>
                <a:cs typeface="+mn-cs"/>
              </a:rPr>
              <a:t> резервы в сфере обращения,</a:t>
            </a:r>
            <a:r>
              <a:rPr lang="ru-RU" sz="1200" kern="1200" dirty="0" smtClean="0">
                <a:solidFill>
                  <a:schemeClr val="tx1"/>
                </a:solidFill>
                <a:effectLst/>
                <a:latin typeface="+mn-lt"/>
                <a:ea typeface="+mn-ea"/>
                <a:cs typeface="+mn-cs"/>
              </a:rPr>
              <a:t> уменьшение затрат, связанных с хранением, перевозкой, продажей готовой продукции и приобретением производственных запасов.</a:t>
            </a:r>
          </a:p>
          <a:p>
            <a:r>
              <a:rPr lang="ru-RU" sz="1200" kern="1200" dirty="0" smtClean="0">
                <a:solidFill>
                  <a:schemeClr val="tx1"/>
                </a:solidFill>
                <a:effectLst/>
                <a:latin typeface="+mn-lt"/>
                <a:ea typeface="+mn-ea"/>
                <a:cs typeface="+mn-cs"/>
              </a:rPr>
              <a:t> </a:t>
            </a:r>
          </a:p>
          <a:p>
            <a:pPr lvl="0"/>
            <a:r>
              <a:rPr lang="ru-RU" sz="1200" kern="1200" dirty="0" smtClean="0">
                <a:solidFill>
                  <a:schemeClr val="tx1"/>
                </a:solidFill>
                <a:effectLst/>
                <a:latin typeface="+mn-lt"/>
                <a:ea typeface="+mn-ea"/>
                <a:cs typeface="+mn-cs"/>
              </a:rPr>
              <a:t>по </a:t>
            </a:r>
            <a:r>
              <a:rPr lang="ru-RU" sz="1200" b="1" i="1" kern="1200" dirty="0" smtClean="0">
                <a:solidFill>
                  <a:schemeClr val="tx1"/>
                </a:solidFill>
                <a:effectLst/>
                <a:latin typeface="+mn-lt"/>
                <a:ea typeface="+mn-ea"/>
                <a:cs typeface="+mn-cs"/>
              </a:rPr>
              <a:t>основным трем моментам процесса труда.</a:t>
            </a:r>
            <a:r>
              <a:rPr lang="ru-RU" sz="1200" kern="1200" dirty="0" smtClean="0">
                <a:solidFill>
                  <a:schemeClr val="tx1"/>
                </a:solidFill>
                <a:effectLst/>
                <a:latin typeface="+mn-lt"/>
                <a:ea typeface="+mn-ea"/>
                <a:cs typeface="+mn-cs"/>
              </a:rPr>
              <a:t> (основных средств производства, предметов труда и трудовых ресурсов). </a:t>
            </a:r>
          </a:p>
          <a:p>
            <a:r>
              <a:rPr lang="ru-RU" sz="1200" kern="1200" dirty="0" smtClean="0">
                <a:solidFill>
                  <a:schemeClr val="tx1"/>
                </a:solidFill>
                <a:effectLst/>
                <a:latin typeface="+mn-lt"/>
                <a:ea typeface="+mn-ea"/>
                <a:cs typeface="+mn-cs"/>
              </a:rPr>
              <a:t>Например, выявлен резерв увеличения выпуска продукции за счет более эффективного использования трудовых ресурсов. Но чтобы их освоить, необходимо в том же размере выявить резервы увеличения производства продукции за счет лучшего использования средств труда и предметов труда. Если же по какому-либо ресурсу резервов не хватает, то в расчет принимается наименьшая величина резервов, выявленная по одному из них.</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3</a:t>
            </a:fld>
            <a:endParaRPr lang="ru-RU"/>
          </a:p>
        </p:txBody>
      </p:sp>
    </p:spTree>
    <p:extLst>
      <p:ext uri="{BB962C8B-B14F-4D97-AF65-F5344CB8AC3E}">
        <p14:creationId xmlns:p14="http://schemas.microsoft.com/office/powerpoint/2010/main" val="1457529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r>
              <a:rPr lang="ru-RU" sz="1200" kern="1200" dirty="0" smtClean="0">
                <a:solidFill>
                  <a:schemeClr val="tx1"/>
                </a:solidFill>
                <a:effectLst/>
                <a:latin typeface="+mn-lt"/>
                <a:ea typeface="+mn-ea"/>
                <a:cs typeface="+mn-cs"/>
              </a:rPr>
              <a:t>По </a:t>
            </a:r>
            <a:r>
              <a:rPr lang="ru-RU" sz="1200" b="1" i="1" kern="1200" dirty="0" smtClean="0">
                <a:solidFill>
                  <a:schemeClr val="tx1"/>
                </a:solidFill>
                <a:effectLst/>
                <a:latin typeface="+mn-lt"/>
                <a:ea typeface="+mn-ea"/>
                <a:cs typeface="+mn-cs"/>
              </a:rPr>
              <a:t>характеру воздействия</a:t>
            </a:r>
            <a:r>
              <a:rPr lang="ru-RU" sz="1200" kern="1200" dirty="0" smtClean="0">
                <a:solidFill>
                  <a:schemeClr val="tx1"/>
                </a:solidFill>
                <a:effectLst/>
                <a:latin typeface="+mn-lt"/>
                <a:ea typeface="+mn-ea"/>
                <a:cs typeface="+mn-cs"/>
              </a:rPr>
              <a:t> на результаты производства:</a:t>
            </a:r>
          </a:p>
          <a:p>
            <a:r>
              <a:rPr lang="ru-RU" sz="1200" kern="1200" dirty="0" smtClean="0">
                <a:solidFill>
                  <a:schemeClr val="tx1"/>
                </a:solidFill>
                <a:effectLst/>
                <a:latin typeface="+mn-lt"/>
                <a:ea typeface="+mn-ea"/>
                <a:cs typeface="+mn-cs"/>
              </a:rPr>
              <a:t> </a:t>
            </a:r>
          </a:p>
          <a:p>
            <a:r>
              <a:rPr lang="ru-RU" sz="1200" b="1" i="1" kern="1200" dirty="0" smtClean="0">
                <a:solidFill>
                  <a:schemeClr val="tx1"/>
                </a:solidFill>
                <a:effectLst/>
                <a:latin typeface="+mn-lt"/>
                <a:ea typeface="+mn-ea"/>
                <a:cs typeface="+mn-cs"/>
              </a:rPr>
              <a:t>экстенсивные</a:t>
            </a:r>
            <a:r>
              <a:rPr lang="ru-RU" sz="1200" kern="1200" dirty="0" smtClean="0">
                <a:solidFill>
                  <a:schemeClr val="tx1"/>
                </a:solidFill>
                <a:effectLst/>
                <a:latin typeface="+mn-lt"/>
                <a:ea typeface="+mn-ea"/>
                <a:cs typeface="+mn-cs"/>
              </a:rPr>
              <a:t> те, которые связаны с использованием в производстве дополнительных ресурсов (материальных, трудовых, земельных и др.). </a:t>
            </a:r>
          </a:p>
          <a:p>
            <a:r>
              <a:rPr lang="ru-RU" sz="1200" b="1" i="1" kern="1200" dirty="0" smtClean="0">
                <a:solidFill>
                  <a:schemeClr val="tx1"/>
                </a:solidFill>
                <a:effectLst/>
                <a:latin typeface="+mn-lt"/>
                <a:ea typeface="+mn-ea"/>
                <a:cs typeface="+mn-cs"/>
              </a:rPr>
              <a:t>интенсивные</a:t>
            </a:r>
            <a:r>
              <a:rPr lang="ru-RU" sz="1200" kern="1200" dirty="0" smtClean="0">
                <a:solidFill>
                  <a:schemeClr val="tx1"/>
                </a:solidFill>
                <a:effectLst/>
                <a:latin typeface="+mn-lt"/>
                <a:ea typeface="+mn-ea"/>
                <a:cs typeface="+mn-cs"/>
              </a:rPr>
              <a:t> те, которые связаны с наиболее полным и рациональным использованием имеющегося производственного потенциала.</a:t>
            </a:r>
          </a:p>
          <a:p>
            <a:r>
              <a:rPr lang="ru-RU" sz="1200" kern="1200" dirty="0" smtClean="0">
                <a:solidFill>
                  <a:schemeClr val="tx1"/>
                </a:solidFill>
                <a:effectLst/>
                <a:latin typeface="+mn-lt"/>
                <a:ea typeface="+mn-ea"/>
                <a:cs typeface="+mn-cs"/>
              </a:rPr>
              <a:t> </a:t>
            </a:r>
          </a:p>
          <a:p>
            <a:r>
              <a:rPr lang="en-US" sz="1200" b="1" i="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Рис. 8.1. Классификация резервов экстенсивного и интенсивного характера</a:t>
            </a:r>
          </a:p>
          <a:p>
            <a:r>
              <a:rPr lang="ru-RU" sz="1200" kern="1200" dirty="0" smtClean="0">
                <a:solidFill>
                  <a:schemeClr val="tx1"/>
                </a:solidFill>
                <a:effectLst/>
                <a:latin typeface="+mn-lt"/>
                <a:ea typeface="+mn-ea"/>
                <a:cs typeface="+mn-cs"/>
              </a:rPr>
              <a:t> </a:t>
            </a:r>
          </a:p>
          <a:p>
            <a:pPr lvl="0"/>
            <a:r>
              <a:rPr lang="ru-RU" sz="1200" b="1" i="1" kern="1200" dirty="0" smtClean="0">
                <a:solidFill>
                  <a:schemeClr val="tx1"/>
                </a:solidFill>
                <a:effectLst/>
                <a:latin typeface="+mn-lt"/>
                <a:ea typeface="+mn-ea"/>
                <a:cs typeface="+mn-cs"/>
              </a:rPr>
              <a:t>по уровню </a:t>
            </a:r>
            <a:r>
              <a:rPr lang="ru-RU" sz="1200" b="1" i="1" kern="1200" dirty="0" err="1" smtClean="0">
                <a:solidFill>
                  <a:schemeClr val="tx1"/>
                </a:solidFill>
                <a:effectLst/>
                <a:latin typeface="+mn-lt"/>
                <a:ea typeface="+mn-ea"/>
                <a:cs typeface="+mn-cs"/>
              </a:rPr>
              <a:t>затратоемкости</a:t>
            </a:r>
            <a:r>
              <a:rPr lang="ru-RU" sz="1200" b="1"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освоения резервов.</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освоение резервов за счет сокращения потерь сырья и готовой продукции (наименьшие затраты). </a:t>
            </a:r>
          </a:p>
          <a:p>
            <a:r>
              <a:rPr lang="ru-RU" sz="1200" kern="1200" dirty="0" smtClean="0">
                <a:solidFill>
                  <a:schemeClr val="tx1"/>
                </a:solidFill>
                <a:effectLst/>
                <a:latin typeface="+mn-lt"/>
                <a:ea typeface="+mn-ea"/>
                <a:cs typeface="+mn-cs"/>
              </a:rPr>
              <a:t>- внедрение достижений науки и передовой практики без проведения коренной реконструкции производства (средний уровень затрат). </a:t>
            </a:r>
          </a:p>
          <a:p>
            <a:r>
              <a:rPr lang="ru-RU" sz="1200" kern="1200" dirty="0" smtClean="0">
                <a:solidFill>
                  <a:schemeClr val="tx1"/>
                </a:solidFill>
                <a:effectLst/>
                <a:latin typeface="+mn-lt"/>
                <a:ea typeface="+mn-ea"/>
                <a:cs typeface="+mn-cs"/>
              </a:rPr>
              <a:t>- реконструкция и техническое перевооружение производства в связи с использованием новейших достижений НТП. Для освоения таких резервов нужны большие затраты.</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8. По</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способам выявления </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явные</a:t>
            </a:r>
            <a:r>
              <a:rPr lang="ru-RU" sz="1200" kern="1200" dirty="0" smtClean="0">
                <a:solidFill>
                  <a:schemeClr val="tx1"/>
                </a:solidFill>
                <a:effectLst/>
                <a:latin typeface="+mn-lt"/>
                <a:ea typeface="+mn-ea"/>
                <a:cs typeface="+mn-cs"/>
              </a:rPr>
              <a:t> относятся резервы, которые легко выявить по материалам бухгалтерского учета и отчетности. </a:t>
            </a:r>
          </a:p>
          <a:p>
            <a:r>
              <a:rPr lang="ru-RU" sz="1200" kern="1200" dirty="0" smtClean="0">
                <a:solidFill>
                  <a:schemeClr val="tx1"/>
                </a:solidFill>
                <a:effectLst/>
                <a:latin typeface="+mn-lt"/>
                <a:ea typeface="+mn-ea"/>
                <a:cs typeface="+mn-cs"/>
              </a:rPr>
              <a:t>Явные резервы </a:t>
            </a:r>
          </a:p>
          <a:p>
            <a:r>
              <a:rPr lang="ru-RU" sz="1200" kern="1200" dirty="0" smtClean="0">
                <a:solidFill>
                  <a:schemeClr val="tx1"/>
                </a:solidFill>
                <a:effectLst/>
                <a:latin typeface="+mn-lt"/>
                <a:ea typeface="+mn-ea"/>
                <a:cs typeface="+mn-cs"/>
              </a:rPr>
              <a:t> </a:t>
            </a:r>
          </a:p>
          <a:p>
            <a:r>
              <a:rPr lang="ru-RU" sz="1200" b="1" i="1" kern="1200" dirty="0" smtClean="0">
                <a:solidFill>
                  <a:schemeClr val="tx1"/>
                </a:solidFill>
                <a:effectLst/>
                <a:latin typeface="+mn-lt"/>
                <a:ea typeface="+mn-ea"/>
                <a:cs typeface="+mn-cs"/>
              </a:rPr>
              <a:t>безусловные</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условные потери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резервы, связанные с недопущением безусловных потерь сырья и рабочего времени и отраженные в отчетности. </a:t>
            </a:r>
          </a:p>
          <a:p>
            <a:r>
              <a:rPr lang="ru-RU" sz="1200" kern="1200" dirty="0" smtClean="0">
                <a:solidFill>
                  <a:schemeClr val="tx1"/>
                </a:solidFill>
                <a:effectLst/>
                <a:latin typeface="+mn-lt"/>
                <a:ea typeface="+mn-ea"/>
                <a:cs typeface="+mn-cs"/>
              </a:rPr>
              <a:t>Это недостача и порча продукции и материалов на складах, производственный брак, потери от списания долгов, выплаченные штрафы и др.</a:t>
            </a:r>
          </a:p>
          <a:p>
            <a:r>
              <a:rPr lang="ru-RU" sz="1200" kern="1200" dirty="0" smtClean="0">
                <a:solidFill>
                  <a:schemeClr val="tx1"/>
                </a:solidFill>
                <a:effectLst/>
                <a:latin typeface="+mn-lt"/>
                <a:ea typeface="+mn-ea"/>
                <a:cs typeface="+mn-cs"/>
              </a:rPr>
              <a:t>перерасходы всех видов ресурсов по сравнению с действующими нормами на предприятии. Условными они считаются потому, что нормы, которые служат базой сравнения, не всегда оптимальны. Если нормы затрат ресурсов на единицу продукции увеличить, то перерасход ресурсов уменьшится или вместо перерасхода может быть экономия и, наоборот, если норму понизить, то возрастет перерасход средств.</a:t>
            </a:r>
          </a:p>
          <a:p>
            <a:r>
              <a:rPr lang="ru-RU" sz="1200" b="1" i="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Если допустить, что нормы являются оптимальными, то условные потери, которые отражаются в отчетности, свидетельствуют о том, что фактический организационно-технический уровень предприятия не достиг запланированного. Такие потери вызываются неудовлетворительным состоянием оборудования, недостаточной квалификацией рабочих, низким уровнем организации производства, нарушением технологических процессов, невыполнением плана организационно-технических мероприятий и т.д. В результате этого возможны сверхплановые потери рабочего времени, недостаточно полное использование оборудования, перерасход сырья и материалов. Для ликвидации таких перерасходов следует провести те мероприятия по усовершенствованию техники, технологии и организации производства, которые были запланированы.</a:t>
            </a:r>
          </a:p>
          <a:p>
            <a:r>
              <a:rPr lang="ru-RU" sz="1200"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скрытые резервы</a:t>
            </a:r>
            <a:r>
              <a:rPr lang="ru-RU" sz="1200" kern="1200" dirty="0" smtClean="0">
                <a:solidFill>
                  <a:schemeClr val="tx1"/>
                </a:solidFill>
                <a:effectLst/>
                <a:latin typeface="+mn-lt"/>
                <a:ea typeface="+mn-ea"/>
                <a:cs typeface="+mn-cs"/>
              </a:rPr>
              <a:t> - те, которые связаны с внедрением достижений НТП и передового опыта и которые не были предусмотрены планом. Для их выявления необходимо сделать сравнительный внутрифирменный анализ (с достижениями передовых участков, бригад, работников), межхозяйственный (с достижениями ведущих предприятий отрасли), а в некоторых случаях — международные сравнения. </a:t>
            </a:r>
          </a:p>
          <a:p>
            <a:r>
              <a:rPr lang="ru-RU" sz="1200" kern="1200" dirty="0" smtClean="0">
                <a:solidFill>
                  <a:schemeClr val="tx1"/>
                </a:solidFill>
                <a:effectLst/>
                <a:latin typeface="+mn-lt"/>
                <a:ea typeface="+mn-ea"/>
                <a:cs typeface="+mn-cs"/>
              </a:rPr>
              <a:t> </a:t>
            </a:r>
          </a:p>
          <a:p>
            <a:pPr lvl="0"/>
            <a:r>
              <a:rPr lang="ru-RU" sz="1200" kern="1200" dirty="0" smtClean="0">
                <a:solidFill>
                  <a:schemeClr val="tx1"/>
                </a:solidFill>
                <a:effectLst/>
                <a:latin typeface="+mn-lt"/>
                <a:ea typeface="+mn-ea"/>
                <a:cs typeface="+mn-cs"/>
              </a:rPr>
              <a:t>по </a:t>
            </a:r>
            <a:r>
              <a:rPr lang="ru-RU" sz="1200" b="1" i="1" kern="1200" dirty="0" smtClean="0">
                <a:solidFill>
                  <a:schemeClr val="tx1"/>
                </a:solidFill>
                <a:effectLst/>
                <a:latin typeface="+mn-lt"/>
                <a:ea typeface="+mn-ea"/>
                <a:cs typeface="+mn-cs"/>
              </a:rPr>
              <a:t>времени их возникновения.</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резервы, не учтенные при разработке планов, это упущенные возможности повышения эффективности производства, существовавшие в момент разработки планов, но неучтенные, что является признаком недостаточной обоснованности и напряженности планов.</a:t>
            </a:r>
          </a:p>
          <a:p>
            <a:r>
              <a:rPr lang="ru-RU" sz="1200" kern="1200" dirty="0" smtClean="0">
                <a:solidFill>
                  <a:schemeClr val="tx1"/>
                </a:solidFill>
                <a:effectLst/>
                <a:latin typeface="+mn-lt"/>
                <a:ea typeface="+mn-ea"/>
                <a:cs typeface="+mn-cs"/>
              </a:rPr>
              <a:t>- резервы, возникшие после утверждения плана. Наличие таких резервов связано с быстрыми темпами НТП, появлением новых решений, новых возможностей.</a:t>
            </a:r>
          </a:p>
          <a:p>
            <a:r>
              <a:rPr lang="ru-RU" sz="1200" kern="1200" dirty="0" smtClean="0">
                <a:solidFill>
                  <a:schemeClr val="tx1"/>
                </a:solidFill>
                <a:effectLst/>
                <a:latin typeface="+mn-lt"/>
                <a:ea typeface="+mn-ea"/>
                <a:cs typeface="+mn-cs"/>
              </a:rPr>
              <a:t>Таким образом, классификация резервов позволяет более глубоко понять сущность и организовать их поиск комплексно и целенаправленно.</a:t>
            </a:r>
          </a:p>
          <a:p>
            <a:r>
              <a:rPr lang="ru-RU" sz="1200" b="1"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Принципы организации поиска и подсчета резервов</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1. </a:t>
            </a:r>
            <a:r>
              <a:rPr lang="ru-RU" sz="1200" b="1" i="1" kern="1200" dirty="0" smtClean="0">
                <a:solidFill>
                  <a:schemeClr val="tx1"/>
                </a:solidFill>
                <a:effectLst/>
                <a:latin typeface="+mn-lt"/>
                <a:ea typeface="+mn-ea"/>
                <a:cs typeface="+mn-cs"/>
              </a:rPr>
              <a:t>научный характер</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2. поиск резервов нужно осуществлять в </a:t>
            </a:r>
            <a:r>
              <a:rPr lang="ru-RU" sz="1200" b="1" i="1" kern="1200" dirty="0" smtClean="0">
                <a:solidFill>
                  <a:schemeClr val="tx1"/>
                </a:solidFill>
                <a:effectLst/>
                <a:latin typeface="+mn-lt"/>
                <a:ea typeface="+mn-ea"/>
                <a:cs typeface="+mn-cs"/>
              </a:rPr>
              <a:t>комплексе и системно.</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3. Принцип</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предотвращения повторного счета резервов</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4. Обеспечение </a:t>
            </a:r>
            <a:r>
              <a:rPr lang="ru-RU" sz="1200" b="1" i="1" kern="1200" dirty="0" smtClean="0">
                <a:solidFill>
                  <a:schemeClr val="tx1"/>
                </a:solidFill>
                <a:effectLst/>
                <a:latin typeface="+mn-lt"/>
                <a:ea typeface="+mn-ea"/>
                <a:cs typeface="+mn-cs"/>
              </a:rPr>
              <a:t>комплектности резервов</a:t>
            </a:r>
            <a:r>
              <a:rPr lang="ru-RU" sz="1200" kern="1200" dirty="0" smtClean="0">
                <a:solidFill>
                  <a:schemeClr val="tx1"/>
                </a:solidFill>
                <a:effectLst/>
                <a:latin typeface="+mn-lt"/>
                <a:ea typeface="+mn-ea"/>
                <a:cs typeface="+mn-cs"/>
              </a:rPr>
              <a:t>. Например, выявлены резервы станочного времени по токарным станкам, а не хватает мощностей по фрезерным. Только после достижения необходимых соотношений ресурсов по натурально-вещественной форме выявленные резервы можно считать комплектными и реальными.</a:t>
            </a:r>
          </a:p>
          <a:p>
            <a:r>
              <a:rPr lang="ru-RU" sz="1200" kern="1200" dirty="0" smtClean="0">
                <a:solidFill>
                  <a:schemeClr val="tx1"/>
                </a:solidFill>
                <a:effectLst/>
                <a:latin typeface="+mn-lt"/>
                <a:ea typeface="+mn-ea"/>
                <a:cs typeface="+mn-cs"/>
              </a:rPr>
              <a:t>5. </a:t>
            </a:r>
            <a:r>
              <a:rPr lang="ru-RU" sz="1200" b="1" i="1" kern="1200" dirty="0" smtClean="0">
                <a:solidFill>
                  <a:schemeClr val="tx1"/>
                </a:solidFill>
                <a:effectLst/>
                <a:latin typeface="+mn-lt"/>
                <a:ea typeface="+mn-ea"/>
                <a:cs typeface="+mn-cs"/>
              </a:rPr>
              <a:t>экономическая обоснованность резервов, </a:t>
            </a:r>
            <a:r>
              <a:rPr lang="ru-RU" sz="1200" kern="1200" dirty="0" smtClean="0">
                <a:solidFill>
                  <a:schemeClr val="tx1"/>
                </a:solidFill>
                <a:effectLst/>
                <a:latin typeface="+mn-lt"/>
                <a:ea typeface="+mn-ea"/>
                <a:cs typeface="+mn-cs"/>
              </a:rPr>
              <a:t>т.е. при их подсчете необходимо учитывать реальные возможности предприятия, а расчетная величина этих резервов должна быть подкреплена соответствующими мероприятиями.</a:t>
            </a:r>
          </a:p>
          <a:p>
            <a:r>
              <a:rPr lang="ru-RU" sz="1200" kern="1200" dirty="0" smtClean="0">
                <a:solidFill>
                  <a:schemeClr val="tx1"/>
                </a:solidFill>
                <a:effectLst/>
                <a:latin typeface="+mn-lt"/>
                <a:ea typeface="+mn-ea"/>
                <a:cs typeface="+mn-cs"/>
              </a:rPr>
              <a:t>6. </a:t>
            </a:r>
            <a:r>
              <a:rPr lang="ru-RU" sz="1200" b="1" i="1" kern="1200" dirty="0" smtClean="0">
                <a:solidFill>
                  <a:schemeClr val="tx1"/>
                </a:solidFill>
                <a:effectLst/>
                <a:latin typeface="+mn-lt"/>
                <a:ea typeface="+mn-ea"/>
                <a:cs typeface="+mn-cs"/>
              </a:rPr>
              <a:t>Оперативность.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7.</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принцип массовости поиска резервов,</a:t>
            </a:r>
            <a:r>
              <a:rPr lang="ru-RU" sz="1200" kern="1200" dirty="0" smtClean="0">
                <a:solidFill>
                  <a:schemeClr val="tx1"/>
                </a:solidFill>
                <a:effectLst/>
                <a:latin typeface="+mn-lt"/>
                <a:ea typeface="+mn-ea"/>
                <a:cs typeface="+mn-cs"/>
              </a:rPr>
              <a:t> т.е. привлечение к этому процессу всех работников, развитие и усовершенствование общественных форм экономического анализа.</a:t>
            </a:r>
          </a:p>
          <a:p>
            <a:r>
              <a:rPr lang="ru-RU" sz="1200" kern="1200" dirty="0" smtClean="0">
                <a:solidFill>
                  <a:schemeClr val="tx1"/>
                </a:solidFill>
                <a:effectLst/>
                <a:latin typeface="+mn-lt"/>
                <a:ea typeface="+mn-ea"/>
                <a:cs typeface="+mn-cs"/>
              </a:rPr>
              <a:t>9. выделение</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"ведущих звеньев"</a:t>
            </a:r>
            <a:r>
              <a:rPr lang="ru-RU" sz="1200" kern="1200" dirty="0" smtClean="0">
                <a:solidFill>
                  <a:schemeClr val="tx1"/>
                </a:solidFill>
                <a:effectLst/>
                <a:latin typeface="+mn-lt"/>
                <a:ea typeface="+mn-ea"/>
                <a:cs typeface="+mn-cs"/>
              </a:rPr>
              <a:t> или</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"узких мест"</a:t>
            </a:r>
            <a:r>
              <a:rPr lang="ru-RU" sz="1200" kern="1200" dirty="0" smtClean="0">
                <a:solidFill>
                  <a:schemeClr val="tx1"/>
                </a:solidFill>
                <a:effectLst/>
                <a:latin typeface="+mn-lt"/>
                <a:ea typeface="+mn-ea"/>
                <a:cs typeface="+mn-cs"/>
              </a:rPr>
              <a:t> в повышении эффективности производства. По этому принципу выделяют участки производства, где систематически не выполняются планы, или имеются большие потери сырья, допускается производственный брак, простои техники и т.д. </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4</a:t>
            </a:fld>
            <a:endParaRPr lang="ru-RU"/>
          </a:p>
        </p:txBody>
      </p:sp>
    </p:spTree>
    <p:extLst>
      <p:ext uri="{BB962C8B-B14F-4D97-AF65-F5344CB8AC3E}">
        <p14:creationId xmlns:p14="http://schemas.microsoft.com/office/powerpoint/2010/main" val="27186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Способ прямого счета</a:t>
            </a:r>
            <a:r>
              <a:rPr lang="ru-RU" sz="1200" kern="1200" dirty="0" smtClean="0">
                <a:solidFill>
                  <a:schemeClr val="tx1"/>
                </a:solidFill>
                <a:effectLst/>
                <a:latin typeface="+mn-lt"/>
                <a:ea typeface="+mn-ea"/>
                <a:cs typeface="+mn-cs"/>
              </a:rPr>
              <a:t> применяется для подсчета резервов экстенсивного характера, когда известна величина дополнительного привлечения или величина безусловных потерь ресурсов. Возможность увеличения выпуска продукции (Р </a:t>
            </a:r>
            <a:r>
              <a:rPr lang="en-US" sz="1200" i="1" kern="1200" dirty="0" smtClean="0">
                <a:solidFill>
                  <a:schemeClr val="tx1"/>
                </a:solidFill>
                <a:effectLst/>
                <a:latin typeface="+mn-lt"/>
                <a:ea typeface="+mn-ea"/>
                <a:cs typeface="+mn-cs"/>
              </a:rPr>
              <a:t>VB</a:t>
            </a:r>
            <a:r>
              <a:rPr lang="ru-RU" sz="1200" i="1" kern="1200" dirty="0" smtClean="0">
                <a:solidFill>
                  <a:schemeClr val="tx1"/>
                </a:solidFill>
                <a:effectLst/>
                <a:latin typeface="+mn-lt"/>
                <a:ea typeface="+mn-ea"/>
                <a:cs typeface="+mn-cs"/>
              </a:rPr>
              <a:t>П)</a:t>
            </a:r>
            <a:r>
              <a:rPr lang="ru-RU" sz="1200" kern="1200" dirty="0" smtClean="0">
                <a:solidFill>
                  <a:schemeClr val="tx1"/>
                </a:solidFill>
                <a:effectLst/>
                <a:latin typeface="+mn-lt"/>
                <a:ea typeface="+mn-ea"/>
                <a:cs typeface="+mn-cs"/>
              </a:rPr>
              <a:t> в этом случае определяется следующим образом:</a:t>
            </a:r>
          </a:p>
          <a:p>
            <a:r>
              <a:rPr lang="ru-RU" sz="1200" kern="1200" dirty="0" smtClean="0">
                <a:solidFill>
                  <a:schemeClr val="tx1"/>
                </a:solidFill>
                <a:effectLst/>
                <a:latin typeface="+mn-lt"/>
                <a:ea typeface="+mn-ea"/>
                <a:cs typeface="+mn-cs"/>
              </a:rPr>
              <a:t>дополнительное количество ресурсов или величина безусловных потерь ресурсов по вине предприятия </a:t>
            </a:r>
            <a:r>
              <a:rPr lang="ru-RU" sz="1200" i="1" kern="1200" dirty="0" smtClean="0">
                <a:solidFill>
                  <a:schemeClr val="tx1"/>
                </a:solidFill>
                <a:effectLst/>
                <a:latin typeface="+mn-lt"/>
                <a:ea typeface="+mn-ea"/>
                <a:cs typeface="+mn-cs"/>
              </a:rPr>
              <a:t>(Д</a:t>
            </a:r>
            <a:r>
              <a:rPr lang="en-US" sz="1200" i="1" kern="1200" dirty="0" smtClean="0">
                <a:solidFill>
                  <a:schemeClr val="tx1"/>
                </a:solidFill>
                <a:effectLst/>
                <a:latin typeface="+mn-lt"/>
                <a:ea typeface="+mn-ea"/>
                <a:cs typeface="+mn-cs"/>
              </a:rPr>
              <a:t>R</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делится на плановую или возможную норму их расхода на единицу продукции </a:t>
            </a:r>
            <a:r>
              <a:rPr lang="ru-RU" sz="1200" i="1" kern="1200" dirty="0" smtClean="0">
                <a:solidFill>
                  <a:schemeClr val="tx1"/>
                </a:solidFill>
                <a:effectLst/>
                <a:latin typeface="+mn-lt"/>
                <a:ea typeface="+mn-ea"/>
                <a:cs typeface="+mn-cs"/>
              </a:rPr>
              <a:t>(УР),</a:t>
            </a:r>
            <a:r>
              <a:rPr lang="ru-RU" sz="1200" kern="1200" dirty="0" smtClean="0">
                <a:solidFill>
                  <a:schemeClr val="tx1"/>
                </a:solidFill>
                <a:effectLst/>
                <a:latin typeface="+mn-lt"/>
                <a:ea typeface="+mn-ea"/>
                <a:cs typeface="+mn-cs"/>
              </a:rPr>
              <a:t> или умножается на плановую (возможную) </a:t>
            </a:r>
            <a:r>
              <a:rPr lang="ru-RU" sz="1200" kern="1200" dirty="0" err="1" smtClean="0">
                <a:solidFill>
                  <a:schemeClr val="tx1"/>
                </a:solidFill>
                <a:effectLst/>
                <a:latin typeface="+mn-lt"/>
                <a:ea typeface="+mn-ea"/>
                <a:cs typeface="+mn-cs"/>
              </a:rPr>
              <a:t>ресурсоотдачу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RO</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т.е. на </a:t>
            </a:r>
            <a:r>
              <a:rPr lang="ru-RU" sz="1200" kern="1200" dirty="0" err="1" smtClean="0">
                <a:solidFill>
                  <a:schemeClr val="tx1"/>
                </a:solidFill>
                <a:effectLst/>
                <a:latin typeface="+mn-lt"/>
                <a:ea typeface="+mn-ea"/>
                <a:cs typeface="+mn-cs"/>
              </a:rPr>
              <a:t>материалоотдачу</a:t>
            </a:r>
            <a:r>
              <a:rPr lang="ru-RU" sz="1200" kern="1200" dirty="0" smtClean="0">
                <a:solidFill>
                  <a:schemeClr val="tx1"/>
                </a:solidFill>
                <a:effectLst/>
                <a:latin typeface="+mn-lt"/>
                <a:ea typeface="+mn-ea"/>
                <a:cs typeface="+mn-cs"/>
              </a:rPr>
              <a:t>, фондоотдачу, производительность труда и т.д.:</a:t>
            </a:r>
          </a:p>
          <a:p>
            <a:r>
              <a:rPr lang="ru-RU" sz="1200" kern="1200" dirty="0" smtClean="0">
                <a:solidFill>
                  <a:schemeClr val="tx1"/>
                </a:solidFill>
                <a:effectLst/>
                <a:latin typeface="+mn-lt"/>
                <a:ea typeface="+mn-ea"/>
                <a:cs typeface="+mn-cs"/>
              </a:rPr>
              <a:t>Например, по сравнению с прошлым годом дополнительно заготовлено 600 т сырья. Известно также, что для производства единицы продукции требуется по норме 20 кг сырья. Значит, дополнительно будет получено 30 000 ед. продукции (600 т/20 кг). </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Этот результат можно получить и другим способом, определив </a:t>
            </a:r>
            <a:r>
              <a:rPr lang="ru-RU" sz="1200" kern="1200" dirty="0" err="1" smtClean="0">
                <a:solidFill>
                  <a:schemeClr val="tx1"/>
                </a:solidFill>
                <a:effectLst/>
                <a:latin typeface="+mn-lt"/>
                <a:ea typeface="+mn-ea"/>
                <a:cs typeface="+mn-cs"/>
              </a:rPr>
              <a:t>материалоотдачу</a:t>
            </a:r>
            <a:r>
              <a:rPr lang="ru-RU" sz="1200" kern="1200" dirty="0" smtClean="0">
                <a:solidFill>
                  <a:schemeClr val="tx1"/>
                </a:solidFill>
                <a:effectLst/>
                <a:latin typeface="+mn-lt"/>
                <a:ea typeface="+mn-ea"/>
                <a:cs typeface="+mn-cs"/>
              </a:rPr>
              <a:t>. В нашем примере выход продукции из 1 т сырья составляет 50 ед. Следовательно, использование дополнительного сырья позволит увеличить объем производства продукции на 30 000 ед. (600 т х 50). </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Способ сравнения</a:t>
            </a:r>
            <a:r>
              <a:rPr lang="ru-RU" sz="1200" kern="1200" dirty="0" smtClean="0">
                <a:solidFill>
                  <a:schemeClr val="tx1"/>
                </a:solidFill>
                <a:effectLst/>
                <a:latin typeface="+mn-lt"/>
                <a:ea typeface="+mn-ea"/>
                <a:cs typeface="+mn-cs"/>
              </a:rPr>
              <a:t> применяется для подсчета величины резервов интенсивного характера, когда потери ресурсов или возможная их экономия определяются в сравнении с плановыми нормами или с их затратами на единицу продукции на ведущих предприятиях. Резервы увеличения производства продукции за счет недопущения перерасхода ресурсов по сравнению с нормами определяются так: сверхплановый расход ресурсов на единицу продукции умножается на фактический объем ее производства в натуральном выражении </a:t>
            </a:r>
            <a:r>
              <a:rPr lang="ru-RU" sz="1200" i="1"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VB</a:t>
            </a:r>
            <a:r>
              <a:rPr lang="ru-RU" sz="1200" i="1" kern="1200" dirty="0" err="1" smtClean="0">
                <a:solidFill>
                  <a:schemeClr val="tx1"/>
                </a:solidFill>
                <a:effectLst/>
                <a:latin typeface="+mn-lt"/>
                <a:ea typeface="+mn-ea"/>
                <a:cs typeface="+mn-cs"/>
              </a:rPr>
              <a:t>Пф</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и делится на плановую норму расхода </a:t>
            </a:r>
            <a:r>
              <a:rPr lang="ru-RU" sz="1200" i="1" kern="1200" dirty="0" smtClean="0">
                <a:solidFill>
                  <a:schemeClr val="tx1"/>
                </a:solidFill>
                <a:effectLst/>
                <a:latin typeface="+mn-lt"/>
                <a:ea typeface="+mn-ea"/>
                <a:cs typeface="+mn-cs"/>
              </a:rPr>
              <a:t>(</a:t>
            </a:r>
            <a:r>
              <a:rPr lang="ru-RU" sz="1200" i="1" kern="1200" dirty="0" err="1" smtClean="0">
                <a:solidFill>
                  <a:schemeClr val="tx1"/>
                </a:solidFill>
                <a:effectLst/>
                <a:latin typeface="+mn-lt"/>
                <a:ea typeface="+mn-ea"/>
                <a:cs typeface="+mn-cs"/>
              </a:rPr>
              <a:t>УРпл</a:t>
            </a:r>
            <a:r>
              <a:rPr lang="ru-RU" sz="1200" kern="1200" dirty="0" smtClean="0">
                <a:solidFill>
                  <a:schemeClr val="tx1"/>
                </a:solidFill>
                <a:effectLst/>
                <a:latin typeface="+mn-lt"/>
                <a:ea typeface="+mn-ea"/>
                <a:cs typeface="+mn-cs"/>
              </a:rPr>
              <a:t> или умножается на плановый уровень </a:t>
            </a:r>
            <a:r>
              <a:rPr lang="ru-RU" sz="1200" kern="1200" dirty="0" err="1" smtClean="0">
                <a:solidFill>
                  <a:schemeClr val="tx1"/>
                </a:solidFill>
                <a:effectLst/>
                <a:latin typeface="+mn-lt"/>
                <a:ea typeface="+mn-ea"/>
                <a:cs typeface="+mn-cs"/>
              </a:rPr>
              <a:t>ресурсоотдачи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RO</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материалоотдачи</a:t>
            </a:r>
            <a:r>
              <a:rPr lang="ru-RU" sz="1200" kern="1200" dirty="0" smtClean="0">
                <a:solidFill>
                  <a:schemeClr val="tx1"/>
                </a:solidFill>
                <a:effectLst/>
                <a:latin typeface="+mn-lt"/>
                <a:ea typeface="+mn-ea"/>
                <a:cs typeface="+mn-cs"/>
              </a:rPr>
              <a:t>, фондоотдачи, производительности труда и т.д.:</a:t>
            </a:r>
          </a:p>
          <a:p>
            <a:r>
              <a:rPr lang="ru-RU" sz="1200" kern="1200" dirty="0" smtClean="0">
                <a:solidFill>
                  <a:schemeClr val="tx1"/>
                </a:solidFill>
                <a:effectLst/>
                <a:latin typeface="+mn-lt"/>
                <a:ea typeface="+mn-ea"/>
                <a:cs typeface="+mn-cs"/>
              </a:rPr>
              <a:t>Например, для получения единицы продукции фактически затрачено 22 кг сырья при норме 20, фактический же объем производства продукции 400 000 ед. Отсюда видно, что перерасход ресурсов на единицу продукции составляет 2 кг (22-20), а на весь объем производства - 800 т (2 х 400000), в результате чего получено продукции на 40 000 ед. меньше по сравнению с планом. Это неиспользованный резерв предприятия. Его можно определить и другим способом, умножив </a:t>
            </a:r>
            <a:r>
              <a:rPr lang="ru-RU" sz="1200" kern="1200" dirty="0" err="1" smtClean="0">
                <a:solidFill>
                  <a:schemeClr val="tx1"/>
                </a:solidFill>
                <a:effectLst/>
                <a:latin typeface="+mn-lt"/>
                <a:ea typeface="+mn-ea"/>
                <a:cs typeface="+mn-cs"/>
              </a:rPr>
              <a:t>количе-ство</a:t>
            </a:r>
            <a:r>
              <a:rPr lang="ru-RU" sz="1200" kern="1200" dirty="0" smtClean="0">
                <a:solidFill>
                  <a:schemeClr val="tx1"/>
                </a:solidFill>
                <a:effectLst/>
                <a:latin typeface="+mn-lt"/>
                <a:ea typeface="+mn-ea"/>
                <a:cs typeface="+mn-cs"/>
              </a:rPr>
              <a:t> перерасходованного сырья на плановую </a:t>
            </a:r>
            <a:r>
              <a:rPr lang="ru-RU" sz="1200" kern="1200" dirty="0" err="1" smtClean="0">
                <a:solidFill>
                  <a:schemeClr val="tx1"/>
                </a:solidFill>
                <a:effectLst/>
                <a:latin typeface="+mn-lt"/>
                <a:ea typeface="+mn-ea"/>
                <a:cs typeface="+mn-cs"/>
              </a:rPr>
              <a:t>ресурсоотдачу</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материалоотдачу</a:t>
            </a:r>
            <a:r>
              <a:rPr lang="ru-RU" sz="1200" kern="1200" dirty="0" smtClean="0">
                <a:solidFill>
                  <a:schemeClr val="tx1"/>
                </a:solidFill>
                <a:effectLst/>
                <a:latin typeface="+mn-lt"/>
                <a:ea typeface="+mn-ea"/>
                <a:cs typeface="+mn-cs"/>
              </a:rPr>
              <a:t>): 800т х 50 = 40000 ед.</a:t>
            </a:r>
          </a:p>
          <a:p>
            <a:r>
              <a:rPr lang="ru-RU" sz="1200" kern="1200" dirty="0" smtClean="0">
                <a:solidFill>
                  <a:schemeClr val="tx1"/>
                </a:solidFill>
                <a:effectLst/>
                <a:latin typeface="+mn-lt"/>
                <a:ea typeface="+mn-ea"/>
                <a:cs typeface="+mn-cs"/>
              </a:rPr>
              <a:t>Аналогичным образом определяется резерв увеличения выпуска продукции за счет уменьшения затрат ресурсов на единицу продукции в связи с внедрением достижений науки и передового опыта: резерв уменьшения удельных затрат ресурсов умножается на фактический выпуск продукции и делится на возможный удельный расход ресурсов на единицу продукции с учетом выявленного резерва его снижения, или умножается</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на</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возможный уровень </a:t>
            </a:r>
            <a:r>
              <a:rPr lang="ru-RU" sz="1200" kern="1200" dirty="0" err="1" smtClean="0">
                <a:solidFill>
                  <a:schemeClr val="tx1"/>
                </a:solidFill>
                <a:effectLst/>
                <a:latin typeface="+mn-lt"/>
                <a:ea typeface="+mn-ea"/>
                <a:cs typeface="+mn-cs"/>
              </a:rPr>
              <a:t>ресурсоотдачи</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Для определения величины резервов в АХД широко используются</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способы детерминированного факторного анализа:</a:t>
            </a:r>
            <a:r>
              <a:rPr lang="ru-RU" sz="1200" kern="1200" dirty="0" smtClean="0">
                <a:solidFill>
                  <a:schemeClr val="tx1"/>
                </a:solidFill>
                <a:effectLst/>
                <a:latin typeface="+mn-lt"/>
                <a:ea typeface="+mn-ea"/>
                <a:cs typeface="+mn-cs"/>
              </a:rPr>
              <a:t> цепной подстановки, абсолютных разниц, относительных разниц и интегральный метод. Например, если объем валовой продукции представить в виде произведения количества рабочих и производительности труда </a:t>
            </a:r>
            <a:r>
              <a:rPr lang="ru-RU" sz="1200" i="1" kern="1200" dirty="0" smtClean="0">
                <a:solidFill>
                  <a:schemeClr val="tx1"/>
                </a:solidFill>
                <a:effectLst/>
                <a:latin typeface="+mn-lt"/>
                <a:ea typeface="+mn-ea"/>
                <a:cs typeface="+mn-cs"/>
              </a:rPr>
              <a:t>(ВП = ЧР</a:t>
            </a:r>
            <a:r>
              <a:rPr lang="ru-RU" sz="1200" kern="1200" dirty="0" smtClean="0">
                <a:solidFill>
                  <a:schemeClr val="tx1"/>
                </a:solidFill>
                <a:effectLst/>
                <a:latin typeface="+mn-lt"/>
                <a:ea typeface="+mn-ea"/>
                <a:cs typeface="+mn-cs"/>
              </a:rPr>
              <a:t> х </a:t>
            </a:r>
            <a:r>
              <a:rPr lang="ru-RU" sz="1200" i="1" kern="1200" dirty="0" smtClean="0">
                <a:solidFill>
                  <a:schemeClr val="tx1"/>
                </a:solidFill>
                <a:effectLst/>
                <a:latin typeface="+mn-lt"/>
                <a:ea typeface="+mn-ea"/>
                <a:cs typeface="+mn-cs"/>
              </a:rPr>
              <a:t>ГВ),</a:t>
            </a:r>
            <a:r>
              <a:rPr lang="ru-RU" sz="1200" kern="1200" dirty="0" smtClean="0">
                <a:solidFill>
                  <a:schemeClr val="tx1"/>
                </a:solidFill>
                <a:effectLst/>
                <a:latin typeface="+mn-lt"/>
                <a:ea typeface="+mn-ea"/>
                <a:cs typeface="+mn-cs"/>
              </a:rPr>
              <a:t> то резервы увеличения объема производства продукции за счет увеличения численности рабочих, используя способ абсолютных разниц, можно подсчитать по формуле:</a:t>
            </a:r>
          </a:p>
          <a:p>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Результаты, корреляционного анализа также широко используются для подсчета хозяйственных резервов.</a:t>
            </a:r>
            <a:r>
              <a:rPr lang="ru-RU" sz="1200" kern="1200" dirty="0" smtClean="0">
                <a:solidFill>
                  <a:schemeClr val="tx1"/>
                </a:solidFill>
                <a:effectLst/>
                <a:latin typeface="+mn-lt"/>
                <a:ea typeface="+mn-ea"/>
                <a:cs typeface="+mn-cs"/>
              </a:rPr>
              <a:t> С этой целью полученные коэффициенты уравнения регрессии при соответствующих факторных показателях нужно умножить на возможный прирост последних:</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где Р </a:t>
            </a:r>
            <a:r>
              <a:rPr lang="en-US" sz="1200" kern="1200" dirty="0" smtClean="0">
                <a:solidFill>
                  <a:schemeClr val="tx1"/>
                </a:solidFill>
                <a:effectLst/>
                <a:latin typeface="+mn-lt"/>
                <a:ea typeface="+mn-ea"/>
                <a:cs typeface="+mn-cs"/>
              </a:rPr>
              <a:t>Y</a:t>
            </a:r>
            <a:r>
              <a:rPr lang="ru-RU" sz="1200" kern="1200" dirty="0" smtClean="0">
                <a:solidFill>
                  <a:schemeClr val="tx1"/>
                </a:solidFill>
                <a:effectLst/>
                <a:latin typeface="+mn-lt"/>
                <a:ea typeface="+mn-ea"/>
                <a:cs typeface="+mn-cs"/>
              </a:rPr>
              <a:t> - резерв увеличения результативного показателя (</a:t>
            </a:r>
            <a:r>
              <a:rPr lang="en-US" sz="1200" kern="1200" dirty="0" smtClean="0">
                <a:solidFill>
                  <a:schemeClr val="tx1"/>
                </a:solidFill>
                <a:effectLst/>
                <a:latin typeface="+mn-lt"/>
                <a:ea typeface="+mn-ea"/>
                <a:cs typeface="+mn-cs"/>
              </a:rPr>
              <a:t>Y</a:t>
            </a:r>
            <a:r>
              <a:rPr lang="ru-RU" sz="1200" kern="1200" dirty="0" smtClean="0">
                <a:solidFill>
                  <a:schemeClr val="tx1"/>
                </a:solidFill>
                <a:effectLst/>
                <a:latin typeface="+mn-lt"/>
                <a:ea typeface="+mn-ea"/>
                <a:cs typeface="+mn-cs"/>
              </a:rPr>
              <a:t>); Р х</a:t>
            </a:r>
            <a:r>
              <a:rPr lang="en-US" sz="1200" kern="1200" baseline="-25000" dirty="0" err="1" smtClean="0">
                <a:solidFill>
                  <a:schemeClr val="tx1"/>
                </a:solidFill>
                <a:effectLst/>
                <a:latin typeface="+mn-lt"/>
                <a:ea typeface="+mn-ea"/>
                <a:cs typeface="+mn-cs"/>
              </a:rPr>
              <a:t>i</a:t>
            </a:r>
            <a:r>
              <a:rPr lang="ru-RU" sz="1200" kern="1200" dirty="0" smtClean="0">
                <a:solidFill>
                  <a:schemeClr val="tx1"/>
                </a:solidFill>
                <a:effectLst/>
                <a:latin typeface="+mn-lt"/>
                <a:ea typeface="+mn-ea"/>
                <a:cs typeface="+mn-cs"/>
              </a:rPr>
              <a:t> — резерв прироста факторного показателя </a:t>
            </a:r>
            <a:r>
              <a:rPr lang="ru-RU" sz="1200" i="1" kern="1200" dirty="0" smtClean="0">
                <a:solidFill>
                  <a:schemeClr val="tx1"/>
                </a:solidFill>
                <a:effectLst/>
                <a:latin typeface="+mn-lt"/>
                <a:ea typeface="+mn-ea"/>
                <a:cs typeface="+mn-cs"/>
              </a:rPr>
              <a:t>(х); </a:t>
            </a:r>
            <a:r>
              <a:rPr lang="en-US" sz="1200" i="1" kern="1200" dirty="0" smtClean="0">
                <a:solidFill>
                  <a:schemeClr val="tx1"/>
                </a:solidFill>
                <a:effectLst/>
                <a:latin typeface="+mn-lt"/>
                <a:ea typeface="+mn-ea"/>
                <a:cs typeface="+mn-cs"/>
              </a:rPr>
              <a:t>b</a:t>
            </a:r>
            <a:r>
              <a:rPr lang="en-US" sz="1200" i="1" kern="1200" baseline="-25000" dirty="0" smtClean="0">
                <a:solidFill>
                  <a:schemeClr val="tx1"/>
                </a:solidFill>
                <a:effectLst/>
                <a:latin typeface="+mn-lt"/>
                <a:ea typeface="+mn-ea"/>
                <a:cs typeface="+mn-cs"/>
              </a:rPr>
              <a:t>i</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коэффициенты регрессии уравнения связи. Более подробно этот вопрос рассмотрен в параграфе 7.4.</a:t>
            </a:r>
          </a:p>
          <a:p>
            <a:r>
              <a:rPr lang="ru-RU" sz="1200" kern="1200" dirty="0" smtClean="0">
                <a:solidFill>
                  <a:schemeClr val="tx1"/>
                </a:solidFill>
                <a:effectLst/>
                <a:latin typeface="+mn-lt"/>
                <a:ea typeface="+mn-ea"/>
                <a:cs typeface="+mn-cs"/>
              </a:rPr>
              <a:t>Большую помощь в определении резервов оказывают способы</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математического программирования,</a:t>
            </a:r>
            <a:r>
              <a:rPr lang="ru-RU" sz="1200" kern="1200" dirty="0" smtClean="0">
                <a:solidFill>
                  <a:schemeClr val="tx1"/>
                </a:solidFill>
                <a:effectLst/>
                <a:latin typeface="+mn-lt"/>
                <a:ea typeface="+mn-ea"/>
                <a:cs typeface="+mn-cs"/>
              </a:rPr>
              <a:t> которые позволяют оптимизировать величину показателей с учетом условий хозяйствования и ограничений на ресурсы и тем самым выявить дополнительные и неиспользованные резервы производства путем сравнения величины исследуемых показателей по оптимальному варианту с фактическим или плановым их уровнем.</a:t>
            </a:r>
          </a:p>
          <a:p>
            <a:r>
              <a:rPr lang="ru-RU" sz="1200" kern="1200" dirty="0" smtClean="0">
                <a:solidFill>
                  <a:schemeClr val="tx1"/>
                </a:solidFill>
                <a:effectLst/>
                <a:latin typeface="+mn-lt"/>
                <a:ea typeface="+mn-ea"/>
                <a:cs typeface="+mn-cs"/>
              </a:rPr>
              <a:t>Особенно высокоэффективным методом выявления резервов является</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функционально-стоимостный анализ</a:t>
            </a:r>
            <a:r>
              <a:rPr lang="ru-RU" sz="1200" i="1" kern="1200" dirty="0" smtClean="0">
                <a:solidFill>
                  <a:schemeClr val="tx1"/>
                </a:solidFill>
                <a:effectLst/>
                <a:latin typeface="+mn-lt"/>
                <a:ea typeface="+mn-ea"/>
                <a:cs typeface="+mn-cs"/>
              </a:rPr>
              <a:t> (ФСА). </a:t>
            </a:r>
            <a:r>
              <a:rPr lang="ru-RU" sz="1200" kern="1200" dirty="0" smtClean="0">
                <a:solidFill>
                  <a:schemeClr val="tx1"/>
                </a:solidFill>
                <a:effectLst/>
                <a:latin typeface="+mn-lt"/>
                <a:ea typeface="+mn-ea"/>
                <a:cs typeface="+mn-cs"/>
              </a:rPr>
              <a:t>Использование этого метода позволяет на ранних стадиях жизненного цикла изделия найти и предупредить лишние затраты путем усовершенствования его конструкции, технологии производства, использования более дешевого сырья и материалов и т.д. Более подробно эти вопросы рассмотрены в следующей главе.</a:t>
            </a:r>
          </a:p>
          <a:p>
            <a:r>
              <a:rPr lang="ru-RU" sz="1200" kern="1200" dirty="0" smtClean="0">
                <a:solidFill>
                  <a:schemeClr val="tx1"/>
                </a:solidFill>
                <a:effectLst/>
                <a:latin typeface="+mn-lt"/>
                <a:ea typeface="+mn-ea"/>
                <a:cs typeface="+mn-cs"/>
              </a:rPr>
              <a:t>Существенную помощь при подсчете резервов оказывает </a:t>
            </a:r>
            <a:r>
              <a:rPr lang="ru-RU" sz="1200" b="1" i="1" kern="1200" dirty="0" smtClean="0">
                <a:solidFill>
                  <a:schemeClr val="tx1"/>
                </a:solidFill>
                <a:effectLst/>
                <a:latin typeface="+mn-lt"/>
                <a:ea typeface="+mn-ea"/>
                <a:cs typeface="+mn-cs"/>
              </a:rPr>
              <a:t>расчетно-конструктивный метод.</a:t>
            </a:r>
            <a:r>
              <a:rPr lang="ru-RU" sz="1200" kern="1200" dirty="0" smtClean="0">
                <a:solidFill>
                  <a:schemeClr val="tx1"/>
                </a:solidFill>
                <a:effectLst/>
                <a:latin typeface="+mn-lt"/>
                <a:ea typeface="+mn-ea"/>
                <a:cs typeface="+mn-cs"/>
              </a:rPr>
              <a:t> Этот способ применяется в тех случаях, когда исследуемый результативный показатель можно представить в виде кратной модели. Например, производительность труда (ПТ) определяется отношением валовой продукции </a:t>
            </a:r>
            <a:r>
              <a:rPr lang="ru-RU" sz="1200" i="1" kern="1200" dirty="0" smtClean="0">
                <a:solidFill>
                  <a:schemeClr val="tx1"/>
                </a:solidFill>
                <a:effectLst/>
                <a:latin typeface="+mn-lt"/>
                <a:ea typeface="+mn-ea"/>
                <a:cs typeface="+mn-cs"/>
              </a:rPr>
              <a:t>(ВП) к</a:t>
            </a:r>
            <a:r>
              <a:rPr lang="ru-RU" sz="1200" kern="1200" dirty="0" smtClean="0">
                <a:solidFill>
                  <a:schemeClr val="tx1"/>
                </a:solidFill>
                <a:effectLst/>
                <a:latin typeface="+mn-lt"/>
                <a:ea typeface="+mn-ea"/>
                <a:cs typeface="+mn-cs"/>
              </a:rPr>
              <a:t> количеству затраченного на ее производство труда в человеко-днях или человеко-часах </a:t>
            </a:r>
            <a:r>
              <a:rPr lang="ru-RU" sz="1200" i="1" kern="1200" dirty="0" smtClean="0">
                <a:solidFill>
                  <a:schemeClr val="tx1"/>
                </a:solidFill>
                <a:effectLst/>
                <a:latin typeface="+mn-lt"/>
                <a:ea typeface="+mn-ea"/>
                <a:cs typeface="+mn-cs"/>
              </a:rPr>
              <a:t>(ЗТ).</a:t>
            </a:r>
            <a:r>
              <a:rPr lang="ru-RU" sz="1200" kern="1200" dirty="0" smtClean="0">
                <a:solidFill>
                  <a:schemeClr val="tx1"/>
                </a:solidFill>
                <a:effectLst/>
                <a:latin typeface="+mn-lt"/>
                <a:ea typeface="+mn-ea"/>
                <a:cs typeface="+mn-cs"/>
              </a:rPr>
              <a:t> Значит, для увеличения производительности труда необходимо, с одной стороны, найти резервы увеличения объемов валовой продукции </a:t>
            </a:r>
            <a:r>
              <a:rPr lang="ru-RU" sz="1200" i="1" kern="1200" dirty="0" smtClean="0">
                <a:solidFill>
                  <a:schemeClr val="tx1"/>
                </a:solidFill>
                <a:effectLst/>
                <a:latin typeface="+mn-lt"/>
                <a:ea typeface="+mn-ea"/>
                <a:cs typeface="+mn-cs"/>
              </a:rPr>
              <a:t>(Р</a:t>
            </a:r>
            <a:r>
              <a:rPr lang="ru-RU" sz="1200" kern="1200" dirty="0" smtClean="0">
                <a:solidFill>
                  <a:schemeClr val="tx1"/>
                </a:solidFill>
                <a:effectLst/>
                <a:latin typeface="+mn-lt"/>
                <a:ea typeface="+mn-ea"/>
                <a:cs typeface="+mn-cs"/>
              </a:rPr>
              <a:t> ВП), а с другой - резервы сокращения затрат труда (Р </a:t>
            </a:r>
            <a:r>
              <a:rPr lang="ru-RU" sz="1200" i="1" kern="1200" dirty="0" smtClean="0">
                <a:solidFill>
                  <a:schemeClr val="tx1"/>
                </a:solidFill>
                <a:effectLst/>
                <a:latin typeface="+mn-lt"/>
                <a:ea typeface="+mn-ea"/>
                <a:cs typeface="+mn-cs"/>
              </a:rPr>
              <a:t>3</a:t>
            </a:r>
            <a:r>
              <a:rPr lang="en-US" sz="1200" i="1" kern="1200" dirty="0" smtClean="0">
                <a:solidFill>
                  <a:schemeClr val="tx1"/>
                </a:solidFill>
                <a:effectLst/>
                <a:latin typeface="+mn-lt"/>
                <a:ea typeface="+mn-ea"/>
                <a:cs typeface="+mn-cs"/>
              </a:rPr>
              <a:t>T</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за счет внедрения более совершенной техники и технологии, механизации и автоматизации производства, улучшения организации труда и других факторов. В то же время нужно учитывать, что для освоения резервов увеличения производства продукции требуются дополнительные затраты труда </a:t>
            </a:r>
            <a:r>
              <a:rPr lang="ru-RU" sz="1200" i="1" kern="1200" dirty="0" smtClean="0">
                <a:solidFill>
                  <a:schemeClr val="tx1"/>
                </a:solidFill>
                <a:effectLst/>
                <a:latin typeface="+mn-lt"/>
                <a:ea typeface="+mn-ea"/>
                <a:cs typeface="+mn-cs"/>
              </a:rPr>
              <a:t>(</a:t>
            </a:r>
            <a:r>
              <a:rPr lang="ru-RU" sz="1200" i="1" kern="1200" dirty="0" err="1" smtClean="0">
                <a:solidFill>
                  <a:schemeClr val="tx1"/>
                </a:solidFill>
                <a:effectLst/>
                <a:latin typeface="+mn-lt"/>
                <a:ea typeface="+mn-ea"/>
                <a:cs typeface="+mn-cs"/>
              </a:rPr>
              <a:t>ЗТд</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В итоге методика подсчета резервов роста производительности труда в формализованном виде может быть записана следующим образом:</a:t>
            </a: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5</a:t>
            </a:fld>
            <a:endParaRPr lang="ru-RU"/>
          </a:p>
        </p:txBody>
      </p:sp>
    </p:spTree>
    <p:extLst>
      <p:ext uri="{BB962C8B-B14F-4D97-AF65-F5344CB8AC3E}">
        <p14:creationId xmlns:p14="http://schemas.microsoft.com/office/powerpoint/2010/main" val="367545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Основные возможности</a:t>
            </a:r>
            <a:r>
              <a:rPr lang="ru-RU" sz="1200" kern="1200" dirty="0" smtClean="0">
                <a:solidFill>
                  <a:schemeClr val="tx1"/>
                </a:solidFill>
                <a:effectLst/>
                <a:latin typeface="+mn-lt"/>
                <a:ea typeface="+mn-ea"/>
                <a:cs typeface="+mn-cs"/>
              </a:rPr>
              <a:t> маржинального анализа состоят в определении:</a:t>
            </a:r>
          </a:p>
          <a:p>
            <a:pPr lvl="0"/>
            <a:r>
              <a:rPr lang="ru-RU" sz="1200" kern="1200" dirty="0" smtClean="0">
                <a:solidFill>
                  <a:schemeClr val="tx1"/>
                </a:solidFill>
                <a:effectLst/>
                <a:latin typeface="+mn-lt"/>
                <a:ea typeface="+mn-ea"/>
                <a:cs typeface="+mn-cs"/>
              </a:rPr>
              <a:t>безубыточного объема продаж (порога рентабельности, окупаемости издержек) при заданных соотношениях цены, постоянных и переменных затрат;</a:t>
            </a:r>
          </a:p>
          <a:p>
            <a:pPr lvl="0"/>
            <a:r>
              <a:rPr lang="ru-RU" sz="1200" kern="1200" dirty="0" smtClean="0">
                <a:solidFill>
                  <a:schemeClr val="tx1"/>
                </a:solidFill>
                <a:effectLst/>
                <a:latin typeface="+mn-lt"/>
                <a:ea typeface="+mn-ea"/>
                <a:cs typeface="+mn-cs"/>
              </a:rPr>
              <a:t>зоны безопасности (безубыточности) предприятия;</a:t>
            </a:r>
          </a:p>
          <a:p>
            <a:pPr lvl="0"/>
            <a:r>
              <a:rPr lang="ru-RU" sz="1200" kern="1200" dirty="0" smtClean="0">
                <a:solidFill>
                  <a:schemeClr val="tx1"/>
                </a:solidFill>
                <a:effectLst/>
                <a:latin typeface="+mn-lt"/>
                <a:ea typeface="+mn-ea"/>
                <a:cs typeface="+mn-cs"/>
              </a:rPr>
              <a:t>необходимого объема продаж для получения заданной величины прибыли;</a:t>
            </a:r>
          </a:p>
          <a:p>
            <a:pPr lvl="0"/>
            <a:r>
              <a:rPr lang="ru-RU" sz="1200" kern="1200" dirty="0" smtClean="0">
                <a:solidFill>
                  <a:schemeClr val="tx1"/>
                </a:solidFill>
                <a:effectLst/>
                <a:latin typeface="+mn-lt"/>
                <a:ea typeface="+mn-ea"/>
                <a:cs typeface="+mn-cs"/>
              </a:rPr>
              <a:t>критического уровня постоянных затрат при заданном уровне маржинального дохода;</a:t>
            </a:r>
          </a:p>
          <a:p>
            <a:pPr lvl="0"/>
            <a:r>
              <a:rPr lang="ru-RU" sz="1200" kern="1200" dirty="0" smtClean="0">
                <a:solidFill>
                  <a:schemeClr val="tx1"/>
                </a:solidFill>
                <a:effectLst/>
                <a:latin typeface="+mn-lt"/>
                <a:ea typeface="+mn-ea"/>
                <a:cs typeface="+mn-cs"/>
              </a:rPr>
              <a:t>критической цены реализации при заданном объеме продаж и уровне переменных и постоянных затрат.</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С помощью маржинального анализа обосновываются и другие управленческие решения: </a:t>
            </a:r>
          </a:p>
          <a:p>
            <a:r>
              <a:rPr lang="ru-RU" sz="1200" kern="1200" dirty="0" smtClean="0">
                <a:solidFill>
                  <a:schemeClr val="tx1"/>
                </a:solidFill>
                <a:effectLst/>
                <a:latin typeface="+mn-lt"/>
                <a:ea typeface="+mn-ea"/>
                <a:cs typeface="+mn-cs"/>
              </a:rPr>
              <a:t>выбор вариантов изменения производственной мощности, </a:t>
            </a:r>
          </a:p>
          <a:p>
            <a:pPr lvl="0"/>
            <a:r>
              <a:rPr lang="ru-RU" sz="1200" kern="1200" dirty="0" smtClean="0">
                <a:solidFill>
                  <a:schemeClr val="tx1"/>
                </a:solidFill>
                <a:effectLst/>
                <a:latin typeface="+mn-lt"/>
                <a:ea typeface="+mn-ea"/>
                <a:cs typeface="+mn-cs"/>
              </a:rPr>
              <a:t>ассортимента продукции, </a:t>
            </a:r>
          </a:p>
          <a:p>
            <a:pPr lvl="0"/>
            <a:r>
              <a:rPr lang="ru-RU" sz="1200" kern="1200" dirty="0" smtClean="0">
                <a:solidFill>
                  <a:schemeClr val="tx1"/>
                </a:solidFill>
                <a:effectLst/>
                <a:latin typeface="+mn-lt"/>
                <a:ea typeface="+mn-ea"/>
                <a:cs typeface="+mn-cs"/>
              </a:rPr>
              <a:t>цены на новое изделие, </a:t>
            </a:r>
          </a:p>
          <a:p>
            <a:pPr lvl="0"/>
            <a:r>
              <a:rPr lang="ru-RU" sz="1200" kern="1200" dirty="0" smtClean="0">
                <a:solidFill>
                  <a:schemeClr val="tx1"/>
                </a:solidFill>
                <a:effectLst/>
                <a:latin typeface="+mn-lt"/>
                <a:ea typeface="+mn-ea"/>
                <a:cs typeface="+mn-cs"/>
              </a:rPr>
              <a:t>вариантов оборудования, </a:t>
            </a:r>
          </a:p>
          <a:p>
            <a:pPr lvl="0"/>
            <a:r>
              <a:rPr lang="ru-RU" sz="1200" kern="1200" dirty="0" smtClean="0">
                <a:solidFill>
                  <a:schemeClr val="tx1"/>
                </a:solidFill>
                <a:effectLst/>
                <a:latin typeface="+mn-lt"/>
                <a:ea typeface="+mn-ea"/>
                <a:cs typeface="+mn-cs"/>
              </a:rPr>
              <a:t>технологии производства, </a:t>
            </a:r>
          </a:p>
          <a:p>
            <a:pPr lvl="0"/>
            <a:r>
              <a:rPr lang="ru-RU" sz="1200" kern="1200" dirty="0" smtClean="0">
                <a:solidFill>
                  <a:schemeClr val="tx1"/>
                </a:solidFill>
                <a:effectLst/>
                <a:latin typeface="+mn-lt"/>
                <a:ea typeface="+mn-ea"/>
                <a:cs typeface="+mn-cs"/>
              </a:rPr>
              <a:t>приобретения комплектующих деталей, </a:t>
            </a:r>
          </a:p>
          <a:p>
            <a:pPr lvl="0"/>
            <a:r>
              <a:rPr lang="ru-RU" sz="1200" kern="1200" dirty="0" smtClean="0">
                <a:solidFill>
                  <a:schemeClr val="tx1"/>
                </a:solidFill>
                <a:effectLst/>
                <a:latin typeface="+mn-lt"/>
                <a:ea typeface="+mn-ea"/>
                <a:cs typeface="+mn-cs"/>
              </a:rPr>
              <a:t>оценки эффективности принятия дополнительного заказа и др.</a:t>
            </a:r>
          </a:p>
          <a:p>
            <a:r>
              <a:rPr lang="ru-RU" sz="1200" kern="1200" dirty="0" smtClean="0">
                <a:solidFill>
                  <a:schemeClr val="tx1"/>
                </a:solidFill>
                <a:effectLst/>
                <a:latin typeface="+mn-lt"/>
                <a:ea typeface="+mn-ea"/>
                <a:cs typeface="+mn-cs"/>
              </a:rPr>
              <a:t>Проведение расчетов по методике маржинального анализа требует соблюдения ряда условий:</a:t>
            </a:r>
          </a:p>
          <a:p>
            <a:pPr lvl="0"/>
            <a:r>
              <a:rPr lang="ru-RU" sz="1200" kern="1200" dirty="0" smtClean="0">
                <a:solidFill>
                  <a:schemeClr val="tx1"/>
                </a:solidFill>
                <a:effectLst/>
                <a:latin typeface="+mn-lt"/>
                <a:ea typeface="+mn-ea"/>
                <a:cs typeface="+mn-cs"/>
              </a:rPr>
              <a:t>необходимость деления издержек на две части — переменные и постоянные;</a:t>
            </a:r>
          </a:p>
          <a:p>
            <a:pPr lvl="0"/>
            <a:r>
              <a:rPr lang="ru-RU" sz="1200" kern="1200" dirty="0" smtClean="0">
                <a:solidFill>
                  <a:schemeClr val="tx1"/>
                </a:solidFill>
                <a:effectLst/>
                <a:latin typeface="+mn-lt"/>
                <a:ea typeface="+mn-ea"/>
                <a:cs typeface="+mn-cs"/>
              </a:rPr>
              <a:t>переменные издержки изменяются пропорционально объему производства (реализации) продукции;</a:t>
            </a:r>
          </a:p>
          <a:p>
            <a:pPr lvl="0"/>
            <a:r>
              <a:rPr lang="ru-RU" sz="1200" kern="1200" dirty="0" smtClean="0">
                <a:solidFill>
                  <a:schemeClr val="tx1"/>
                </a:solidFill>
                <a:effectLst/>
                <a:latin typeface="+mn-lt"/>
                <a:ea typeface="+mn-ea"/>
                <a:cs typeface="+mn-cs"/>
              </a:rPr>
              <a:t>постоянные издержки не изменяются в пределах релевантного (значимого) объема производства (реализации) продукции, т.е. в диапазоне деловой активности предприятия, который установлен исходя из производственной мощности предприятия и спроса на продукцию;</a:t>
            </a:r>
          </a:p>
          <a:p>
            <a:pPr lvl="0"/>
            <a:r>
              <a:rPr lang="ru-RU" sz="1200" kern="1200" dirty="0" smtClean="0">
                <a:solidFill>
                  <a:schemeClr val="tx1"/>
                </a:solidFill>
                <a:effectLst/>
                <a:latin typeface="+mn-lt"/>
                <a:ea typeface="+mn-ea"/>
                <a:cs typeface="+mn-cs"/>
              </a:rPr>
              <a:t>тождество производства и реализации продукции в рамках рассматриваемого периода времени, т.е. запасы готовой продукции существенно не изменяются; эффективность производства, уровень цен на продукцию и потребляемые производственные ресурсы не будут подвергаться существенным колебаниям на протяжении анализируемого периода;</a:t>
            </a:r>
          </a:p>
          <a:p>
            <a:pPr lvl="0"/>
            <a:r>
              <a:rPr lang="ru-RU" sz="1200" kern="1200" dirty="0" smtClean="0">
                <a:solidFill>
                  <a:schemeClr val="tx1"/>
                </a:solidFill>
                <a:effectLst/>
                <a:latin typeface="+mn-lt"/>
                <a:ea typeface="+mn-ea"/>
                <a:cs typeface="+mn-cs"/>
              </a:rPr>
              <a:t>пропорциональность поступления выручки объему реализованной </a:t>
            </a:r>
            <a:r>
              <a:rPr lang="ru-RU" sz="1200" kern="1200" smtClean="0">
                <a:solidFill>
                  <a:schemeClr val="tx1"/>
                </a:solidFill>
                <a:effectLst/>
                <a:latin typeface="+mn-lt"/>
                <a:ea typeface="+mn-ea"/>
                <a:cs typeface="+mn-cs"/>
              </a:rPr>
              <a:t>продукции.</a:t>
            </a:r>
            <a:endParaRPr lang="ru-RU" sz="1200" b="1" kern="120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9D9C1CA-7D5A-43A4-9687-1F5FD52E4271}" type="slidenum">
              <a:rPr lang="ru-RU" smtClean="0"/>
              <a:t>7</a:t>
            </a:fld>
            <a:endParaRPr lang="ru-RU"/>
          </a:p>
        </p:txBody>
      </p:sp>
    </p:spTree>
    <p:extLst>
      <p:ext uri="{BB962C8B-B14F-4D97-AF65-F5344CB8AC3E}">
        <p14:creationId xmlns:p14="http://schemas.microsoft.com/office/powerpoint/2010/main" val="3816219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111930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18989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365604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EA7E76-66AE-494E-AB9D-80A0E4D5370A}"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517759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3EA7E76-66AE-494E-AB9D-80A0E4D5370A}"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412802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3EA7E76-66AE-494E-AB9D-80A0E4D5370A}" type="datetimeFigureOut">
              <a:rPr lang="ru-RU" smtClean="0"/>
              <a:t>17.10.2020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113515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3EA7E76-66AE-494E-AB9D-80A0E4D5370A}" type="datetimeFigureOut">
              <a:rPr lang="ru-RU" smtClean="0"/>
              <a:t>17.10.2020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4190106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3EA7E76-66AE-494E-AB9D-80A0E4D5370A}" type="datetimeFigureOut">
              <a:rPr lang="ru-RU" smtClean="0"/>
              <a:t>17.10.2020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4053564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3EA7E76-66AE-494E-AB9D-80A0E4D5370A}" type="datetimeFigureOut">
              <a:rPr lang="ru-RU" smtClean="0"/>
              <a:t>17.10.2020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3868525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EA7E76-66AE-494E-AB9D-80A0E4D5370A}" type="datetimeFigureOut">
              <a:rPr lang="ru-RU" smtClean="0"/>
              <a:t>17.10.2020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00213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EA7E76-66AE-494E-AB9D-80A0E4D5370A}" type="datetimeFigureOut">
              <a:rPr lang="ru-RU" smtClean="0"/>
              <a:t>17.10.2020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5868F6-B393-48DE-9271-7B901192CD27}" type="slidenum">
              <a:rPr lang="ru-RU" smtClean="0"/>
              <a:t>‹#›</a:t>
            </a:fld>
            <a:endParaRPr lang="ru-RU"/>
          </a:p>
        </p:txBody>
      </p:sp>
    </p:spTree>
    <p:extLst>
      <p:ext uri="{BB962C8B-B14F-4D97-AF65-F5344CB8AC3E}">
        <p14:creationId xmlns:p14="http://schemas.microsoft.com/office/powerpoint/2010/main" val="2412630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
              <a:schemeClr val="accent5">
                <a:lumMod val="5000"/>
                <a:lumOff val="95000"/>
              </a:schemeClr>
            </a:gs>
            <a:gs pos="80000">
              <a:srgbClr val="93B7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A7E76-66AE-494E-AB9D-80A0E4D5370A}" type="datetimeFigureOut">
              <a:rPr lang="ru-RU" smtClean="0"/>
              <a:t>17.10.2020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868F6-B393-48DE-9271-7B901192CD27}" type="slidenum">
              <a:rPr lang="ru-RU" smtClean="0"/>
              <a:t>‹#›</a:t>
            </a:fld>
            <a:endParaRPr lang="ru-RU"/>
          </a:p>
        </p:txBody>
      </p:sp>
    </p:spTree>
    <p:extLst>
      <p:ext uri="{BB962C8B-B14F-4D97-AF65-F5344CB8AC3E}">
        <p14:creationId xmlns:p14="http://schemas.microsoft.com/office/powerpoint/2010/main" val="366093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1506" y="2212586"/>
            <a:ext cx="10515600" cy="1325563"/>
          </a:xfrm>
        </p:spPr>
        <p:txBody>
          <a:bodyPr>
            <a:normAutofit/>
          </a:bodyPr>
          <a:lstStyle/>
          <a:p>
            <a:pPr algn="ctr"/>
            <a:r>
              <a:rPr lang="ru-RU" sz="3200" b="1" dirty="0"/>
              <a:t>МЕТОДИКА ВЫЯВЛЕНИЯ И ПОДСЧЕТА РЕЗЕРВОВ В АНАЛИЗЕ ХОЗЯЙСТВЕННОЙ ДЕЯТЕЛЬНОСТИ </a:t>
            </a:r>
            <a:r>
              <a:rPr lang="ru-RU" sz="3200" b="1" dirty="0" smtClean="0"/>
              <a:t>ОРГАНИЗАЦИЙ</a:t>
            </a:r>
            <a:endParaRPr lang="ru-RU" sz="3200" b="1" dirty="0"/>
          </a:p>
        </p:txBody>
      </p:sp>
    </p:spTree>
    <p:extLst>
      <p:ext uri="{BB962C8B-B14F-4D97-AF65-F5344CB8AC3E}">
        <p14:creationId xmlns:p14="http://schemas.microsoft.com/office/powerpoint/2010/main" val="5141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06827130"/>
              </p:ext>
            </p:extLst>
          </p:nvPr>
        </p:nvGraphicFramePr>
        <p:xfrm>
          <a:off x="724554" y="545999"/>
          <a:ext cx="10864066" cy="2970149"/>
        </p:xfrm>
        <a:graphic>
          <a:graphicData uri="http://schemas.openxmlformats.org/drawingml/2006/table">
            <a:tbl>
              <a:tblPr firstRow="1" firstCol="1" lastRow="1" lastCol="1" bandRow="1" bandCol="1">
                <a:tableStyleId>{D7AC3CCA-C797-4891-BE02-D94E43425B78}</a:tableStyleId>
              </a:tblPr>
              <a:tblGrid>
                <a:gridCol w="5431465"/>
                <a:gridCol w="5432601"/>
              </a:tblGrid>
              <a:tr h="405723">
                <a:tc gridSpan="2">
                  <a:txBody>
                    <a:bodyPr/>
                    <a:lstStyle/>
                    <a:p>
                      <a:pPr indent="165100" algn="ctr">
                        <a:lnSpc>
                          <a:spcPct val="116000"/>
                        </a:lnSpc>
                        <a:spcAft>
                          <a:spcPts val="0"/>
                        </a:spcAft>
                      </a:pPr>
                      <a:r>
                        <a:rPr lang="ru-RU" sz="2400" dirty="0">
                          <a:effectLst/>
                        </a:rPr>
                        <a:t>"резервы</a:t>
                      </a:r>
                      <a:r>
                        <a:rPr lang="ru-RU" sz="2400" dirty="0" smtClean="0">
                          <a:effectLst/>
                        </a:rPr>
                        <a:t>"</a:t>
                      </a:r>
                      <a:endParaRPr lang="ru-RU" sz="2400" dirty="0">
                        <a:effectLst/>
                      </a:endParaRPr>
                    </a:p>
                  </a:txBody>
                  <a:tcPr marL="68580" marR="68580" marT="0" marB="0"/>
                </a:tc>
                <a:tc hMerge="1">
                  <a:txBody>
                    <a:bodyPr/>
                    <a:lstStyle/>
                    <a:p>
                      <a:endParaRPr lang="ru-RU"/>
                    </a:p>
                  </a:txBody>
                  <a:tcPr/>
                </a:tc>
              </a:tr>
              <a:tr h="598292">
                <a:tc>
                  <a:txBody>
                    <a:bodyPr/>
                    <a:lstStyle/>
                    <a:p>
                      <a:pPr indent="165100" algn="just">
                        <a:lnSpc>
                          <a:spcPct val="116000"/>
                        </a:lnSpc>
                        <a:spcAft>
                          <a:spcPts val="0"/>
                        </a:spcAft>
                      </a:pPr>
                      <a:r>
                        <a:rPr lang="ru-RU" sz="2400" dirty="0">
                          <a:effectLst/>
                        </a:rPr>
                        <a:t>запасы ресурсов (сырья, материалов, оборудования, топлива и т.д.), которые необходимы для бесперебойной работы предприятия</a:t>
                      </a:r>
                      <a:endParaRPr lang="ru-RU"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just">
                        <a:lnSpc>
                          <a:spcPct val="116000"/>
                        </a:lnSpc>
                        <a:spcAft>
                          <a:spcPts val="0"/>
                        </a:spcAft>
                      </a:pPr>
                      <a:r>
                        <a:rPr lang="ru-RU" sz="2400" dirty="0">
                          <a:effectLst/>
                        </a:rPr>
                        <a:t>возможности повышения эффективности производства.</a:t>
                      </a:r>
                      <a:endParaRPr lang="ru-RU" sz="2400" dirty="0">
                        <a:effectLst/>
                        <a:latin typeface="Times New Roman" panose="02020603050405020304" pitchFamily="18" charset="0"/>
                        <a:ea typeface="Times New Roman" panose="02020603050405020304" pitchFamily="18" charset="0"/>
                      </a:endParaRPr>
                    </a:p>
                  </a:txBody>
                  <a:tcPr marL="68580" marR="68580" marT="0" marB="0"/>
                </a:tc>
              </a:tr>
              <a:tr h="294231">
                <a:tc>
                  <a:txBody>
                    <a:bodyPr/>
                    <a:lstStyle/>
                    <a:p>
                      <a:pPr indent="180340" algn="ctr">
                        <a:lnSpc>
                          <a:spcPct val="116000"/>
                        </a:lnSpc>
                        <a:spcAft>
                          <a:spcPts val="0"/>
                        </a:spcAft>
                      </a:pPr>
                      <a:r>
                        <a:rPr lang="ru-RU" sz="2400" dirty="0">
                          <a:effectLst/>
                        </a:rPr>
                        <a:t>"резервные фонды"</a:t>
                      </a:r>
                    </a:p>
                    <a:p>
                      <a:pPr indent="165100" algn="ctr">
                        <a:lnSpc>
                          <a:spcPct val="116000"/>
                        </a:lnSpc>
                        <a:spcAft>
                          <a:spcPts val="0"/>
                        </a:spcAft>
                      </a:pPr>
                      <a:r>
                        <a:rPr lang="ru-RU" sz="2400" dirty="0">
                          <a:effectLst/>
                        </a:rPr>
                        <a:t> </a:t>
                      </a:r>
                      <a:endParaRPr lang="ru-RU"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65100" algn="ctr">
                        <a:lnSpc>
                          <a:spcPct val="116000"/>
                        </a:lnSpc>
                        <a:spcAft>
                          <a:spcPts val="0"/>
                        </a:spcAft>
                      </a:pPr>
                      <a:r>
                        <a:rPr lang="ru-RU" sz="2400" dirty="0">
                          <a:effectLst/>
                        </a:rPr>
                        <a:t>"хозяйственные резервы"</a:t>
                      </a:r>
                      <a:endParaRPr lang="ru-RU" sz="24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3" name="Прямоугольник 2"/>
          <p:cNvSpPr/>
          <p:nvPr/>
        </p:nvSpPr>
        <p:spPr>
          <a:xfrm>
            <a:off x="867508" y="4009292"/>
            <a:ext cx="10421816" cy="1015663"/>
          </a:xfrm>
          <a:prstGeom prst="rect">
            <a:avLst/>
          </a:prstGeom>
        </p:spPr>
        <p:txBody>
          <a:bodyPr wrap="square">
            <a:spAutoFit/>
          </a:bodyPr>
          <a:lstStyle/>
          <a:p>
            <a:r>
              <a:rPr lang="ru-RU" sz="2000" b="1" dirty="0">
                <a:latin typeface="Times New Roman" panose="02020603050405020304" pitchFamily="18" charset="0"/>
                <a:ea typeface="Times New Roman" panose="02020603050405020304" pitchFamily="18" charset="0"/>
              </a:rPr>
              <a:t>Цель повышения  эффективности производства</a:t>
            </a:r>
            <a:r>
              <a:rPr lang="ru-RU" sz="2000" dirty="0">
                <a:latin typeface="Times New Roman" panose="02020603050405020304" pitchFamily="18" charset="0"/>
                <a:ea typeface="Times New Roman" panose="02020603050405020304" pitchFamily="18" charset="0"/>
              </a:rPr>
              <a:t> – получить большее количество качественной продукции за счет сокращения использования ресурсов (трудовых  и материальных), и за счет более полного использования потенциала производства</a:t>
            </a:r>
            <a:endParaRPr lang="ru-RU" sz="2000" dirty="0"/>
          </a:p>
        </p:txBody>
      </p:sp>
      <p:sp>
        <p:nvSpPr>
          <p:cNvPr id="2" name="TextBox 1"/>
          <p:cNvSpPr txBox="1"/>
          <p:nvPr/>
        </p:nvSpPr>
        <p:spPr>
          <a:xfrm flipH="1">
            <a:off x="867507" y="5697416"/>
            <a:ext cx="8486557" cy="707886"/>
          </a:xfrm>
          <a:prstGeom prst="rect">
            <a:avLst/>
          </a:prstGeom>
          <a:noFill/>
        </p:spPr>
        <p:txBody>
          <a:bodyPr wrap="square" rtlCol="0">
            <a:spAutoFit/>
          </a:bodyPr>
          <a:lstStyle/>
          <a:p>
            <a:r>
              <a:rPr lang="ru-RU" sz="4000" b="1" dirty="0" smtClean="0"/>
              <a:t>Комплектность текущих резервов!!!</a:t>
            </a:r>
            <a:endParaRPr lang="ru-RU" sz="4000" b="1" dirty="0"/>
          </a:p>
        </p:txBody>
      </p:sp>
    </p:spTree>
    <p:extLst>
      <p:ext uri="{BB962C8B-B14F-4D97-AF65-F5344CB8AC3E}">
        <p14:creationId xmlns:p14="http://schemas.microsoft.com/office/powerpoint/2010/main" val="2395049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Grp="1"/>
          </p:cNvGraphicFramePr>
          <p:nvPr>
            <p:ph idx="1"/>
            <p:extLst>
              <p:ext uri="{D42A27DB-BD31-4B8C-83A1-F6EECF244321}">
                <p14:modId xmlns:p14="http://schemas.microsoft.com/office/powerpoint/2010/main" val="4212107631"/>
              </p:ext>
            </p:extLst>
          </p:nvPr>
        </p:nvGraphicFramePr>
        <p:xfrm>
          <a:off x="838200" y="1230923"/>
          <a:ext cx="10515600" cy="4946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Прямоугольник 3"/>
          <p:cNvSpPr/>
          <p:nvPr/>
        </p:nvSpPr>
        <p:spPr>
          <a:xfrm>
            <a:off x="695395" y="443812"/>
            <a:ext cx="6690144" cy="520784"/>
          </a:xfrm>
          <a:prstGeom prst="rect">
            <a:avLst/>
          </a:prstGeom>
        </p:spPr>
        <p:txBody>
          <a:bodyPr wrap="square">
            <a:spAutoFit/>
          </a:bodyPr>
          <a:lstStyle/>
          <a:p>
            <a:pPr indent="180340" algn="just">
              <a:lnSpc>
                <a:spcPct val="116000"/>
              </a:lnSpc>
              <a:spcAft>
                <a:spcPts val="0"/>
              </a:spcAft>
            </a:pPr>
            <a:r>
              <a:rPr lang="ru-RU" sz="2400" b="1" dirty="0">
                <a:latin typeface="Times New Roman" panose="02020603050405020304" pitchFamily="18" charset="0"/>
                <a:ea typeface="Times New Roman" panose="02020603050405020304" pitchFamily="18" charset="0"/>
              </a:rPr>
              <a:t>Классификация хозяйственных резервов</a:t>
            </a:r>
            <a:r>
              <a:rPr lang="ru-RU" sz="2400" dirty="0">
                <a:latin typeface="Times New Roman" panose="02020603050405020304" pitchFamily="18" charset="0"/>
                <a:ea typeface="Times New Roman" panose="02020603050405020304" pitchFamily="18" charset="0"/>
              </a:rPr>
              <a:t>:</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703789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84444"/>
          </a:xfrm>
        </p:spPr>
        <p:txBody>
          <a:bodyPr>
            <a:normAutofit/>
          </a:bodyPr>
          <a:lstStyle/>
          <a:p>
            <a:r>
              <a:rPr lang="ru-RU" sz="2400" b="1" dirty="0">
                <a:latin typeface="Times New Roman" panose="02020603050405020304" pitchFamily="18" charset="0"/>
                <a:ea typeface="Times New Roman" panose="02020603050405020304" pitchFamily="18" charset="0"/>
              </a:rPr>
              <a:t>Классификация хозяйственных </a:t>
            </a:r>
            <a:r>
              <a:rPr lang="ru-RU" sz="2400" b="1" dirty="0" smtClean="0">
                <a:latin typeface="Times New Roman" panose="02020603050405020304" pitchFamily="18" charset="0"/>
                <a:ea typeface="Times New Roman" panose="02020603050405020304" pitchFamily="18" charset="0"/>
              </a:rPr>
              <a:t>резервов (продолжение)</a:t>
            </a:r>
            <a:r>
              <a:rPr lang="ru-RU" sz="2400" dirty="0" smtClean="0">
                <a:latin typeface="Times New Roman" panose="02020603050405020304" pitchFamily="18" charset="0"/>
                <a:ea typeface="Times New Roman" panose="02020603050405020304" pitchFamily="18" charset="0"/>
              </a:rPr>
              <a:t>:</a:t>
            </a:r>
            <a:endParaRPr lang="ru-RU" sz="2400" dirty="0"/>
          </a:p>
        </p:txBody>
      </p:sp>
      <p:graphicFrame>
        <p:nvGraphicFramePr>
          <p:cNvPr id="4" name="Объект 1"/>
          <p:cNvGraphicFramePr>
            <a:graphicFrameLocks noGrp="1"/>
          </p:cNvGraphicFramePr>
          <p:nvPr>
            <p:ph idx="1"/>
            <p:extLst>
              <p:ext uri="{D42A27DB-BD31-4B8C-83A1-F6EECF244321}">
                <p14:modId xmlns:p14="http://schemas.microsoft.com/office/powerpoint/2010/main" val="1887439486"/>
              </p:ext>
            </p:extLst>
          </p:nvPr>
        </p:nvGraphicFramePr>
        <p:xfrm>
          <a:off x="562708" y="1178168"/>
          <a:ext cx="11201400" cy="52226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8567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14106"/>
          </a:xfrm>
        </p:spPr>
        <p:txBody>
          <a:bodyPr>
            <a:normAutofit fontScale="90000"/>
          </a:bodyPr>
          <a:lstStyle/>
          <a:p>
            <a:r>
              <a:rPr lang="ru-RU" dirty="0" smtClean="0"/>
              <a:t>Способы выявления резервов:</a:t>
            </a:r>
            <a:endParaRPr lang="ru-RU" dirty="0"/>
          </a:p>
        </p:txBody>
      </p:sp>
      <p:sp>
        <p:nvSpPr>
          <p:cNvPr id="3" name="Объект 2"/>
          <p:cNvSpPr>
            <a:spLocks noGrp="1"/>
          </p:cNvSpPr>
          <p:nvPr>
            <p:ph idx="1"/>
          </p:nvPr>
        </p:nvSpPr>
        <p:spPr>
          <a:xfrm>
            <a:off x="838200" y="1055077"/>
            <a:ext cx="10515600" cy="5121886"/>
          </a:xfrm>
        </p:spPr>
        <p:txBody>
          <a:bodyPr/>
          <a:lstStyle/>
          <a:p>
            <a:pPr marL="514350" indent="-514350">
              <a:buAutoNum type="arabicPeriod"/>
            </a:pPr>
            <a:r>
              <a:rPr lang="ru-RU" dirty="0" smtClean="0"/>
              <a:t>Способ прямого счета</a:t>
            </a:r>
          </a:p>
          <a:p>
            <a:pPr marL="514350" indent="-514350">
              <a:buAutoNum type="arabicPeriod"/>
            </a:pPr>
            <a:r>
              <a:rPr lang="ru-RU" dirty="0" smtClean="0"/>
              <a:t>Способ сравнения</a:t>
            </a:r>
          </a:p>
          <a:p>
            <a:pPr marL="514350" indent="-514350">
              <a:buAutoNum type="arabicPeriod"/>
            </a:pPr>
            <a:r>
              <a:rPr lang="ru-RU" dirty="0" smtClean="0"/>
              <a:t>Способы факторного анализа</a:t>
            </a:r>
          </a:p>
          <a:p>
            <a:pPr marL="514350" indent="-514350">
              <a:buAutoNum type="arabicPeriod"/>
            </a:pPr>
            <a:r>
              <a:rPr lang="ru-RU" dirty="0" smtClean="0"/>
              <a:t>Корреляционный анализ</a:t>
            </a:r>
          </a:p>
          <a:p>
            <a:pPr marL="514350" indent="-514350">
              <a:buAutoNum type="arabicPeriod"/>
            </a:pPr>
            <a:r>
              <a:rPr lang="ru-RU" dirty="0" smtClean="0"/>
              <a:t>Функционально-стоимостной анализ</a:t>
            </a:r>
          </a:p>
          <a:p>
            <a:pPr marL="514350" indent="-514350">
              <a:buAutoNum type="arabicPeriod"/>
            </a:pPr>
            <a:r>
              <a:rPr lang="ru-RU" dirty="0" smtClean="0"/>
              <a:t>Расчетно-конструктивный метод</a:t>
            </a:r>
            <a:endParaRPr lang="ru-RU" dirty="0"/>
          </a:p>
        </p:txBody>
      </p:sp>
    </p:spTree>
    <p:extLst>
      <p:ext uri="{BB962C8B-B14F-4D97-AF65-F5344CB8AC3E}">
        <p14:creationId xmlns:p14="http://schemas.microsoft.com/office/powerpoint/2010/main" val="1533327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0615" y="716817"/>
            <a:ext cx="10515600" cy="1325563"/>
          </a:xfrm>
        </p:spPr>
        <p:txBody>
          <a:bodyPr>
            <a:normAutofit/>
          </a:bodyPr>
          <a:lstStyle/>
          <a:p>
            <a:pPr algn="ctr"/>
            <a:r>
              <a:rPr lang="ru-RU" sz="3600" b="1" dirty="0"/>
              <a:t>МЕТОДИКА ОБОСНОВАНИЯ УПРАВЛЕНЧЕСКИХ РЕШЕНИЙ НА ОСНОВЕ МАРЖИНАЛЬНОГО АНАЛИЗА</a:t>
            </a:r>
            <a:endParaRPr lang="ru-RU" sz="3600" b="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0829" y="2042380"/>
            <a:ext cx="8395172" cy="4270497"/>
          </a:xfrm>
          <a:prstGeom prst="rect">
            <a:avLst/>
          </a:prstGeom>
        </p:spPr>
      </p:pic>
    </p:spTree>
    <p:extLst>
      <p:ext uri="{BB962C8B-B14F-4D97-AF65-F5344CB8AC3E}">
        <p14:creationId xmlns:p14="http://schemas.microsoft.com/office/powerpoint/2010/main" val="36652211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3769" y="791307"/>
            <a:ext cx="11553094" cy="369332"/>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Прибыль маржинальная (Валовая маржа </a:t>
            </a:r>
            <a:r>
              <a:rPr lang="ru-RU" dirty="0" smtClean="0">
                <a:latin typeface="Times New Roman" panose="02020603050405020304" pitchFamily="18" charset="0"/>
                <a:cs typeface="Times New Roman" panose="02020603050405020304" pitchFamily="18" charset="0"/>
              </a:rPr>
              <a:t>ил</a:t>
            </a:r>
            <a:r>
              <a:rPr lang="ru-RU" b="1" dirty="0" smtClean="0">
                <a:latin typeface="Times New Roman" panose="02020603050405020304" pitchFamily="18" charset="0"/>
                <a:cs typeface="Times New Roman" panose="02020603050405020304" pitchFamily="18" charset="0"/>
              </a:rPr>
              <a:t>и сумма покрытия) = Затраты постоянные + Прибыль</a:t>
            </a:r>
            <a:endParaRPr lang="ru-RU"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63769" y="1600201"/>
            <a:ext cx="10617587" cy="523220"/>
          </a:xfrm>
          <a:prstGeom prst="rect">
            <a:avLst/>
          </a:prstGeom>
          <a:noFill/>
        </p:spPr>
        <p:txBody>
          <a:bodyPr wrap="none" rtlCol="0">
            <a:spAutoFit/>
          </a:bodyPr>
          <a:lstStyle/>
          <a:p>
            <a:r>
              <a:rPr lang="ru-RU" sz="2800" b="1" dirty="0" smtClean="0"/>
              <a:t>Выручка = Затраты переменные + Затраты постоянные + Прибыль </a:t>
            </a:r>
            <a:endParaRPr lang="ru-RU" sz="2800" b="1" dirty="0"/>
          </a:p>
        </p:txBody>
      </p:sp>
      <p:sp>
        <p:nvSpPr>
          <p:cNvPr id="8" name="Прямоугольник 7"/>
          <p:cNvSpPr/>
          <p:nvPr/>
        </p:nvSpPr>
        <p:spPr>
          <a:xfrm>
            <a:off x="1108292" y="2499211"/>
            <a:ext cx="5950475" cy="369332"/>
          </a:xfrm>
          <a:prstGeom prst="rect">
            <a:avLst/>
          </a:prstGeom>
        </p:spPr>
        <p:txBody>
          <a:bodyPr wrap="none">
            <a:spAutoFit/>
          </a:bodyPr>
          <a:lstStyle/>
          <a:p>
            <a:r>
              <a:rPr lang="ru-RU" b="1" i="1" dirty="0" smtClean="0">
                <a:latin typeface="Times New Roman" panose="02020603050405020304" pitchFamily="18" charset="0"/>
                <a:ea typeface="Times New Roman" panose="02020603050405020304" pitchFamily="18" charset="0"/>
              </a:rPr>
              <a:t>1. Переменные </a:t>
            </a:r>
            <a:r>
              <a:rPr lang="ru-RU" b="1" i="1" dirty="0">
                <a:latin typeface="Times New Roman" panose="02020603050405020304" pitchFamily="18" charset="0"/>
                <a:ea typeface="Times New Roman" panose="02020603050405020304" pitchFamily="18" charset="0"/>
              </a:rPr>
              <a:t>затраты</a:t>
            </a:r>
            <a:r>
              <a:rPr lang="ru-RU" dirty="0">
                <a:latin typeface="Times New Roman" panose="02020603050405020304" pitchFamily="18" charset="0"/>
                <a:ea typeface="Times New Roman" panose="02020603050405020304" pitchFamily="18" charset="0"/>
              </a:rPr>
              <a:t> зависят от объема производства </a:t>
            </a:r>
            <a:endParaRPr lang="ru-RU" dirty="0"/>
          </a:p>
        </p:txBody>
      </p:sp>
      <p:sp>
        <p:nvSpPr>
          <p:cNvPr id="9" name="Прямоугольник 8"/>
          <p:cNvSpPr/>
          <p:nvPr/>
        </p:nvSpPr>
        <p:spPr>
          <a:xfrm>
            <a:off x="1108292" y="2875001"/>
            <a:ext cx="7645178" cy="369332"/>
          </a:xfrm>
          <a:prstGeom prst="rect">
            <a:avLst/>
          </a:prstGeom>
        </p:spPr>
        <p:txBody>
          <a:bodyPr wrap="square">
            <a:spAutoFit/>
          </a:bodyPr>
          <a:lstStyle/>
          <a:p>
            <a:r>
              <a:rPr lang="ru-RU" b="1" i="1" dirty="0" smtClean="0">
                <a:latin typeface="Times New Roman" panose="02020603050405020304" pitchFamily="18" charset="0"/>
                <a:ea typeface="Times New Roman" panose="02020603050405020304" pitchFamily="18" charset="0"/>
              </a:rPr>
              <a:t>2. Постоянные </a:t>
            </a:r>
            <a:r>
              <a:rPr lang="ru-RU" b="1" i="1" dirty="0">
                <a:latin typeface="Times New Roman" panose="02020603050405020304" pitchFamily="18" charset="0"/>
                <a:ea typeface="Times New Roman" panose="02020603050405020304" pitchFamily="18" charset="0"/>
              </a:rPr>
              <a:t>затраты</a:t>
            </a:r>
            <a:r>
              <a:rPr lang="ru-RU" dirty="0">
                <a:latin typeface="Times New Roman" panose="02020603050405020304" pitchFamily="18" charset="0"/>
                <a:ea typeface="Times New Roman" panose="02020603050405020304" pitchFamily="18" charset="0"/>
              </a:rPr>
              <a:t> не зависят от динамики объема производства </a:t>
            </a:r>
            <a:endParaRPr lang="ru-RU" dirty="0"/>
          </a:p>
        </p:txBody>
      </p:sp>
      <p:sp>
        <p:nvSpPr>
          <p:cNvPr id="10" name="TextBox 9"/>
          <p:cNvSpPr txBox="1"/>
          <p:nvPr/>
        </p:nvSpPr>
        <p:spPr>
          <a:xfrm>
            <a:off x="1108292" y="4257374"/>
            <a:ext cx="8721508" cy="1384995"/>
          </a:xfrm>
          <a:prstGeom prst="rect">
            <a:avLst/>
          </a:prstGeom>
          <a:noFill/>
        </p:spPr>
        <p:txBody>
          <a:bodyPr wrap="square" rtlCol="0">
            <a:spAutoFit/>
          </a:bodyPr>
          <a:lstStyle/>
          <a:p>
            <a:r>
              <a:rPr lang="ru-RU" sz="2800" dirty="0" smtClean="0"/>
              <a:t>Условия применения:</a:t>
            </a:r>
          </a:p>
          <a:p>
            <a:pPr marL="342900" indent="-342900">
              <a:buAutoNum type="arabicPeriod"/>
            </a:pPr>
            <a:r>
              <a:rPr lang="ru-RU" sz="2800" dirty="0" smtClean="0"/>
              <a:t>Затраты делятся на переменные и постоянные.</a:t>
            </a:r>
          </a:p>
          <a:p>
            <a:pPr marL="342900" indent="-342900">
              <a:buAutoNum type="arabicPeriod"/>
            </a:pPr>
            <a:r>
              <a:rPr lang="ru-RU" sz="2800" dirty="0" smtClean="0"/>
              <a:t>Объем производства = объем продаж</a:t>
            </a:r>
            <a:endParaRPr lang="ru-RU" sz="2800" dirty="0"/>
          </a:p>
        </p:txBody>
      </p:sp>
    </p:spTree>
    <p:extLst>
      <p:ext uri="{BB962C8B-B14F-4D97-AF65-F5344CB8AC3E}">
        <p14:creationId xmlns:p14="http://schemas.microsoft.com/office/powerpoint/2010/main" val="2760511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288969135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3019</TotalTime>
  <Words>708</Words>
  <Application>Microsoft Office PowerPoint</Application>
  <PresentationFormat>Широкоэкранный</PresentationFormat>
  <Paragraphs>169</Paragraphs>
  <Slides>8</Slides>
  <Notes>5</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Calibri</vt:lpstr>
      <vt:lpstr>Calibri Light</vt:lpstr>
      <vt:lpstr>Times New Roman</vt:lpstr>
      <vt:lpstr>Тема Office</vt:lpstr>
      <vt:lpstr>МЕТОДИКА ВЫЯВЛЕНИЯ И ПОДСЧЕТА РЕЗЕРВОВ В АНАЛИЗЕ ХОЗЯЙСТВЕННОЙ ДЕЯТЕЛЬНОСТИ ОРГАНИЗАЦИЙ</vt:lpstr>
      <vt:lpstr>Презентация PowerPoint</vt:lpstr>
      <vt:lpstr>Презентация PowerPoint</vt:lpstr>
      <vt:lpstr>Классификация хозяйственных резервов (продолжение):</vt:lpstr>
      <vt:lpstr>Способы выявления резервов:</vt:lpstr>
      <vt:lpstr>МЕТОДИКА ОБОСНОВАНИЯ УПРАВЛЕНЧЕСКИХ РЕШЕНИЙ НА ОСНОВЕ МАРЖИНАЛЬНОГО АНАЛИЗА</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Условия развития диверсификации предприятий ОПК: мировой опыт и возможности для России</dc:title>
  <dc:creator>Екатерина</dc:creator>
  <cp:lastModifiedBy>Пользователь Windows</cp:lastModifiedBy>
  <cp:revision>186</cp:revision>
  <dcterms:created xsi:type="dcterms:W3CDTF">2017-11-12T08:59:17Z</dcterms:created>
  <dcterms:modified xsi:type="dcterms:W3CDTF">2020-10-17T13:32:30Z</dcterms:modified>
</cp:coreProperties>
</file>