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9" r:id="rId2"/>
    <p:sldId id="272" r:id="rId3"/>
    <p:sldId id="274" r:id="rId4"/>
    <p:sldId id="275" r:id="rId5"/>
    <p:sldId id="270" r:id="rId6"/>
    <p:sldId id="271" r:id="rId7"/>
    <p:sldId id="276" r:id="rId8"/>
    <p:sldId id="277" r:id="rId9"/>
    <p:sldId id="278" r:id="rId10"/>
    <p:sldId id="279" r:id="rId11"/>
    <p:sldId id="280" r:id="rId12"/>
    <p:sldId id="282" r:id="rId13"/>
    <p:sldId id="281" r:id="rId14"/>
    <p:sldId id="283" r:id="rId15"/>
    <p:sldId id="284" r:id="rId16"/>
    <p:sldId id="285" r:id="rId17"/>
    <p:sldId id="288" r:id="rId18"/>
    <p:sldId id="289" r:id="rId19"/>
    <p:sldId id="290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B7FF"/>
    <a:srgbClr val="DDE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7434" autoAdjust="0"/>
  </p:normalViewPr>
  <p:slideViewPr>
    <p:cSldViewPr snapToGrid="0">
      <p:cViewPr varScale="1">
        <p:scale>
          <a:sx n="78" d="100"/>
          <a:sy n="78" d="100"/>
        </p:scale>
        <p:origin x="18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87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41B9DD-6EFF-4D3A-A242-2D29701F9E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253B4E-0E23-4789-9642-79C5EDAEE2B9}">
      <dgm:prSet phldrT="[Текст]"/>
      <dgm:spPr/>
      <dgm:t>
        <a:bodyPr/>
        <a:lstStyle/>
        <a:p>
          <a:r>
            <a:rPr lang="ru-RU" b="1" dirty="0" smtClean="0"/>
            <a:t>Планово-экономический отдел</a:t>
          </a:r>
          <a:r>
            <a:rPr lang="ru-RU" dirty="0" smtClean="0"/>
            <a:t> </a:t>
          </a:r>
          <a:endParaRPr lang="ru-RU" dirty="0"/>
        </a:p>
      </dgm:t>
    </dgm:pt>
    <dgm:pt modelId="{ACE2675F-7933-4076-BBFD-C440EA949681}" type="parTrans" cxnId="{FFEB1BE8-A628-47BD-9BC3-3A6796BC0620}">
      <dgm:prSet/>
      <dgm:spPr/>
      <dgm:t>
        <a:bodyPr/>
        <a:lstStyle/>
        <a:p>
          <a:endParaRPr lang="ru-RU"/>
        </a:p>
      </dgm:t>
    </dgm:pt>
    <dgm:pt modelId="{4B225B4C-6DA5-4465-8962-D3F3EAED2DFC}" type="sibTrans" cxnId="{FFEB1BE8-A628-47BD-9BC3-3A6796BC0620}">
      <dgm:prSet/>
      <dgm:spPr/>
      <dgm:t>
        <a:bodyPr/>
        <a:lstStyle/>
        <a:p>
          <a:endParaRPr lang="ru-RU"/>
        </a:p>
      </dgm:t>
    </dgm:pt>
    <dgm:pt modelId="{B8F860AC-4470-470A-A0B9-A35EF1F78644}">
      <dgm:prSet phldrT="[Текст]"/>
      <dgm:spPr/>
      <dgm:t>
        <a:bodyPr/>
        <a:lstStyle/>
        <a:p>
          <a:r>
            <a:rPr lang="ru-RU" dirty="0" smtClean="0"/>
            <a:t>осуществляет составление плана аналитической работы и контроль за его выполнением, методическое обеспечение анализа, организует и обобщает результаты анализа хозяйственной деятельности предприятия и его структурных подразделений, разрабатывает мероприятия по итогам анализа.</a:t>
          </a:r>
          <a:endParaRPr lang="ru-RU" dirty="0"/>
        </a:p>
      </dgm:t>
    </dgm:pt>
    <dgm:pt modelId="{FA46CBEC-735C-4093-A947-6CA280A2385D}" type="parTrans" cxnId="{71BB4D23-6443-406E-B3FB-D394617D5D71}">
      <dgm:prSet/>
      <dgm:spPr/>
      <dgm:t>
        <a:bodyPr/>
        <a:lstStyle/>
        <a:p>
          <a:endParaRPr lang="ru-RU"/>
        </a:p>
      </dgm:t>
    </dgm:pt>
    <dgm:pt modelId="{3FD5D363-09C6-458B-899B-89212CD7CECA}" type="sibTrans" cxnId="{71BB4D23-6443-406E-B3FB-D394617D5D71}">
      <dgm:prSet/>
      <dgm:spPr/>
      <dgm:t>
        <a:bodyPr/>
        <a:lstStyle/>
        <a:p>
          <a:endParaRPr lang="ru-RU"/>
        </a:p>
      </dgm:t>
    </dgm:pt>
    <dgm:pt modelId="{B7CCD879-564E-4EE9-8E3A-D17C380A6BA6}">
      <dgm:prSet phldrT="[Текст]"/>
      <dgm:spPr/>
      <dgm:t>
        <a:bodyPr/>
        <a:lstStyle/>
        <a:p>
          <a:r>
            <a:rPr lang="ru-RU" b="1" dirty="0" smtClean="0"/>
            <a:t>Главная бухгалтерия и финансовый отдел</a:t>
          </a:r>
          <a:r>
            <a:rPr lang="ru-RU" dirty="0" smtClean="0"/>
            <a:t> </a:t>
          </a:r>
          <a:endParaRPr lang="ru-RU" dirty="0"/>
        </a:p>
      </dgm:t>
    </dgm:pt>
    <dgm:pt modelId="{72D18AF4-4DF1-47DB-92E8-8DE27D5A46BA}" type="parTrans" cxnId="{81A79393-DD6C-4AC7-B6A6-89E656AFC4CD}">
      <dgm:prSet/>
      <dgm:spPr/>
      <dgm:t>
        <a:bodyPr/>
        <a:lstStyle/>
        <a:p>
          <a:endParaRPr lang="ru-RU"/>
        </a:p>
      </dgm:t>
    </dgm:pt>
    <dgm:pt modelId="{D40E282C-0712-4341-9920-65FF6BAB22CA}" type="sibTrans" cxnId="{81A79393-DD6C-4AC7-B6A6-89E656AFC4CD}">
      <dgm:prSet/>
      <dgm:spPr/>
      <dgm:t>
        <a:bodyPr/>
        <a:lstStyle/>
        <a:p>
          <a:endParaRPr lang="ru-RU"/>
        </a:p>
      </dgm:t>
    </dgm:pt>
    <dgm:pt modelId="{9F8F5C64-6A86-459F-B0AA-79FBD4A56164}">
      <dgm:prSet phldrT="[Текст]"/>
      <dgm:spPr/>
      <dgm:t>
        <a:bodyPr/>
        <a:lstStyle/>
        <a:p>
          <a:r>
            <a:rPr lang="ru-RU" dirty="0" smtClean="0"/>
            <a:t>анализирует выполнение сметы затрат на производство, себестоимость продукции, выполнение плана прибыли и ее использование, финансовое состояние, платежеспособность предприятия и т.п.</a:t>
          </a:r>
          <a:endParaRPr lang="ru-RU" dirty="0"/>
        </a:p>
      </dgm:t>
    </dgm:pt>
    <dgm:pt modelId="{6FEA0EA3-5DEF-47DF-8059-F0A7E783D5D9}" type="parTrans" cxnId="{69F1DAAA-7DEB-46D8-9C9A-8CD1180B9CE9}">
      <dgm:prSet/>
      <dgm:spPr/>
      <dgm:t>
        <a:bodyPr/>
        <a:lstStyle/>
        <a:p>
          <a:endParaRPr lang="ru-RU"/>
        </a:p>
      </dgm:t>
    </dgm:pt>
    <dgm:pt modelId="{63F1F17D-43C4-4D0F-BA4A-D5622257855C}" type="sibTrans" cxnId="{69F1DAAA-7DEB-46D8-9C9A-8CD1180B9CE9}">
      <dgm:prSet/>
      <dgm:spPr/>
      <dgm:t>
        <a:bodyPr/>
        <a:lstStyle/>
        <a:p>
          <a:endParaRPr lang="ru-RU"/>
        </a:p>
      </dgm:t>
    </dgm:pt>
    <dgm:pt modelId="{72FF4066-8F92-4368-B9E4-BB33B4A2FF58}">
      <dgm:prSet/>
      <dgm:spPr/>
      <dgm:t>
        <a:bodyPr/>
        <a:lstStyle/>
        <a:p>
          <a:r>
            <a:rPr lang="ru-RU" b="1" dirty="0" smtClean="0"/>
            <a:t>Отдел снабжения </a:t>
          </a:r>
          <a:endParaRPr lang="ru-RU" dirty="0"/>
        </a:p>
      </dgm:t>
    </dgm:pt>
    <dgm:pt modelId="{C8FD37B7-CDFD-423B-8013-B5EA568AAD42}" type="parTrans" cxnId="{3D7D6B20-5F4C-4B42-9110-2780B733DE46}">
      <dgm:prSet/>
      <dgm:spPr/>
      <dgm:t>
        <a:bodyPr/>
        <a:lstStyle/>
        <a:p>
          <a:endParaRPr lang="ru-RU"/>
        </a:p>
      </dgm:t>
    </dgm:pt>
    <dgm:pt modelId="{97D37063-8036-4EEF-97E3-72FDE6A915B2}" type="sibTrans" cxnId="{3D7D6B20-5F4C-4B42-9110-2780B733DE46}">
      <dgm:prSet/>
      <dgm:spPr/>
      <dgm:t>
        <a:bodyPr/>
        <a:lstStyle/>
        <a:p>
          <a:endParaRPr lang="ru-RU"/>
        </a:p>
      </dgm:t>
    </dgm:pt>
    <dgm:pt modelId="{21E93417-D27C-4A15-BBC1-7B088137B48B}">
      <dgm:prSet/>
      <dgm:spPr/>
      <dgm:t>
        <a:bodyPr/>
        <a:lstStyle/>
        <a:p>
          <a:r>
            <a:rPr lang="ru-RU" dirty="0" smtClean="0"/>
            <a:t>контролирует своевременность и качество материально-технического обеспечения производства, выполнение плана поставок по объему, номенклатуре, срокам, качеству, состояние и сохранность складских запасов, соблюдение норм отпуска материалов, транспортно-заготовительные расходы и </a:t>
          </a:r>
          <a:r>
            <a:rPr lang="ru-RU" dirty="0" err="1" smtClean="0"/>
            <a:t>др</a:t>
          </a:r>
          <a:endParaRPr lang="ru-RU" dirty="0"/>
        </a:p>
      </dgm:t>
    </dgm:pt>
    <dgm:pt modelId="{D0EE2479-F14B-4871-B68C-27779976FC65}" type="parTrans" cxnId="{66B4A122-E056-4A8E-BE65-E5734342DE2E}">
      <dgm:prSet/>
      <dgm:spPr/>
      <dgm:t>
        <a:bodyPr/>
        <a:lstStyle/>
        <a:p>
          <a:endParaRPr lang="ru-RU"/>
        </a:p>
      </dgm:t>
    </dgm:pt>
    <dgm:pt modelId="{3941A60F-68BD-4193-B69F-24A5EF66A80C}" type="sibTrans" cxnId="{66B4A122-E056-4A8E-BE65-E5734342DE2E}">
      <dgm:prSet/>
      <dgm:spPr/>
      <dgm:t>
        <a:bodyPr/>
        <a:lstStyle/>
        <a:p>
          <a:endParaRPr lang="ru-RU"/>
        </a:p>
      </dgm:t>
    </dgm:pt>
    <dgm:pt modelId="{DEA45253-85AA-4BC9-B683-E26FC32641C8}" type="pres">
      <dgm:prSet presAssocID="{2E41B9DD-6EFF-4D3A-A242-2D29701F9E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717367-B33F-4763-A866-F9FABBF32B66}" type="pres">
      <dgm:prSet presAssocID="{9C253B4E-0E23-4789-9642-79C5EDAEE2B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1399E-51B8-490A-8208-BACD616FFDF7}" type="pres">
      <dgm:prSet presAssocID="{9C253B4E-0E23-4789-9642-79C5EDAEE2B9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2809A5-595B-49AE-BCFA-EC6987875813}" type="pres">
      <dgm:prSet presAssocID="{B7CCD879-564E-4EE9-8E3A-D17C380A6BA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8B24B5-7CF7-4728-A634-73826A3EF42E}" type="pres">
      <dgm:prSet presAssocID="{B7CCD879-564E-4EE9-8E3A-D17C380A6BA6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776056-56A8-486B-8B33-FE8C26D5AF6C}" type="pres">
      <dgm:prSet presAssocID="{72FF4066-8F92-4368-B9E4-BB33B4A2FF5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E11515-DB37-4596-B53F-4EE58CE69028}" type="pres">
      <dgm:prSet presAssocID="{72FF4066-8F92-4368-B9E4-BB33B4A2FF58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4AFE11-CE3A-407B-B688-97A8C70C5478}" type="presOf" srcId="{B8F860AC-4470-470A-A0B9-A35EF1F78644}" destId="{10E1399E-51B8-490A-8208-BACD616FFDF7}" srcOrd="0" destOrd="0" presId="urn:microsoft.com/office/officeart/2005/8/layout/vList2"/>
    <dgm:cxn modelId="{8C10A53E-00F9-4416-9920-60EE30911B43}" type="presOf" srcId="{2E41B9DD-6EFF-4D3A-A242-2D29701F9E29}" destId="{DEA45253-85AA-4BC9-B683-E26FC32641C8}" srcOrd="0" destOrd="0" presId="urn:microsoft.com/office/officeart/2005/8/layout/vList2"/>
    <dgm:cxn modelId="{71BB4D23-6443-406E-B3FB-D394617D5D71}" srcId="{9C253B4E-0E23-4789-9642-79C5EDAEE2B9}" destId="{B8F860AC-4470-470A-A0B9-A35EF1F78644}" srcOrd="0" destOrd="0" parTransId="{FA46CBEC-735C-4093-A947-6CA280A2385D}" sibTransId="{3FD5D363-09C6-458B-899B-89212CD7CECA}"/>
    <dgm:cxn modelId="{A9D3622E-F781-4CB9-B2C3-C82704BA27E8}" type="presOf" srcId="{B7CCD879-564E-4EE9-8E3A-D17C380A6BA6}" destId="{CB2809A5-595B-49AE-BCFA-EC6987875813}" srcOrd="0" destOrd="0" presId="urn:microsoft.com/office/officeart/2005/8/layout/vList2"/>
    <dgm:cxn modelId="{59E4FC31-F1D8-48E3-8432-E26A51FDE45C}" type="presOf" srcId="{21E93417-D27C-4A15-BBC1-7B088137B48B}" destId="{7DE11515-DB37-4596-B53F-4EE58CE69028}" srcOrd="0" destOrd="0" presId="urn:microsoft.com/office/officeart/2005/8/layout/vList2"/>
    <dgm:cxn modelId="{25F48CDA-8BEE-4596-9599-AD189DB87A3E}" type="presOf" srcId="{9C253B4E-0E23-4789-9642-79C5EDAEE2B9}" destId="{2E717367-B33F-4763-A866-F9FABBF32B66}" srcOrd="0" destOrd="0" presId="urn:microsoft.com/office/officeart/2005/8/layout/vList2"/>
    <dgm:cxn modelId="{D3CDEF42-8834-44C6-AA63-0159E9A060D2}" type="presOf" srcId="{72FF4066-8F92-4368-B9E4-BB33B4A2FF58}" destId="{7A776056-56A8-486B-8B33-FE8C26D5AF6C}" srcOrd="0" destOrd="0" presId="urn:microsoft.com/office/officeart/2005/8/layout/vList2"/>
    <dgm:cxn modelId="{69F1DAAA-7DEB-46D8-9C9A-8CD1180B9CE9}" srcId="{B7CCD879-564E-4EE9-8E3A-D17C380A6BA6}" destId="{9F8F5C64-6A86-459F-B0AA-79FBD4A56164}" srcOrd="0" destOrd="0" parTransId="{6FEA0EA3-5DEF-47DF-8059-F0A7E783D5D9}" sibTransId="{63F1F17D-43C4-4D0F-BA4A-D5622257855C}"/>
    <dgm:cxn modelId="{3D7D6B20-5F4C-4B42-9110-2780B733DE46}" srcId="{2E41B9DD-6EFF-4D3A-A242-2D29701F9E29}" destId="{72FF4066-8F92-4368-B9E4-BB33B4A2FF58}" srcOrd="2" destOrd="0" parTransId="{C8FD37B7-CDFD-423B-8013-B5EA568AAD42}" sibTransId="{97D37063-8036-4EEF-97E3-72FDE6A915B2}"/>
    <dgm:cxn modelId="{A4AB9DCF-A849-4A51-976D-12D4810D8C27}" type="presOf" srcId="{9F8F5C64-6A86-459F-B0AA-79FBD4A56164}" destId="{E58B24B5-7CF7-4728-A634-73826A3EF42E}" srcOrd="0" destOrd="0" presId="urn:microsoft.com/office/officeart/2005/8/layout/vList2"/>
    <dgm:cxn modelId="{81A79393-DD6C-4AC7-B6A6-89E656AFC4CD}" srcId="{2E41B9DD-6EFF-4D3A-A242-2D29701F9E29}" destId="{B7CCD879-564E-4EE9-8E3A-D17C380A6BA6}" srcOrd="1" destOrd="0" parTransId="{72D18AF4-4DF1-47DB-92E8-8DE27D5A46BA}" sibTransId="{D40E282C-0712-4341-9920-65FF6BAB22CA}"/>
    <dgm:cxn modelId="{FFEB1BE8-A628-47BD-9BC3-3A6796BC0620}" srcId="{2E41B9DD-6EFF-4D3A-A242-2D29701F9E29}" destId="{9C253B4E-0E23-4789-9642-79C5EDAEE2B9}" srcOrd="0" destOrd="0" parTransId="{ACE2675F-7933-4076-BBFD-C440EA949681}" sibTransId="{4B225B4C-6DA5-4465-8962-D3F3EAED2DFC}"/>
    <dgm:cxn modelId="{66B4A122-E056-4A8E-BE65-E5734342DE2E}" srcId="{72FF4066-8F92-4368-B9E4-BB33B4A2FF58}" destId="{21E93417-D27C-4A15-BBC1-7B088137B48B}" srcOrd="0" destOrd="0" parTransId="{D0EE2479-F14B-4871-B68C-27779976FC65}" sibTransId="{3941A60F-68BD-4193-B69F-24A5EF66A80C}"/>
    <dgm:cxn modelId="{EED90C9E-36E6-45EC-AE29-2185AE33308C}" type="presParOf" srcId="{DEA45253-85AA-4BC9-B683-E26FC32641C8}" destId="{2E717367-B33F-4763-A866-F9FABBF32B66}" srcOrd="0" destOrd="0" presId="urn:microsoft.com/office/officeart/2005/8/layout/vList2"/>
    <dgm:cxn modelId="{B482F53B-13E3-494E-82AE-B8F644CD8551}" type="presParOf" srcId="{DEA45253-85AA-4BC9-B683-E26FC32641C8}" destId="{10E1399E-51B8-490A-8208-BACD616FFDF7}" srcOrd="1" destOrd="0" presId="urn:microsoft.com/office/officeart/2005/8/layout/vList2"/>
    <dgm:cxn modelId="{6703AA34-08D3-4285-A197-E0EC3A24D06B}" type="presParOf" srcId="{DEA45253-85AA-4BC9-B683-E26FC32641C8}" destId="{CB2809A5-595B-49AE-BCFA-EC6987875813}" srcOrd="2" destOrd="0" presId="urn:microsoft.com/office/officeart/2005/8/layout/vList2"/>
    <dgm:cxn modelId="{0D0509E2-7B62-495C-9E93-50007EE26D84}" type="presParOf" srcId="{DEA45253-85AA-4BC9-B683-E26FC32641C8}" destId="{E58B24B5-7CF7-4728-A634-73826A3EF42E}" srcOrd="3" destOrd="0" presId="urn:microsoft.com/office/officeart/2005/8/layout/vList2"/>
    <dgm:cxn modelId="{9F581B53-5EC8-4A07-A9B7-FA7ED4BBC4D8}" type="presParOf" srcId="{DEA45253-85AA-4BC9-B683-E26FC32641C8}" destId="{7A776056-56A8-486B-8B33-FE8C26D5AF6C}" srcOrd="4" destOrd="0" presId="urn:microsoft.com/office/officeart/2005/8/layout/vList2"/>
    <dgm:cxn modelId="{446917D4-6554-4BDA-8ED4-9600CA80634B}" type="presParOf" srcId="{DEA45253-85AA-4BC9-B683-E26FC32641C8}" destId="{7DE11515-DB37-4596-B53F-4EE58CE6902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41B9DD-6EFF-4D3A-A242-2D29701F9E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253B4E-0E23-4789-9642-79C5EDAEE2B9}">
      <dgm:prSet phldrT="[Текст]"/>
      <dgm:spPr/>
      <dgm:t>
        <a:bodyPr/>
        <a:lstStyle/>
        <a:p>
          <a:r>
            <a:rPr lang="ru-RU" b="1" i="1" dirty="0" smtClean="0"/>
            <a:t>Производственный отдел</a:t>
          </a:r>
          <a:endParaRPr lang="ru-RU" dirty="0"/>
        </a:p>
      </dgm:t>
    </dgm:pt>
    <dgm:pt modelId="{ACE2675F-7933-4076-BBFD-C440EA949681}" type="parTrans" cxnId="{FFEB1BE8-A628-47BD-9BC3-3A6796BC0620}">
      <dgm:prSet/>
      <dgm:spPr/>
      <dgm:t>
        <a:bodyPr/>
        <a:lstStyle/>
        <a:p>
          <a:endParaRPr lang="ru-RU"/>
        </a:p>
      </dgm:t>
    </dgm:pt>
    <dgm:pt modelId="{4B225B4C-6DA5-4465-8962-D3F3EAED2DFC}" type="sibTrans" cxnId="{FFEB1BE8-A628-47BD-9BC3-3A6796BC0620}">
      <dgm:prSet/>
      <dgm:spPr/>
      <dgm:t>
        <a:bodyPr/>
        <a:lstStyle/>
        <a:p>
          <a:endParaRPr lang="ru-RU"/>
        </a:p>
      </dgm:t>
    </dgm:pt>
    <dgm:pt modelId="{B8F860AC-4470-470A-A0B9-A35EF1F78644}">
      <dgm:prSet phldrT="[Текст]"/>
      <dgm:spPr/>
      <dgm:t>
        <a:bodyPr/>
        <a:lstStyle/>
        <a:p>
          <a:r>
            <a:rPr lang="ru-RU" dirty="0" smtClean="0"/>
            <a:t>анализирует выполнение плана выпуска продукции по объему и ассортименту, ритмичность работы, повышение качества продукции, внедрение новой техники и технологий, комплексной механизации и автоматизации производства, работу оборудования, расходование материальных ресурсов, длительность технологического цикла, комплектность выпуска продукции, общий технический и организационный уровень производства.</a:t>
          </a:r>
          <a:endParaRPr lang="ru-RU" dirty="0"/>
        </a:p>
      </dgm:t>
    </dgm:pt>
    <dgm:pt modelId="{FA46CBEC-735C-4093-A947-6CA280A2385D}" type="parTrans" cxnId="{71BB4D23-6443-406E-B3FB-D394617D5D71}">
      <dgm:prSet/>
      <dgm:spPr/>
      <dgm:t>
        <a:bodyPr/>
        <a:lstStyle/>
        <a:p>
          <a:endParaRPr lang="ru-RU"/>
        </a:p>
      </dgm:t>
    </dgm:pt>
    <dgm:pt modelId="{3FD5D363-09C6-458B-899B-89212CD7CECA}" type="sibTrans" cxnId="{71BB4D23-6443-406E-B3FB-D394617D5D71}">
      <dgm:prSet/>
      <dgm:spPr/>
      <dgm:t>
        <a:bodyPr/>
        <a:lstStyle/>
        <a:p>
          <a:endParaRPr lang="ru-RU"/>
        </a:p>
      </dgm:t>
    </dgm:pt>
    <dgm:pt modelId="{B7CCD879-564E-4EE9-8E3A-D17C380A6BA6}">
      <dgm:prSet phldrT="[Текст]"/>
      <dgm:spPr/>
      <dgm:t>
        <a:bodyPr/>
        <a:lstStyle/>
        <a:p>
          <a:r>
            <a:rPr lang="ru-RU" b="1" i="1" dirty="0" smtClean="0"/>
            <a:t>Отдел главного механика и энергетика</a:t>
          </a:r>
          <a:r>
            <a:rPr lang="ru-RU" dirty="0" smtClean="0"/>
            <a:t> </a:t>
          </a:r>
          <a:endParaRPr lang="ru-RU" dirty="0"/>
        </a:p>
      </dgm:t>
    </dgm:pt>
    <dgm:pt modelId="{72D18AF4-4DF1-47DB-92E8-8DE27D5A46BA}" type="parTrans" cxnId="{81A79393-DD6C-4AC7-B6A6-89E656AFC4CD}">
      <dgm:prSet/>
      <dgm:spPr/>
      <dgm:t>
        <a:bodyPr/>
        <a:lstStyle/>
        <a:p>
          <a:endParaRPr lang="ru-RU"/>
        </a:p>
      </dgm:t>
    </dgm:pt>
    <dgm:pt modelId="{D40E282C-0712-4341-9920-65FF6BAB22CA}" type="sibTrans" cxnId="{81A79393-DD6C-4AC7-B6A6-89E656AFC4CD}">
      <dgm:prSet/>
      <dgm:spPr/>
      <dgm:t>
        <a:bodyPr/>
        <a:lstStyle/>
        <a:p>
          <a:endParaRPr lang="ru-RU"/>
        </a:p>
      </dgm:t>
    </dgm:pt>
    <dgm:pt modelId="{9F8F5C64-6A86-459F-B0AA-79FBD4A56164}">
      <dgm:prSet phldrT="[Текст]"/>
      <dgm:spPr/>
      <dgm:t>
        <a:bodyPr/>
        <a:lstStyle/>
        <a:p>
          <a:r>
            <a:rPr lang="ru-RU" dirty="0" smtClean="0"/>
            <a:t>изучает состояние эксплуатации машин и оборудования, выполнение планов-графиков ремонта и модернизации оборудования, качество и себестоимость ремонтов, полноту использования оборудования и производственных мощностей, рациональность потребления энергоресурсов.</a:t>
          </a:r>
          <a:endParaRPr lang="ru-RU" dirty="0"/>
        </a:p>
      </dgm:t>
    </dgm:pt>
    <dgm:pt modelId="{6FEA0EA3-5DEF-47DF-8059-F0A7E783D5D9}" type="parTrans" cxnId="{69F1DAAA-7DEB-46D8-9C9A-8CD1180B9CE9}">
      <dgm:prSet/>
      <dgm:spPr/>
      <dgm:t>
        <a:bodyPr/>
        <a:lstStyle/>
        <a:p>
          <a:endParaRPr lang="ru-RU"/>
        </a:p>
      </dgm:t>
    </dgm:pt>
    <dgm:pt modelId="{63F1F17D-43C4-4D0F-BA4A-D5622257855C}" type="sibTrans" cxnId="{69F1DAAA-7DEB-46D8-9C9A-8CD1180B9CE9}">
      <dgm:prSet/>
      <dgm:spPr/>
      <dgm:t>
        <a:bodyPr/>
        <a:lstStyle/>
        <a:p>
          <a:endParaRPr lang="ru-RU"/>
        </a:p>
      </dgm:t>
    </dgm:pt>
    <dgm:pt modelId="{72FF4066-8F92-4368-B9E4-BB33B4A2FF58}">
      <dgm:prSet/>
      <dgm:spPr/>
      <dgm:t>
        <a:bodyPr/>
        <a:lstStyle/>
        <a:p>
          <a:r>
            <a:rPr lang="ru-RU" b="1" i="1" dirty="0" smtClean="0"/>
            <a:t>Отдел технического контроля</a:t>
          </a:r>
          <a:r>
            <a:rPr lang="ru-RU" dirty="0" smtClean="0"/>
            <a:t> </a:t>
          </a:r>
          <a:endParaRPr lang="ru-RU" dirty="0"/>
        </a:p>
      </dgm:t>
    </dgm:pt>
    <dgm:pt modelId="{C8FD37B7-CDFD-423B-8013-B5EA568AAD42}" type="parTrans" cxnId="{3D7D6B20-5F4C-4B42-9110-2780B733DE46}">
      <dgm:prSet/>
      <dgm:spPr/>
      <dgm:t>
        <a:bodyPr/>
        <a:lstStyle/>
        <a:p>
          <a:endParaRPr lang="ru-RU"/>
        </a:p>
      </dgm:t>
    </dgm:pt>
    <dgm:pt modelId="{97D37063-8036-4EEF-97E3-72FDE6A915B2}" type="sibTrans" cxnId="{3D7D6B20-5F4C-4B42-9110-2780B733DE46}">
      <dgm:prSet/>
      <dgm:spPr/>
      <dgm:t>
        <a:bodyPr/>
        <a:lstStyle/>
        <a:p>
          <a:endParaRPr lang="ru-RU"/>
        </a:p>
      </dgm:t>
    </dgm:pt>
    <dgm:pt modelId="{21E93417-D27C-4A15-BBC1-7B088137B48B}">
      <dgm:prSet/>
      <dgm:spPr/>
      <dgm:t>
        <a:bodyPr/>
        <a:lstStyle/>
        <a:p>
          <a:r>
            <a:rPr lang="ru-RU" dirty="0" smtClean="0"/>
            <a:t>анализирует качество сырья и готовой продукции, брак и потери от брака, рекламации покупателей, мероприятия по сокращению брака, повышению качества продукции, соблюдению технологической дисциплины и т.д.</a:t>
          </a:r>
          <a:endParaRPr lang="ru-RU" dirty="0"/>
        </a:p>
      </dgm:t>
    </dgm:pt>
    <dgm:pt modelId="{D0EE2479-F14B-4871-B68C-27779976FC65}" type="parTrans" cxnId="{66B4A122-E056-4A8E-BE65-E5734342DE2E}">
      <dgm:prSet/>
      <dgm:spPr/>
      <dgm:t>
        <a:bodyPr/>
        <a:lstStyle/>
        <a:p>
          <a:endParaRPr lang="ru-RU"/>
        </a:p>
      </dgm:t>
    </dgm:pt>
    <dgm:pt modelId="{3941A60F-68BD-4193-B69F-24A5EF66A80C}" type="sibTrans" cxnId="{66B4A122-E056-4A8E-BE65-E5734342DE2E}">
      <dgm:prSet/>
      <dgm:spPr/>
      <dgm:t>
        <a:bodyPr/>
        <a:lstStyle/>
        <a:p>
          <a:endParaRPr lang="ru-RU"/>
        </a:p>
      </dgm:t>
    </dgm:pt>
    <dgm:pt modelId="{DEA45253-85AA-4BC9-B683-E26FC32641C8}" type="pres">
      <dgm:prSet presAssocID="{2E41B9DD-6EFF-4D3A-A242-2D29701F9E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717367-B33F-4763-A866-F9FABBF32B66}" type="pres">
      <dgm:prSet presAssocID="{9C253B4E-0E23-4789-9642-79C5EDAEE2B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1399E-51B8-490A-8208-BACD616FFDF7}" type="pres">
      <dgm:prSet presAssocID="{9C253B4E-0E23-4789-9642-79C5EDAEE2B9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2809A5-595B-49AE-BCFA-EC6987875813}" type="pres">
      <dgm:prSet presAssocID="{B7CCD879-564E-4EE9-8E3A-D17C380A6BA6}" presName="parentText" presStyleLbl="node1" presStyleIdx="1" presStyleCnt="3" custLinFactNeighborX="-182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8B24B5-7CF7-4728-A634-73826A3EF42E}" type="pres">
      <dgm:prSet presAssocID="{B7CCD879-564E-4EE9-8E3A-D17C380A6BA6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776056-56A8-486B-8B33-FE8C26D5AF6C}" type="pres">
      <dgm:prSet presAssocID="{72FF4066-8F92-4368-B9E4-BB33B4A2FF5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E11515-DB37-4596-B53F-4EE58CE69028}" type="pres">
      <dgm:prSet presAssocID="{72FF4066-8F92-4368-B9E4-BB33B4A2FF58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7D6B20-5F4C-4B42-9110-2780B733DE46}" srcId="{2E41B9DD-6EFF-4D3A-A242-2D29701F9E29}" destId="{72FF4066-8F92-4368-B9E4-BB33B4A2FF58}" srcOrd="2" destOrd="0" parTransId="{C8FD37B7-CDFD-423B-8013-B5EA568AAD42}" sibTransId="{97D37063-8036-4EEF-97E3-72FDE6A915B2}"/>
    <dgm:cxn modelId="{66B4A122-E056-4A8E-BE65-E5734342DE2E}" srcId="{72FF4066-8F92-4368-B9E4-BB33B4A2FF58}" destId="{21E93417-D27C-4A15-BBC1-7B088137B48B}" srcOrd="0" destOrd="0" parTransId="{D0EE2479-F14B-4871-B68C-27779976FC65}" sibTransId="{3941A60F-68BD-4193-B69F-24A5EF66A80C}"/>
    <dgm:cxn modelId="{81A79393-DD6C-4AC7-B6A6-89E656AFC4CD}" srcId="{2E41B9DD-6EFF-4D3A-A242-2D29701F9E29}" destId="{B7CCD879-564E-4EE9-8E3A-D17C380A6BA6}" srcOrd="1" destOrd="0" parTransId="{72D18AF4-4DF1-47DB-92E8-8DE27D5A46BA}" sibTransId="{D40E282C-0712-4341-9920-65FF6BAB22CA}"/>
    <dgm:cxn modelId="{FE968C59-865D-4B86-A3BA-063D97BD1FA5}" type="presOf" srcId="{B8F860AC-4470-470A-A0B9-A35EF1F78644}" destId="{10E1399E-51B8-490A-8208-BACD616FFDF7}" srcOrd="0" destOrd="0" presId="urn:microsoft.com/office/officeart/2005/8/layout/vList2"/>
    <dgm:cxn modelId="{D179D800-B45D-4E3E-8CEF-56244F819873}" type="presOf" srcId="{72FF4066-8F92-4368-B9E4-BB33B4A2FF58}" destId="{7A776056-56A8-486B-8B33-FE8C26D5AF6C}" srcOrd="0" destOrd="0" presId="urn:microsoft.com/office/officeart/2005/8/layout/vList2"/>
    <dgm:cxn modelId="{B4712788-8135-4EB3-8CFB-0ADB06E3ABA6}" type="presOf" srcId="{2E41B9DD-6EFF-4D3A-A242-2D29701F9E29}" destId="{DEA45253-85AA-4BC9-B683-E26FC32641C8}" srcOrd="0" destOrd="0" presId="urn:microsoft.com/office/officeart/2005/8/layout/vList2"/>
    <dgm:cxn modelId="{BCAF3218-31E5-4331-BDD7-8532A83B828E}" type="presOf" srcId="{9F8F5C64-6A86-459F-B0AA-79FBD4A56164}" destId="{E58B24B5-7CF7-4728-A634-73826A3EF42E}" srcOrd="0" destOrd="0" presId="urn:microsoft.com/office/officeart/2005/8/layout/vList2"/>
    <dgm:cxn modelId="{FFEB1BE8-A628-47BD-9BC3-3A6796BC0620}" srcId="{2E41B9DD-6EFF-4D3A-A242-2D29701F9E29}" destId="{9C253B4E-0E23-4789-9642-79C5EDAEE2B9}" srcOrd="0" destOrd="0" parTransId="{ACE2675F-7933-4076-BBFD-C440EA949681}" sibTransId="{4B225B4C-6DA5-4465-8962-D3F3EAED2DFC}"/>
    <dgm:cxn modelId="{71BB4D23-6443-406E-B3FB-D394617D5D71}" srcId="{9C253B4E-0E23-4789-9642-79C5EDAEE2B9}" destId="{B8F860AC-4470-470A-A0B9-A35EF1F78644}" srcOrd="0" destOrd="0" parTransId="{FA46CBEC-735C-4093-A947-6CA280A2385D}" sibTransId="{3FD5D363-09C6-458B-899B-89212CD7CECA}"/>
    <dgm:cxn modelId="{91802819-A93D-4E82-8C9A-31A832C716ED}" type="presOf" srcId="{9C253B4E-0E23-4789-9642-79C5EDAEE2B9}" destId="{2E717367-B33F-4763-A866-F9FABBF32B66}" srcOrd="0" destOrd="0" presId="urn:microsoft.com/office/officeart/2005/8/layout/vList2"/>
    <dgm:cxn modelId="{0C124D78-4913-4D4D-857D-182CD6AC0384}" type="presOf" srcId="{B7CCD879-564E-4EE9-8E3A-D17C380A6BA6}" destId="{CB2809A5-595B-49AE-BCFA-EC6987875813}" srcOrd="0" destOrd="0" presId="urn:microsoft.com/office/officeart/2005/8/layout/vList2"/>
    <dgm:cxn modelId="{69F1DAAA-7DEB-46D8-9C9A-8CD1180B9CE9}" srcId="{B7CCD879-564E-4EE9-8E3A-D17C380A6BA6}" destId="{9F8F5C64-6A86-459F-B0AA-79FBD4A56164}" srcOrd="0" destOrd="0" parTransId="{6FEA0EA3-5DEF-47DF-8059-F0A7E783D5D9}" sibTransId="{63F1F17D-43C4-4D0F-BA4A-D5622257855C}"/>
    <dgm:cxn modelId="{713165D8-F912-4D3D-B56D-A834882B603F}" type="presOf" srcId="{21E93417-D27C-4A15-BBC1-7B088137B48B}" destId="{7DE11515-DB37-4596-B53F-4EE58CE69028}" srcOrd="0" destOrd="0" presId="urn:microsoft.com/office/officeart/2005/8/layout/vList2"/>
    <dgm:cxn modelId="{564F3870-22B6-4237-9AC7-1F60DB041344}" type="presParOf" srcId="{DEA45253-85AA-4BC9-B683-E26FC32641C8}" destId="{2E717367-B33F-4763-A866-F9FABBF32B66}" srcOrd="0" destOrd="0" presId="urn:microsoft.com/office/officeart/2005/8/layout/vList2"/>
    <dgm:cxn modelId="{69197F83-3201-4BF6-9700-CF0B49A18887}" type="presParOf" srcId="{DEA45253-85AA-4BC9-B683-E26FC32641C8}" destId="{10E1399E-51B8-490A-8208-BACD616FFDF7}" srcOrd="1" destOrd="0" presId="urn:microsoft.com/office/officeart/2005/8/layout/vList2"/>
    <dgm:cxn modelId="{71616A53-A855-441F-83AC-FE0D04C17865}" type="presParOf" srcId="{DEA45253-85AA-4BC9-B683-E26FC32641C8}" destId="{CB2809A5-595B-49AE-BCFA-EC6987875813}" srcOrd="2" destOrd="0" presId="urn:microsoft.com/office/officeart/2005/8/layout/vList2"/>
    <dgm:cxn modelId="{FF0A0F77-BDFE-4BBA-9C80-AF363F4C40DD}" type="presParOf" srcId="{DEA45253-85AA-4BC9-B683-E26FC32641C8}" destId="{E58B24B5-7CF7-4728-A634-73826A3EF42E}" srcOrd="3" destOrd="0" presId="urn:microsoft.com/office/officeart/2005/8/layout/vList2"/>
    <dgm:cxn modelId="{6B3259C9-AA9E-43B5-B8FD-6E16FC64FFD4}" type="presParOf" srcId="{DEA45253-85AA-4BC9-B683-E26FC32641C8}" destId="{7A776056-56A8-486B-8B33-FE8C26D5AF6C}" srcOrd="4" destOrd="0" presId="urn:microsoft.com/office/officeart/2005/8/layout/vList2"/>
    <dgm:cxn modelId="{5769CFC2-C6A3-44C6-A846-95D875B02B4C}" type="presParOf" srcId="{DEA45253-85AA-4BC9-B683-E26FC32641C8}" destId="{7DE11515-DB37-4596-B53F-4EE58CE6902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41B9DD-6EFF-4D3A-A242-2D29701F9E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253B4E-0E23-4789-9642-79C5EDAEE2B9}">
      <dgm:prSet phldrT="[Текст]"/>
      <dgm:spPr/>
      <dgm:t>
        <a:bodyPr/>
        <a:lstStyle/>
        <a:p>
          <a:r>
            <a:rPr lang="ru-RU" b="1" i="1" dirty="0" smtClean="0"/>
            <a:t>Отдел сбыта</a:t>
          </a:r>
          <a:r>
            <a:rPr lang="ru-RU" dirty="0" smtClean="0"/>
            <a:t> </a:t>
          </a:r>
          <a:endParaRPr lang="ru-RU" dirty="0"/>
        </a:p>
      </dgm:t>
    </dgm:pt>
    <dgm:pt modelId="{ACE2675F-7933-4076-BBFD-C440EA949681}" type="parTrans" cxnId="{FFEB1BE8-A628-47BD-9BC3-3A6796BC0620}">
      <dgm:prSet/>
      <dgm:spPr/>
      <dgm:t>
        <a:bodyPr/>
        <a:lstStyle/>
        <a:p>
          <a:endParaRPr lang="ru-RU"/>
        </a:p>
      </dgm:t>
    </dgm:pt>
    <dgm:pt modelId="{4B225B4C-6DA5-4465-8962-D3F3EAED2DFC}" type="sibTrans" cxnId="{FFEB1BE8-A628-47BD-9BC3-3A6796BC0620}">
      <dgm:prSet/>
      <dgm:spPr/>
      <dgm:t>
        <a:bodyPr/>
        <a:lstStyle/>
        <a:p>
          <a:endParaRPr lang="ru-RU"/>
        </a:p>
      </dgm:t>
    </dgm:pt>
    <dgm:pt modelId="{B8F860AC-4470-470A-A0B9-A35EF1F78644}">
      <dgm:prSet phldrT="[Текст]"/>
      <dgm:spPr/>
      <dgm:t>
        <a:bodyPr/>
        <a:lstStyle/>
        <a:p>
          <a:r>
            <a:rPr lang="ru-RU" dirty="0" smtClean="0"/>
            <a:t>изучает выполнение договорных обязательств и планов поставок продукции потребителям по объему, качеству, срокам, номенклатуре, состояние складских запасов и сохранность готовой продукции.</a:t>
          </a:r>
          <a:endParaRPr lang="ru-RU" dirty="0"/>
        </a:p>
      </dgm:t>
    </dgm:pt>
    <dgm:pt modelId="{FA46CBEC-735C-4093-A947-6CA280A2385D}" type="parTrans" cxnId="{71BB4D23-6443-406E-B3FB-D394617D5D71}">
      <dgm:prSet/>
      <dgm:spPr/>
      <dgm:t>
        <a:bodyPr/>
        <a:lstStyle/>
        <a:p>
          <a:endParaRPr lang="ru-RU"/>
        </a:p>
      </dgm:t>
    </dgm:pt>
    <dgm:pt modelId="{3FD5D363-09C6-458B-899B-89212CD7CECA}" type="sibTrans" cxnId="{71BB4D23-6443-406E-B3FB-D394617D5D71}">
      <dgm:prSet/>
      <dgm:spPr/>
      <dgm:t>
        <a:bodyPr/>
        <a:lstStyle/>
        <a:p>
          <a:endParaRPr lang="ru-RU"/>
        </a:p>
      </dgm:t>
    </dgm:pt>
    <dgm:pt modelId="{B7CCD879-564E-4EE9-8E3A-D17C380A6BA6}">
      <dgm:prSet phldrT="[Текст]"/>
      <dgm:spPr/>
      <dgm:t>
        <a:bodyPr/>
        <a:lstStyle/>
        <a:p>
          <a:r>
            <a:rPr lang="ru-RU" b="1" i="1" dirty="0" smtClean="0"/>
            <a:t>Отдел труда и заработной платы</a:t>
          </a:r>
          <a:r>
            <a:rPr lang="ru-RU" dirty="0" smtClean="0"/>
            <a:t> </a:t>
          </a:r>
          <a:endParaRPr lang="ru-RU" dirty="0"/>
        </a:p>
      </dgm:t>
    </dgm:pt>
    <dgm:pt modelId="{72D18AF4-4DF1-47DB-92E8-8DE27D5A46BA}" type="parTrans" cxnId="{81A79393-DD6C-4AC7-B6A6-89E656AFC4CD}">
      <dgm:prSet/>
      <dgm:spPr/>
      <dgm:t>
        <a:bodyPr/>
        <a:lstStyle/>
        <a:p>
          <a:endParaRPr lang="ru-RU"/>
        </a:p>
      </dgm:t>
    </dgm:pt>
    <dgm:pt modelId="{D40E282C-0712-4341-9920-65FF6BAB22CA}" type="sibTrans" cxnId="{81A79393-DD6C-4AC7-B6A6-89E656AFC4CD}">
      <dgm:prSet/>
      <dgm:spPr/>
      <dgm:t>
        <a:bodyPr/>
        <a:lstStyle/>
        <a:p>
          <a:endParaRPr lang="ru-RU"/>
        </a:p>
      </dgm:t>
    </dgm:pt>
    <dgm:pt modelId="{9F8F5C64-6A86-459F-B0AA-79FBD4A56164}">
      <dgm:prSet phldrT="[Текст]"/>
      <dgm:spPr/>
      <dgm:t>
        <a:bodyPr/>
        <a:lstStyle/>
        <a:p>
          <a:r>
            <a:rPr lang="ru-RU" dirty="0" smtClean="0"/>
            <a:t>анализирует уровень организации труда, выполнение плана мероприятий по повышению его уровня, обеспеченность предприятия трудовыми ресурсами по категориям и профессиям, уровень производительности труда, использование фонда рабочего времени и фонда зарплаты.</a:t>
          </a:r>
          <a:endParaRPr lang="ru-RU" dirty="0"/>
        </a:p>
      </dgm:t>
    </dgm:pt>
    <dgm:pt modelId="{6FEA0EA3-5DEF-47DF-8059-F0A7E783D5D9}" type="parTrans" cxnId="{69F1DAAA-7DEB-46D8-9C9A-8CD1180B9CE9}">
      <dgm:prSet/>
      <dgm:spPr/>
      <dgm:t>
        <a:bodyPr/>
        <a:lstStyle/>
        <a:p>
          <a:endParaRPr lang="ru-RU"/>
        </a:p>
      </dgm:t>
    </dgm:pt>
    <dgm:pt modelId="{63F1F17D-43C4-4D0F-BA4A-D5622257855C}" type="sibTrans" cxnId="{69F1DAAA-7DEB-46D8-9C9A-8CD1180B9CE9}">
      <dgm:prSet/>
      <dgm:spPr/>
      <dgm:t>
        <a:bodyPr/>
        <a:lstStyle/>
        <a:p>
          <a:endParaRPr lang="ru-RU"/>
        </a:p>
      </dgm:t>
    </dgm:pt>
    <dgm:pt modelId="{DEA45253-85AA-4BC9-B683-E26FC32641C8}" type="pres">
      <dgm:prSet presAssocID="{2E41B9DD-6EFF-4D3A-A242-2D29701F9E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717367-B33F-4763-A866-F9FABBF32B66}" type="pres">
      <dgm:prSet presAssocID="{9C253B4E-0E23-4789-9642-79C5EDAEE2B9}" presName="parentText" presStyleLbl="node1" presStyleIdx="0" presStyleCnt="2" custLinFactNeighborX="-2007" custLinFactNeighborY="-30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1399E-51B8-490A-8208-BACD616FFDF7}" type="pres">
      <dgm:prSet presAssocID="{9C253B4E-0E23-4789-9642-79C5EDAEE2B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2809A5-595B-49AE-BCFA-EC6987875813}" type="pres">
      <dgm:prSet presAssocID="{B7CCD879-564E-4EE9-8E3A-D17C380A6BA6}" presName="parentText" presStyleLbl="node1" presStyleIdx="1" presStyleCnt="2" custLinFactNeighborX="-182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8B24B5-7CF7-4728-A634-73826A3EF42E}" type="pres">
      <dgm:prSet presAssocID="{B7CCD879-564E-4EE9-8E3A-D17C380A6BA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A79393-DD6C-4AC7-B6A6-89E656AFC4CD}" srcId="{2E41B9DD-6EFF-4D3A-A242-2D29701F9E29}" destId="{B7CCD879-564E-4EE9-8E3A-D17C380A6BA6}" srcOrd="1" destOrd="0" parTransId="{72D18AF4-4DF1-47DB-92E8-8DE27D5A46BA}" sibTransId="{D40E282C-0712-4341-9920-65FF6BAB22CA}"/>
    <dgm:cxn modelId="{8A918116-2317-4DD3-8F76-12AAA0787BB3}" type="presOf" srcId="{B7CCD879-564E-4EE9-8E3A-D17C380A6BA6}" destId="{CB2809A5-595B-49AE-BCFA-EC6987875813}" srcOrd="0" destOrd="0" presId="urn:microsoft.com/office/officeart/2005/8/layout/vList2"/>
    <dgm:cxn modelId="{51C4351E-AD98-4D15-B65E-9E0B87F5B86A}" type="presOf" srcId="{9C253B4E-0E23-4789-9642-79C5EDAEE2B9}" destId="{2E717367-B33F-4763-A866-F9FABBF32B66}" srcOrd="0" destOrd="0" presId="urn:microsoft.com/office/officeart/2005/8/layout/vList2"/>
    <dgm:cxn modelId="{9A04BB93-AF6A-4C9D-A0D2-11D8CE37E038}" type="presOf" srcId="{9F8F5C64-6A86-459F-B0AA-79FBD4A56164}" destId="{E58B24B5-7CF7-4728-A634-73826A3EF42E}" srcOrd="0" destOrd="0" presId="urn:microsoft.com/office/officeart/2005/8/layout/vList2"/>
    <dgm:cxn modelId="{FFEB1BE8-A628-47BD-9BC3-3A6796BC0620}" srcId="{2E41B9DD-6EFF-4D3A-A242-2D29701F9E29}" destId="{9C253B4E-0E23-4789-9642-79C5EDAEE2B9}" srcOrd="0" destOrd="0" parTransId="{ACE2675F-7933-4076-BBFD-C440EA949681}" sibTransId="{4B225B4C-6DA5-4465-8962-D3F3EAED2DFC}"/>
    <dgm:cxn modelId="{71BB4D23-6443-406E-B3FB-D394617D5D71}" srcId="{9C253B4E-0E23-4789-9642-79C5EDAEE2B9}" destId="{B8F860AC-4470-470A-A0B9-A35EF1F78644}" srcOrd="0" destOrd="0" parTransId="{FA46CBEC-735C-4093-A947-6CA280A2385D}" sibTransId="{3FD5D363-09C6-458B-899B-89212CD7CECA}"/>
    <dgm:cxn modelId="{69F1DAAA-7DEB-46D8-9C9A-8CD1180B9CE9}" srcId="{B7CCD879-564E-4EE9-8E3A-D17C380A6BA6}" destId="{9F8F5C64-6A86-459F-B0AA-79FBD4A56164}" srcOrd="0" destOrd="0" parTransId="{6FEA0EA3-5DEF-47DF-8059-F0A7E783D5D9}" sibTransId="{63F1F17D-43C4-4D0F-BA4A-D5622257855C}"/>
    <dgm:cxn modelId="{3B18441E-758F-4487-B761-91F9C45313A7}" type="presOf" srcId="{B8F860AC-4470-470A-A0B9-A35EF1F78644}" destId="{10E1399E-51B8-490A-8208-BACD616FFDF7}" srcOrd="0" destOrd="0" presId="urn:microsoft.com/office/officeart/2005/8/layout/vList2"/>
    <dgm:cxn modelId="{6B3E3162-DDB2-4EC7-BEBA-6FB74C9A903B}" type="presOf" srcId="{2E41B9DD-6EFF-4D3A-A242-2D29701F9E29}" destId="{DEA45253-85AA-4BC9-B683-E26FC32641C8}" srcOrd="0" destOrd="0" presId="urn:microsoft.com/office/officeart/2005/8/layout/vList2"/>
    <dgm:cxn modelId="{5DE2D475-73F4-4A53-94E8-D346A02EBD9A}" type="presParOf" srcId="{DEA45253-85AA-4BC9-B683-E26FC32641C8}" destId="{2E717367-B33F-4763-A866-F9FABBF32B66}" srcOrd="0" destOrd="0" presId="urn:microsoft.com/office/officeart/2005/8/layout/vList2"/>
    <dgm:cxn modelId="{F0A9F0A3-C440-4D6D-BE35-81B30D0BEBC5}" type="presParOf" srcId="{DEA45253-85AA-4BC9-B683-E26FC32641C8}" destId="{10E1399E-51B8-490A-8208-BACD616FFDF7}" srcOrd="1" destOrd="0" presId="urn:microsoft.com/office/officeart/2005/8/layout/vList2"/>
    <dgm:cxn modelId="{7EED0E88-684A-4B85-A547-7B18F9438DFA}" type="presParOf" srcId="{DEA45253-85AA-4BC9-B683-E26FC32641C8}" destId="{CB2809A5-595B-49AE-BCFA-EC6987875813}" srcOrd="2" destOrd="0" presId="urn:microsoft.com/office/officeart/2005/8/layout/vList2"/>
    <dgm:cxn modelId="{455EB8F7-0502-4D06-A72E-381052C49022}" type="presParOf" srcId="{DEA45253-85AA-4BC9-B683-E26FC32641C8}" destId="{E58B24B5-7CF7-4728-A634-73826A3EF42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7C0844-E076-45B6-8DB3-881E25EB2772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AA367B3-A7CE-4AD8-9F8E-BAE4F0486297}">
      <dgm:prSet phldrT="[Текст]"/>
      <dgm:spPr/>
      <dgm:t>
        <a:bodyPr/>
        <a:lstStyle/>
        <a:p>
          <a:r>
            <a:rPr lang="ru-RU" dirty="0" smtClean="0"/>
            <a:t>плановые</a:t>
          </a:r>
          <a:endParaRPr lang="ru-RU" dirty="0"/>
        </a:p>
      </dgm:t>
    </dgm:pt>
    <dgm:pt modelId="{08289120-2757-4BC1-9FCB-AA11E1C866F8}" type="parTrans" cxnId="{65986C82-A7CC-4D28-9376-FC9BD562ED8C}">
      <dgm:prSet/>
      <dgm:spPr/>
      <dgm:t>
        <a:bodyPr/>
        <a:lstStyle/>
        <a:p>
          <a:endParaRPr lang="ru-RU"/>
        </a:p>
      </dgm:t>
    </dgm:pt>
    <dgm:pt modelId="{B7C3B37D-FFE7-4166-985F-71AEA9A12FA6}" type="sibTrans" cxnId="{65986C82-A7CC-4D28-9376-FC9BD562ED8C}">
      <dgm:prSet/>
      <dgm:spPr/>
      <dgm:t>
        <a:bodyPr/>
        <a:lstStyle/>
        <a:p>
          <a:endParaRPr lang="ru-RU"/>
        </a:p>
      </dgm:t>
    </dgm:pt>
    <dgm:pt modelId="{FF6A5E72-E495-4398-8CA4-CB37D2EE89B5}">
      <dgm:prSet phldrT="[Текст]"/>
      <dgm:spPr/>
      <dgm:t>
        <a:bodyPr/>
        <a:lstStyle/>
        <a:p>
          <a:r>
            <a:rPr lang="ru-RU" dirty="0" smtClean="0"/>
            <a:t>все типы планов, которые разрабатываются на предприятии (перспективные, текущие, оперативные, хозрасчетные, задания, технологические карты), а также нормативные материалы, сметы, ценники, проектные задания и др.</a:t>
          </a:r>
          <a:endParaRPr lang="ru-RU" dirty="0"/>
        </a:p>
      </dgm:t>
    </dgm:pt>
    <dgm:pt modelId="{C1F02115-EDF1-4C2F-9E25-260258287704}" type="parTrans" cxnId="{D0FA3F44-D07E-4BB2-A706-028ED764AAD4}">
      <dgm:prSet/>
      <dgm:spPr/>
      <dgm:t>
        <a:bodyPr/>
        <a:lstStyle/>
        <a:p>
          <a:endParaRPr lang="ru-RU"/>
        </a:p>
      </dgm:t>
    </dgm:pt>
    <dgm:pt modelId="{5C446215-780D-472F-BCDB-EA0335DE839D}" type="sibTrans" cxnId="{D0FA3F44-D07E-4BB2-A706-028ED764AAD4}">
      <dgm:prSet/>
      <dgm:spPr/>
      <dgm:t>
        <a:bodyPr/>
        <a:lstStyle/>
        <a:p>
          <a:endParaRPr lang="ru-RU"/>
        </a:p>
      </dgm:t>
    </dgm:pt>
    <dgm:pt modelId="{171A4AB7-3867-4A8A-A252-42794E29C67E}">
      <dgm:prSet phldrT="[Текст]"/>
      <dgm:spPr/>
      <dgm:t>
        <a:bodyPr/>
        <a:lstStyle/>
        <a:p>
          <a:r>
            <a:rPr lang="ru-RU" dirty="0" smtClean="0"/>
            <a:t>учетные</a:t>
          </a:r>
          <a:endParaRPr lang="ru-RU" dirty="0"/>
        </a:p>
      </dgm:t>
    </dgm:pt>
    <dgm:pt modelId="{B92B6EEE-522D-4AC1-93EC-1C5058F3EFD1}" type="parTrans" cxnId="{1AC46632-2ACB-48F1-A22E-B011EB0CA2EA}">
      <dgm:prSet/>
      <dgm:spPr/>
      <dgm:t>
        <a:bodyPr/>
        <a:lstStyle/>
        <a:p>
          <a:endParaRPr lang="ru-RU"/>
        </a:p>
      </dgm:t>
    </dgm:pt>
    <dgm:pt modelId="{9BAC5A29-A3E3-459E-AE91-A326CFB3D1C0}" type="sibTrans" cxnId="{1AC46632-2ACB-48F1-A22E-B011EB0CA2EA}">
      <dgm:prSet/>
      <dgm:spPr/>
      <dgm:t>
        <a:bodyPr/>
        <a:lstStyle/>
        <a:p>
          <a:endParaRPr lang="ru-RU"/>
        </a:p>
      </dgm:t>
    </dgm:pt>
    <dgm:pt modelId="{22F63411-6B6B-46E9-8C53-27245DCFE6D7}">
      <dgm:prSet phldrT="[Текст]"/>
      <dgm:spPr/>
      <dgm:t>
        <a:bodyPr/>
        <a:lstStyle/>
        <a:p>
          <a:r>
            <a:rPr lang="ru-RU" dirty="0" smtClean="0"/>
            <a:t>все данные, которые содержат документы бухгалтерского, статистического и оперативного учета, а также все виды отчетности, первичная учетная документация</a:t>
          </a:r>
          <a:endParaRPr lang="ru-RU" dirty="0"/>
        </a:p>
      </dgm:t>
    </dgm:pt>
    <dgm:pt modelId="{EB6FCE38-9A6E-4E9C-826F-04124BE88AB9}" type="parTrans" cxnId="{89A63EC9-7E7D-4835-AB8C-7F5064601A7A}">
      <dgm:prSet/>
      <dgm:spPr/>
      <dgm:t>
        <a:bodyPr/>
        <a:lstStyle/>
        <a:p>
          <a:endParaRPr lang="ru-RU"/>
        </a:p>
      </dgm:t>
    </dgm:pt>
    <dgm:pt modelId="{474AE9AA-47B7-4F2B-BBA7-81FE04E25C6B}" type="sibTrans" cxnId="{89A63EC9-7E7D-4835-AB8C-7F5064601A7A}">
      <dgm:prSet/>
      <dgm:spPr/>
      <dgm:t>
        <a:bodyPr/>
        <a:lstStyle/>
        <a:p>
          <a:endParaRPr lang="ru-RU"/>
        </a:p>
      </dgm:t>
    </dgm:pt>
    <dgm:pt modelId="{E57C6D2A-86CA-445F-B0C7-3B045543F492}">
      <dgm:prSet phldrT="[Текст]"/>
      <dgm:spPr/>
      <dgm:t>
        <a:bodyPr/>
        <a:lstStyle/>
        <a:p>
          <a:r>
            <a:rPr lang="ru-RU" dirty="0" err="1" smtClean="0"/>
            <a:t>внеучетные</a:t>
          </a:r>
          <a:endParaRPr lang="ru-RU" dirty="0"/>
        </a:p>
      </dgm:t>
    </dgm:pt>
    <dgm:pt modelId="{2160C2B3-1BCB-4DEA-94A8-4F271B9C139D}" type="parTrans" cxnId="{832CBDCD-9DC7-48F9-AA8A-6CEDB0630502}">
      <dgm:prSet/>
      <dgm:spPr/>
      <dgm:t>
        <a:bodyPr/>
        <a:lstStyle/>
        <a:p>
          <a:endParaRPr lang="ru-RU"/>
        </a:p>
      </dgm:t>
    </dgm:pt>
    <dgm:pt modelId="{F9A65F0A-D1C4-45DC-BA54-E622AAFC1F85}" type="sibTrans" cxnId="{832CBDCD-9DC7-48F9-AA8A-6CEDB0630502}">
      <dgm:prSet/>
      <dgm:spPr/>
      <dgm:t>
        <a:bodyPr/>
        <a:lstStyle/>
        <a:p>
          <a:endParaRPr lang="ru-RU"/>
        </a:p>
      </dgm:t>
    </dgm:pt>
    <dgm:pt modelId="{D19C3BED-ECBD-43A1-94A0-3098B9491CF4}">
      <dgm:prSet phldrT="[Текст]"/>
      <dgm:spPr/>
      <dgm:t>
        <a:bodyPr/>
        <a:lstStyle/>
        <a:p>
          <a:r>
            <a:rPr lang="ru-RU" dirty="0" smtClean="0"/>
            <a:t>Официальные документы: ФЗ, указы президента, постановления правительства и местных органов власти, приказы вышестоящих органов управления, акты ревизий и проверок, приказы и распоряжения руководителей предприятия.</a:t>
          </a:r>
          <a:endParaRPr lang="ru-RU" dirty="0"/>
        </a:p>
      </dgm:t>
    </dgm:pt>
    <dgm:pt modelId="{C521789B-8041-411E-9DBF-0613ACC6E285}" type="parTrans" cxnId="{CD4350D6-1353-4471-839D-D7912FA241D9}">
      <dgm:prSet/>
      <dgm:spPr/>
      <dgm:t>
        <a:bodyPr/>
        <a:lstStyle/>
        <a:p>
          <a:endParaRPr lang="ru-RU"/>
        </a:p>
      </dgm:t>
    </dgm:pt>
    <dgm:pt modelId="{CBEE374E-413D-49DD-9EE7-8B4A13BBA7B0}" type="sibTrans" cxnId="{CD4350D6-1353-4471-839D-D7912FA241D9}">
      <dgm:prSet/>
      <dgm:spPr/>
      <dgm:t>
        <a:bodyPr/>
        <a:lstStyle/>
        <a:p>
          <a:endParaRPr lang="ru-RU"/>
        </a:p>
      </dgm:t>
    </dgm:pt>
    <dgm:pt modelId="{EFD9FF08-F5D1-40D4-9F09-27BFCE6693BC}">
      <dgm:prSet/>
      <dgm:spPr/>
      <dgm:t>
        <a:bodyPr/>
        <a:lstStyle/>
        <a:p>
          <a:r>
            <a:rPr lang="ru-RU" dirty="0" smtClean="0"/>
            <a:t>Хозяйственно-правовые документы: договора, соглашения, решения арбитража и судебных органов.</a:t>
          </a:r>
          <a:endParaRPr lang="ru-RU" dirty="0"/>
        </a:p>
      </dgm:t>
    </dgm:pt>
    <dgm:pt modelId="{1E785B77-FCAF-45FD-AB1F-D15D5EC1C59E}" type="parTrans" cxnId="{AC818400-5BAD-410E-BBB8-F758C9F49261}">
      <dgm:prSet/>
      <dgm:spPr/>
      <dgm:t>
        <a:bodyPr/>
        <a:lstStyle/>
        <a:p>
          <a:endParaRPr lang="ru-RU"/>
        </a:p>
      </dgm:t>
    </dgm:pt>
    <dgm:pt modelId="{6F684CC5-BB72-43D8-84C1-3EDF04E7D323}" type="sibTrans" cxnId="{AC818400-5BAD-410E-BBB8-F758C9F49261}">
      <dgm:prSet/>
      <dgm:spPr/>
      <dgm:t>
        <a:bodyPr/>
        <a:lstStyle/>
        <a:p>
          <a:endParaRPr lang="ru-RU"/>
        </a:p>
      </dgm:t>
    </dgm:pt>
    <dgm:pt modelId="{DB202483-7862-4471-A197-FC3C5096815E}">
      <dgm:prSet/>
      <dgm:spPr/>
      <dgm:t>
        <a:bodyPr/>
        <a:lstStyle/>
        <a:p>
          <a:r>
            <a:rPr lang="ru-RU" dirty="0" smtClean="0"/>
            <a:t>Решения общих собраний коллектива, совета трудового коллектива предприятия.</a:t>
          </a:r>
          <a:endParaRPr lang="ru-RU" dirty="0"/>
        </a:p>
      </dgm:t>
    </dgm:pt>
    <dgm:pt modelId="{8266F69B-D36C-4406-AE19-6C2C3A84CDEE}" type="parTrans" cxnId="{C8BC22CA-56B4-4712-8984-802920D0E9EC}">
      <dgm:prSet/>
      <dgm:spPr/>
      <dgm:t>
        <a:bodyPr/>
        <a:lstStyle/>
        <a:p>
          <a:endParaRPr lang="ru-RU"/>
        </a:p>
      </dgm:t>
    </dgm:pt>
    <dgm:pt modelId="{3736E2DF-2AD3-4A50-80E3-8B70EDF63860}" type="sibTrans" cxnId="{C8BC22CA-56B4-4712-8984-802920D0E9EC}">
      <dgm:prSet/>
      <dgm:spPr/>
      <dgm:t>
        <a:bodyPr/>
        <a:lstStyle/>
        <a:p>
          <a:endParaRPr lang="ru-RU"/>
        </a:p>
      </dgm:t>
    </dgm:pt>
    <dgm:pt modelId="{076413ED-86CC-4ABE-9105-70E2A093898F}">
      <dgm:prSet/>
      <dgm:spPr/>
      <dgm:t>
        <a:bodyPr/>
        <a:lstStyle/>
        <a:p>
          <a:r>
            <a:rPr lang="ru-RU" dirty="0" smtClean="0"/>
            <a:t>Материалы из внешних источников (Интернет).</a:t>
          </a:r>
          <a:endParaRPr lang="ru-RU" dirty="0"/>
        </a:p>
      </dgm:t>
    </dgm:pt>
    <dgm:pt modelId="{BCA411C4-77B4-4E7A-BFE1-41465E62216F}" type="parTrans" cxnId="{F44C6B62-176E-4856-9ADE-B28EE43DFEC5}">
      <dgm:prSet/>
      <dgm:spPr/>
      <dgm:t>
        <a:bodyPr/>
        <a:lstStyle/>
        <a:p>
          <a:endParaRPr lang="ru-RU"/>
        </a:p>
      </dgm:t>
    </dgm:pt>
    <dgm:pt modelId="{99EBAFE5-1826-4982-A084-E4FB356F657B}" type="sibTrans" cxnId="{F44C6B62-176E-4856-9ADE-B28EE43DFEC5}">
      <dgm:prSet/>
      <dgm:spPr/>
      <dgm:t>
        <a:bodyPr/>
        <a:lstStyle/>
        <a:p>
          <a:endParaRPr lang="ru-RU"/>
        </a:p>
      </dgm:t>
    </dgm:pt>
    <dgm:pt modelId="{8173B67F-65AF-444F-97B7-AF1C1561FD82}">
      <dgm:prSet/>
      <dgm:spPr/>
      <dgm:t>
        <a:bodyPr/>
        <a:lstStyle/>
        <a:p>
          <a:r>
            <a:rPr lang="ru-RU" dirty="0" smtClean="0"/>
            <a:t>Техническая и технологическая документация.</a:t>
          </a:r>
          <a:endParaRPr lang="ru-RU" dirty="0"/>
        </a:p>
      </dgm:t>
    </dgm:pt>
    <dgm:pt modelId="{D85F1232-E432-4C58-9764-2724C60FA5B2}" type="parTrans" cxnId="{A71DF446-9574-41B4-9A80-6A91F15D0044}">
      <dgm:prSet/>
      <dgm:spPr/>
      <dgm:t>
        <a:bodyPr/>
        <a:lstStyle/>
        <a:p>
          <a:endParaRPr lang="ru-RU"/>
        </a:p>
      </dgm:t>
    </dgm:pt>
    <dgm:pt modelId="{F167AFAC-0EC6-42E9-845A-D329469DDC9C}" type="sibTrans" cxnId="{A71DF446-9574-41B4-9A80-6A91F15D0044}">
      <dgm:prSet/>
      <dgm:spPr/>
      <dgm:t>
        <a:bodyPr/>
        <a:lstStyle/>
        <a:p>
          <a:endParaRPr lang="ru-RU"/>
        </a:p>
      </dgm:t>
    </dgm:pt>
    <dgm:pt modelId="{36AF173B-0181-4BDD-9E33-D0B5786752BD}">
      <dgm:prSet/>
      <dgm:spPr/>
      <dgm:t>
        <a:bodyPr/>
        <a:lstStyle/>
        <a:p>
          <a:r>
            <a:rPr lang="ru-RU" dirty="0" smtClean="0"/>
            <a:t>Материалы специальных обследований состояния производства (хронометраж, фотография и т.п.).                                  </a:t>
          </a:r>
          <a:endParaRPr lang="ru-RU" dirty="0"/>
        </a:p>
      </dgm:t>
    </dgm:pt>
    <dgm:pt modelId="{02E8C84E-2FAE-4B04-B835-314E0E268D47}" type="parTrans" cxnId="{6D7BB421-279E-417C-BAE5-66BA00BC5785}">
      <dgm:prSet/>
      <dgm:spPr/>
      <dgm:t>
        <a:bodyPr/>
        <a:lstStyle/>
        <a:p>
          <a:endParaRPr lang="ru-RU"/>
        </a:p>
      </dgm:t>
    </dgm:pt>
    <dgm:pt modelId="{FAB5EEFD-B2BD-4DF7-8239-50AE72FF8770}" type="sibTrans" cxnId="{6D7BB421-279E-417C-BAE5-66BA00BC5785}">
      <dgm:prSet/>
      <dgm:spPr/>
      <dgm:t>
        <a:bodyPr/>
        <a:lstStyle/>
        <a:p>
          <a:endParaRPr lang="ru-RU"/>
        </a:p>
      </dgm:t>
    </dgm:pt>
    <dgm:pt modelId="{77A2C202-338C-4C4F-9517-A2BBD10C4259}">
      <dgm:prSet/>
      <dgm:spPr/>
      <dgm:t>
        <a:bodyPr/>
        <a:lstStyle/>
        <a:p>
          <a:r>
            <a:rPr lang="ru-RU" dirty="0" smtClean="0"/>
            <a:t>Устная информация.</a:t>
          </a:r>
          <a:endParaRPr lang="ru-RU" dirty="0"/>
        </a:p>
      </dgm:t>
    </dgm:pt>
    <dgm:pt modelId="{9D6384F0-67CE-49D3-934C-6DCE40F85BFC}" type="parTrans" cxnId="{09FB7E5A-C353-446F-9195-2EDFF91BA638}">
      <dgm:prSet/>
      <dgm:spPr/>
      <dgm:t>
        <a:bodyPr/>
        <a:lstStyle/>
        <a:p>
          <a:endParaRPr lang="ru-RU"/>
        </a:p>
      </dgm:t>
    </dgm:pt>
    <dgm:pt modelId="{A16A69FA-18CC-4B30-AD70-D0C889A59A20}" type="sibTrans" cxnId="{09FB7E5A-C353-446F-9195-2EDFF91BA638}">
      <dgm:prSet/>
      <dgm:spPr/>
      <dgm:t>
        <a:bodyPr/>
        <a:lstStyle/>
        <a:p>
          <a:endParaRPr lang="ru-RU"/>
        </a:p>
      </dgm:t>
    </dgm:pt>
    <dgm:pt modelId="{B962517E-5AD9-4BBE-A5F2-34B03D244568}" type="pres">
      <dgm:prSet presAssocID="{017C0844-E076-45B6-8DB3-881E25EB277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A7ABD6-61EF-40FC-8BD5-BD3C599D5D2C}" type="pres">
      <dgm:prSet presAssocID="{DAA367B3-A7CE-4AD8-9F8E-BAE4F0486297}" presName="composite" presStyleCnt="0"/>
      <dgm:spPr/>
    </dgm:pt>
    <dgm:pt modelId="{FF8AAEAE-5B6D-443B-A0E5-C2ACB95999CC}" type="pres">
      <dgm:prSet presAssocID="{DAA367B3-A7CE-4AD8-9F8E-BAE4F048629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29B321-7FF7-4F87-B82D-1930CCD99A16}" type="pres">
      <dgm:prSet presAssocID="{DAA367B3-A7CE-4AD8-9F8E-BAE4F0486297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31D9A-4884-40C9-84A3-A8363B0F8555}" type="pres">
      <dgm:prSet presAssocID="{B7C3B37D-FFE7-4166-985F-71AEA9A12FA6}" presName="space" presStyleCnt="0"/>
      <dgm:spPr/>
    </dgm:pt>
    <dgm:pt modelId="{E2826EC9-31BD-4D7C-A35C-65B069DB17D4}" type="pres">
      <dgm:prSet presAssocID="{171A4AB7-3867-4A8A-A252-42794E29C67E}" presName="composite" presStyleCnt="0"/>
      <dgm:spPr/>
    </dgm:pt>
    <dgm:pt modelId="{43478976-C9D9-47F9-83D3-95EC214F00E1}" type="pres">
      <dgm:prSet presAssocID="{171A4AB7-3867-4A8A-A252-42794E29C67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4E9405-CFE3-4D7D-B1D2-D8E0F2C8AEE0}" type="pres">
      <dgm:prSet presAssocID="{171A4AB7-3867-4A8A-A252-42794E29C67E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9B6B4-813D-4D1D-B5F4-FDDF41806944}" type="pres">
      <dgm:prSet presAssocID="{9BAC5A29-A3E3-459E-AE91-A326CFB3D1C0}" presName="space" presStyleCnt="0"/>
      <dgm:spPr/>
    </dgm:pt>
    <dgm:pt modelId="{A53960F3-5878-4B9D-B51C-02A15911977F}" type="pres">
      <dgm:prSet presAssocID="{E57C6D2A-86CA-445F-B0C7-3B045543F492}" presName="composite" presStyleCnt="0"/>
      <dgm:spPr/>
    </dgm:pt>
    <dgm:pt modelId="{09AAA97B-4AEC-4866-B8F8-9C55461A0CCE}" type="pres">
      <dgm:prSet presAssocID="{E57C6D2A-86CA-445F-B0C7-3B045543F49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215FA4-0614-4D1B-8E1E-B5812D27560B}" type="pres">
      <dgm:prSet presAssocID="{E57C6D2A-86CA-445F-B0C7-3B045543F49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AD9BC8-D13D-44C7-9259-B2204A2E5F01}" type="presOf" srcId="{36AF173B-0181-4BDD-9E33-D0B5786752BD}" destId="{5B215FA4-0614-4D1B-8E1E-B5812D27560B}" srcOrd="0" destOrd="5" presId="urn:microsoft.com/office/officeart/2005/8/layout/hList1"/>
    <dgm:cxn modelId="{73E18CD8-29FD-48D2-8431-BA2CC6ED41CA}" type="presOf" srcId="{22F63411-6B6B-46E9-8C53-27245DCFE6D7}" destId="{4F4E9405-CFE3-4D7D-B1D2-D8E0F2C8AEE0}" srcOrd="0" destOrd="0" presId="urn:microsoft.com/office/officeart/2005/8/layout/hList1"/>
    <dgm:cxn modelId="{DBA89A90-DD79-4D4C-9219-662D7F3A4D8C}" type="presOf" srcId="{77A2C202-338C-4C4F-9517-A2BBD10C4259}" destId="{5B215FA4-0614-4D1B-8E1E-B5812D27560B}" srcOrd="0" destOrd="6" presId="urn:microsoft.com/office/officeart/2005/8/layout/hList1"/>
    <dgm:cxn modelId="{CF85F16D-80C8-4609-9A34-D4A3F11CB1BC}" type="presOf" srcId="{E57C6D2A-86CA-445F-B0C7-3B045543F492}" destId="{09AAA97B-4AEC-4866-B8F8-9C55461A0CCE}" srcOrd="0" destOrd="0" presId="urn:microsoft.com/office/officeart/2005/8/layout/hList1"/>
    <dgm:cxn modelId="{D0FA3F44-D07E-4BB2-A706-028ED764AAD4}" srcId="{DAA367B3-A7CE-4AD8-9F8E-BAE4F0486297}" destId="{FF6A5E72-E495-4398-8CA4-CB37D2EE89B5}" srcOrd="0" destOrd="0" parTransId="{C1F02115-EDF1-4C2F-9E25-260258287704}" sibTransId="{5C446215-780D-472F-BCDB-EA0335DE839D}"/>
    <dgm:cxn modelId="{BF2CDDD4-3B0D-4177-8B50-3254619F6097}" type="presOf" srcId="{D19C3BED-ECBD-43A1-94A0-3098B9491CF4}" destId="{5B215FA4-0614-4D1B-8E1E-B5812D27560B}" srcOrd="0" destOrd="0" presId="urn:microsoft.com/office/officeart/2005/8/layout/hList1"/>
    <dgm:cxn modelId="{65986C82-A7CC-4D28-9376-FC9BD562ED8C}" srcId="{017C0844-E076-45B6-8DB3-881E25EB2772}" destId="{DAA367B3-A7CE-4AD8-9F8E-BAE4F0486297}" srcOrd="0" destOrd="0" parTransId="{08289120-2757-4BC1-9FCB-AA11E1C866F8}" sibTransId="{B7C3B37D-FFE7-4166-985F-71AEA9A12FA6}"/>
    <dgm:cxn modelId="{CD4350D6-1353-4471-839D-D7912FA241D9}" srcId="{E57C6D2A-86CA-445F-B0C7-3B045543F492}" destId="{D19C3BED-ECBD-43A1-94A0-3098B9491CF4}" srcOrd="0" destOrd="0" parTransId="{C521789B-8041-411E-9DBF-0613ACC6E285}" sibTransId="{CBEE374E-413D-49DD-9EE7-8B4A13BBA7B0}"/>
    <dgm:cxn modelId="{C8BC22CA-56B4-4712-8984-802920D0E9EC}" srcId="{E57C6D2A-86CA-445F-B0C7-3B045543F492}" destId="{DB202483-7862-4471-A197-FC3C5096815E}" srcOrd="2" destOrd="0" parTransId="{8266F69B-D36C-4406-AE19-6C2C3A84CDEE}" sibTransId="{3736E2DF-2AD3-4A50-80E3-8B70EDF63860}"/>
    <dgm:cxn modelId="{2D93E8AA-FD0C-433D-BB8C-528DD799DABD}" type="presOf" srcId="{076413ED-86CC-4ABE-9105-70E2A093898F}" destId="{5B215FA4-0614-4D1B-8E1E-B5812D27560B}" srcOrd="0" destOrd="3" presId="urn:microsoft.com/office/officeart/2005/8/layout/hList1"/>
    <dgm:cxn modelId="{5CF22322-AF85-42F6-A786-35A4241AF07C}" type="presOf" srcId="{8173B67F-65AF-444F-97B7-AF1C1561FD82}" destId="{5B215FA4-0614-4D1B-8E1E-B5812D27560B}" srcOrd="0" destOrd="4" presId="urn:microsoft.com/office/officeart/2005/8/layout/hList1"/>
    <dgm:cxn modelId="{6D7BB421-279E-417C-BAE5-66BA00BC5785}" srcId="{E57C6D2A-86CA-445F-B0C7-3B045543F492}" destId="{36AF173B-0181-4BDD-9E33-D0B5786752BD}" srcOrd="5" destOrd="0" parTransId="{02E8C84E-2FAE-4B04-B835-314E0E268D47}" sibTransId="{FAB5EEFD-B2BD-4DF7-8239-50AE72FF8770}"/>
    <dgm:cxn modelId="{832CBDCD-9DC7-48F9-AA8A-6CEDB0630502}" srcId="{017C0844-E076-45B6-8DB3-881E25EB2772}" destId="{E57C6D2A-86CA-445F-B0C7-3B045543F492}" srcOrd="2" destOrd="0" parTransId="{2160C2B3-1BCB-4DEA-94A8-4F271B9C139D}" sibTransId="{F9A65F0A-D1C4-45DC-BA54-E622AAFC1F85}"/>
    <dgm:cxn modelId="{89A63EC9-7E7D-4835-AB8C-7F5064601A7A}" srcId="{171A4AB7-3867-4A8A-A252-42794E29C67E}" destId="{22F63411-6B6B-46E9-8C53-27245DCFE6D7}" srcOrd="0" destOrd="0" parTransId="{EB6FCE38-9A6E-4E9C-826F-04124BE88AB9}" sibTransId="{474AE9AA-47B7-4F2B-BBA7-81FE04E25C6B}"/>
    <dgm:cxn modelId="{1AC46632-2ACB-48F1-A22E-B011EB0CA2EA}" srcId="{017C0844-E076-45B6-8DB3-881E25EB2772}" destId="{171A4AB7-3867-4A8A-A252-42794E29C67E}" srcOrd="1" destOrd="0" parTransId="{B92B6EEE-522D-4AC1-93EC-1C5058F3EFD1}" sibTransId="{9BAC5A29-A3E3-459E-AE91-A326CFB3D1C0}"/>
    <dgm:cxn modelId="{6BC422AF-B77B-4A7E-9898-9E4D7A722102}" type="presOf" srcId="{DAA367B3-A7CE-4AD8-9F8E-BAE4F0486297}" destId="{FF8AAEAE-5B6D-443B-A0E5-C2ACB95999CC}" srcOrd="0" destOrd="0" presId="urn:microsoft.com/office/officeart/2005/8/layout/hList1"/>
    <dgm:cxn modelId="{59F15985-1168-4704-A919-550758610947}" type="presOf" srcId="{171A4AB7-3867-4A8A-A252-42794E29C67E}" destId="{43478976-C9D9-47F9-83D3-95EC214F00E1}" srcOrd="0" destOrd="0" presId="urn:microsoft.com/office/officeart/2005/8/layout/hList1"/>
    <dgm:cxn modelId="{AC818400-5BAD-410E-BBB8-F758C9F49261}" srcId="{E57C6D2A-86CA-445F-B0C7-3B045543F492}" destId="{EFD9FF08-F5D1-40D4-9F09-27BFCE6693BC}" srcOrd="1" destOrd="0" parTransId="{1E785B77-FCAF-45FD-AB1F-D15D5EC1C59E}" sibTransId="{6F684CC5-BB72-43D8-84C1-3EDF04E7D323}"/>
    <dgm:cxn modelId="{421EB97F-9CD7-45C1-931B-C32EE23305B4}" type="presOf" srcId="{017C0844-E076-45B6-8DB3-881E25EB2772}" destId="{B962517E-5AD9-4BBE-A5F2-34B03D244568}" srcOrd="0" destOrd="0" presId="urn:microsoft.com/office/officeart/2005/8/layout/hList1"/>
    <dgm:cxn modelId="{A71DF446-9574-41B4-9A80-6A91F15D0044}" srcId="{E57C6D2A-86CA-445F-B0C7-3B045543F492}" destId="{8173B67F-65AF-444F-97B7-AF1C1561FD82}" srcOrd="4" destOrd="0" parTransId="{D85F1232-E432-4C58-9764-2724C60FA5B2}" sibTransId="{F167AFAC-0EC6-42E9-845A-D329469DDC9C}"/>
    <dgm:cxn modelId="{09FB7E5A-C353-446F-9195-2EDFF91BA638}" srcId="{E57C6D2A-86CA-445F-B0C7-3B045543F492}" destId="{77A2C202-338C-4C4F-9517-A2BBD10C4259}" srcOrd="6" destOrd="0" parTransId="{9D6384F0-67CE-49D3-934C-6DCE40F85BFC}" sibTransId="{A16A69FA-18CC-4B30-AD70-D0C889A59A20}"/>
    <dgm:cxn modelId="{FEC7197A-C267-43B9-8B67-8785AFB989C7}" type="presOf" srcId="{EFD9FF08-F5D1-40D4-9F09-27BFCE6693BC}" destId="{5B215FA4-0614-4D1B-8E1E-B5812D27560B}" srcOrd="0" destOrd="1" presId="urn:microsoft.com/office/officeart/2005/8/layout/hList1"/>
    <dgm:cxn modelId="{9C753FAC-C8C5-4831-A0BB-F21670BCC791}" type="presOf" srcId="{FF6A5E72-E495-4398-8CA4-CB37D2EE89B5}" destId="{1029B321-7FF7-4F87-B82D-1930CCD99A16}" srcOrd="0" destOrd="0" presId="urn:microsoft.com/office/officeart/2005/8/layout/hList1"/>
    <dgm:cxn modelId="{E1196BC0-0A54-4FB2-AFF1-A18A57B20464}" type="presOf" srcId="{DB202483-7862-4471-A197-FC3C5096815E}" destId="{5B215FA4-0614-4D1B-8E1E-B5812D27560B}" srcOrd="0" destOrd="2" presId="urn:microsoft.com/office/officeart/2005/8/layout/hList1"/>
    <dgm:cxn modelId="{F44C6B62-176E-4856-9ADE-B28EE43DFEC5}" srcId="{E57C6D2A-86CA-445F-B0C7-3B045543F492}" destId="{076413ED-86CC-4ABE-9105-70E2A093898F}" srcOrd="3" destOrd="0" parTransId="{BCA411C4-77B4-4E7A-BFE1-41465E62216F}" sibTransId="{99EBAFE5-1826-4982-A084-E4FB356F657B}"/>
    <dgm:cxn modelId="{1DFD1750-5850-45E8-B41F-734296550A55}" type="presParOf" srcId="{B962517E-5AD9-4BBE-A5F2-34B03D244568}" destId="{C2A7ABD6-61EF-40FC-8BD5-BD3C599D5D2C}" srcOrd="0" destOrd="0" presId="urn:microsoft.com/office/officeart/2005/8/layout/hList1"/>
    <dgm:cxn modelId="{7E76C30E-3057-42C2-8B10-65DCC7E0A920}" type="presParOf" srcId="{C2A7ABD6-61EF-40FC-8BD5-BD3C599D5D2C}" destId="{FF8AAEAE-5B6D-443B-A0E5-C2ACB95999CC}" srcOrd="0" destOrd="0" presId="urn:microsoft.com/office/officeart/2005/8/layout/hList1"/>
    <dgm:cxn modelId="{D277AC6A-0A66-4E13-B250-82B62D53A138}" type="presParOf" srcId="{C2A7ABD6-61EF-40FC-8BD5-BD3C599D5D2C}" destId="{1029B321-7FF7-4F87-B82D-1930CCD99A16}" srcOrd="1" destOrd="0" presId="urn:microsoft.com/office/officeart/2005/8/layout/hList1"/>
    <dgm:cxn modelId="{8B179E7B-7B90-4225-97E8-B7A56FD6769F}" type="presParOf" srcId="{B962517E-5AD9-4BBE-A5F2-34B03D244568}" destId="{62131D9A-4884-40C9-84A3-A8363B0F8555}" srcOrd="1" destOrd="0" presId="urn:microsoft.com/office/officeart/2005/8/layout/hList1"/>
    <dgm:cxn modelId="{4FB66CEA-D7FC-4708-929E-A33AD2FA99F9}" type="presParOf" srcId="{B962517E-5AD9-4BBE-A5F2-34B03D244568}" destId="{E2826EC9-31BD-4D7C-A35C-65B069DB17D4}" srcOrd="2" destOrd="0" presId="urn:microsoft.com/office/officeart/2005/8/layout/hList1"/>
    <dgm:cxn modelId="{9E38CB68-1365-47A2-942A-0E27EEE7FB56}" type="presParOf" srcId="{E2826EC9-31BD-4D7C-A35C-65B069DB17D4}" destId="{43478976-C9D9-47F9-83D3-95EC214F00E1}" srcOrd="0" destOrd="0" presId="urn:microsoft.com/office/officeart/2005/8/layout/hList1"/>
    <dgm:cxn modelId="{2C3DF9FA-59EE-48AE-B9C3-80C5C5147087}" type="presParOf" srcId="{E2826EC9-31BD-4D7C-A35C-65B069DB17D4}" destId="{4F4E9405-CFE3-4D7D-B1D2-D8E0F2C8AEE0}" srcOrd="1" destOrd="0" presId="urn:microsoft.com/office/officeart/2005/8/layout/hList1"/>
    <dgm:cxn modelId="{71D12BE6-10F9-4A2D-BFA4-9D8545E6CC66}" type="presParOf" srcId="{B962517E-5AD9-4BBE-A5F2-34B03D244568}" destId="{0E59B6B4-813D-4D1D-B5F4-FDDF41806944}" srcOrd="3" destOrd="0" presId="urn:microsoft.com/office/officeart/2005/8/layout/hList1"/>
    <dgm:cxn modelId="{FD009CC1-0808-4E85-8B9F-99BE343118CE}" type="presParOf" srcId="{B962517E-5AD9-4BBE-A5F2-34B03D244568}" destId="{A53960F3-5878-4B9D-B51C-02A15911977F}" srcOrd="4" destOrd="0" presId="urn:microsoft.com/office/officeart/2005/8/layout/hList1"/>
    <dgm:cxn modelId="{F4414BA7-C389-4905-A24F-9969DB98A2E3}" type="presParOf" srcId="{A53960F3-5878-4B9D-B51C-02A15911977F}" destId="{09AAA97B-4AEC-4866-B8F8-9C55461A0CCE}" srcOrd="0" destOrd="0" presId="urn:microsoft.com/office/officeart/2005/8/layout/hList1"/>
    <dgm:cxn modelId="{BBF50BC5-A62D-40B3-8D02-AFA09A86DD5C}" type="presParOf" srcId="{A53960F3-5878-4B9D-B51C-02A15911977F}" destId="{5B215FA4-0614-4D1B-8E1E-B5812D27560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CC460D-E584-495F-ABD1-08C8E13D3752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/>
      <dgm:spPr/>
    </dgm:pt>
    <dgm:pt modelId="{8958C2E7-7CD2-4270-9382-9300BFA96921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Arial" panose="020B0604020202020204" pitchFamily="34" charset="0"/>
              <a:ea typeface="Times New Roman" panose="02020603050405020304" pitchFamily="18" charset="0"/>
            </a:rPr>
            <a:t>Промышленно-производственный персонал</a:t>
          </a:r>
          <a:endParaRPr kumimoji="0" lang="ru-RU" b="0" i="0" u="none" strike="noStrike" cap="none" normalizeH="0" baseline="0" dirty="0" smtClean="0">
            <a:ln/>
            <a:effectLst/>
            <a:latin typeface="Arial" panose="020B0604020202020204" pitchFamily="34" charset="0"/>
          </a:endParaRPr>
        </a:p>
      </dgm:t>
    </dgm:pt>
    <dgm:pt modelId="{0ED858FC-C95C-4E03-B4D2-2EC209BFC4C1}" type="parTrans" cxnId="{504580F5-925A-4541-859D-3CC3AE04840D}">
      <dgm:prSet/>
      <dgm:spPr/>
      <dgm:t>
        <a:bodyPr/>
        <a:lstStyle/>
        <a:p>
          <a:endParaRPr lang="ru-RU"/>
        </a:p>
      </dgm:t>
    </dgm:pt>
    <dgm:pt modelId="{9463AA38-5951-49DF-B120-15C26FCB1BE0}" type="sibTrans" cxnId="{504580F5-925A-4541-859D-3CC3AE04840D}">
      <dgm:prSet/>
      <dgm:spPr/>
      <dgm:t>
        <a:bodyPr/>
        <a:lstStyle/>
        <a:p>
          <a:endParaRPr lang="ru-RU"/>
        </a:p>
      </dgm:t>
    </dgm:pt>
    <dgm:pt modelId="{23018B2C-FDD9-44AF-971A-72DF495B4041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Arial" panose="020B0604020202020204" pitchFamily="34" charset="0"/>
              <a:ea typeface="Times New Roman" panose="02020603050405020304" pitchFamily="18" charset="0"/>
            </a:rPr>
            <a:t>Рабочие </a:t>
          </a:r>
          <a:endParaRPr kumimoji="0" lang="ru-RU" b="0" i="0" u="none" strike="noStrike" cap="none" normalizeH="0" baseline="0" smtClean="0">
            <a:ln/>
            <a:effectLst/>
            <a:latin typeface="Arial" panose="020B0604020202020204" pitchFamily="34" charset="0"/>
          </a:endParaRPr>
        </a:p>
      </dgm:t>
    </dgm:pt>
    <dgm:pt modelId="{85EDD0AB-5A45-4CF3-9F4E-FDA2F1A49240}" type="parTrans" cxnId="{6C33870D-5CAC-4B63-BC84-603297A2B89E}">
      <dgm:prSet/>
      <dgm:spPr/>
      <dgm:t>
        <a:bodyPr/>
        <a:lstStyle/>
        <a:p>
          <a:endParaRPr lang="ru-RU"/>
        </a:p>
      </dgm:t>
    </dgm:pt>
    <dgm:pt modelId="{A959434D-BE56-4F11-B73B-B7F05451CE60}" type="sibTrans" cxnId="{6C33870D-5CAC-4B63-BC84-603297A2B89E}">
      <dgm:prSet/>
      <dgm:spPr/>
      <dgm:t>
        <a:bodyPr/>
        <a:lstStyle/>
        <a:p>
          <a:endParaRPr lang="ru-RU"/>
        </a:p>
      </dgm:t>
    </dgm:pt>
    <dgm:pt modelId="{BE4635EF-5C82-4877-8435-3FEC9B895778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Arial" panose="020B0604020202020204" pitchFamily="34" charset="0"/>
              <a:ea typeface="Times New Roman" panose="02020603050405020304" pitchFamily="18" charset="0"/>
            </a:rPr>
            <a:t>Основные</a:t>
          </a:r>
          <a:endParaRPr kumimoji="0" lang="ru-RU" b="0" i="0" u="none" strike="noStrike" cap="none" normalizeH="0" baseline="0" smtClean="0">
            <a:ln/>
            <a:effectLst/>
            <a:latin typeface="Arial" panose="020B0604020202020204" pitchFamily="34" charset="0"/>
          </a:endParaRPr>
        </a:p>
      </dgm:t>
    </dgm:pt>
    <dgm:pt modelId="{0DC346E3-1F6D-450A-ADB5-5F9AB3F4035D}" type="parTrans" cxnId="{A52DFAE0-91D7-4FA4-94FE-235FC767572C}">
      <dgm:prSet/>
      <dgm:spPr/>
      <dgm:t>
        <a:bodyPr/>
        <a:lstStyle/>
        <a:p>
          <a:endParaRPr lang="ru-RU"/>
        </a:p>
      </dgm:t>
    </dgm:pt>
    <dgm:pt modelId="{ABD7D711-8571-44F8-9694-58AF29D6DA2A}" type="sibTrans" cxnId="{A52DFAE0-91D7-4FA4-94FE-235FC767572C}">
      <dgm:prSet/>
      <dgm:spPr/>
      <dgm:t>
        <a:bodyPr/>
        <a:lstStyle/>
        <a:p>
          <a:endParaRPr lang="ru-RU"/>
        </a:p>
      </dgm:t>
    </dgm:pt>
    <dgm:pt modelId="{DBA9D665-3571-40A0-A9EC-B1A58D785D51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Arial" panose="020B0604020202020204" pitchFamily="34" charset="0"/>
              <a:ea typeface="Times New Roman" panose="02020603050405020304" pitchFamily="18" charset="0"/>
            </a:rPr>
            <a:t>Вспомогательные</a:t>
          </a:r>
          <a:endParaRPr kumimoji="0" lang="ru-RU" b="0" i="0" u="none" strike="noStrike" cap="none" normalizeH="0" baseline="0" smtClean="0">
            <a:ln/>
            <a:effectLst/>
            <a:latin typeface="Arial" panose="020B0604020202020204" pitchFamily="34" charset="0"/>
          </a:endParaRPr>
        </a:p>
      </dgm:t>
    </dgm:pt>
    <dgm:pt modelId="{780517F3-223A-4BFA-ADD1-2B259EF2C97A}" type="parTrans" cxnId="{A339812A-ECC2-4C41-9ADB-FC393892364E}">
      <dgm:prSet/>
      <dgm:spPr/>
      <dgm:t>
        <a:bodyPr/>
        <a:lstStyle/>
        <a:p>
          <a:endParaRPr lang="ru-RU"/>
        </a:p>
      </dgm:t>
    </dgm:pt>
    <dgm:pt modelId="{E6DDEBD7-8DEC-4C46-AFBC-8560446AB1ED}" type="sibTrans" cxnId="{A339812A-ECC2-4C41-9ADB-FC393892364E}">
      <dgm:prSet/>
      <dgm:spPr/>
      <dgm:t>
        <a:bodyPr/>
        <a:lstStyle/>
        <a:p>
          <a:endParaRPr lang="ru-RU"/>
        </a:p>
      </dgm:t>
    </dgm:pt>
    <dgm:pt modelId="{90F2122F-DB77-49CD-B171-DBB6E66BE96E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Arial" panose="020B0604020202020204" pitchFamily="34" charset="0"/>
              <a:ea typeface="Times New Roman" panose="02020603050405020304" pitchFamily="18" charset="0"/>
            </a:rPr>
            <a:t>Служащие</a:t>
          </a:r>
          <a:endParaRPr kumimoji="0" lang="ru-RU" b="0" i="0" u="none" strike="noStrike" cap="none" normalizeH="0" baseline="0" smtClean="0">
            <a:ln/>
            <a:effectLst/>
            <a:latin typeface="Arial" panose="020B0604020202020204" pitchFamily="34" charset="0"/>
          </a:endParaRPr>
        </a:p>
      </dgm:t>
    </dgm:pt>
    <dgm:pt modelId="{96599770-291D-49D7-8B07-711B21FDC44E}" type="parTrans" cxnId="{E3B7C01C-D84E-4B6B-BA30-DC6ED835A870}">
      <dgm:prSet/>
      <dgm:spPr/>
      <dgm:t>
        <a:bodyPr/>
        <a:lstStyle/>
        <a:p>
          <a:endParaRPr lang="ru-RU"/>
        </a:p>
      </dgm:t>
    </dgm:pt>
    <dgm:pt modelId="{E0F9E231-CA26-4A8D-A352-EFD07CF88FD0}" type="sibTrans" cxnId="{E3B7C01C-D84E-4B6B-BA30-DC6ED835A870}">
      <dgm:prSet/>
      <dgm:spPr/>
      <dgm:t>
        <a:bodyPr/>
        <a:lstStyle/>
        <a:p>
          <a:endParaRPr lang="ru-RU"/>
        </a:p>
      </dgm:t>
    </dgm:pt>
    <dgm:pt modelId="{DD51E724-081B-45AC-8B16-EF5E04EFD354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Arial" panose="020B0604020202020204" pitchFamily="34" charset="0"/>
              <a:ea typeface="Times New Roman" panose="02020603050405020304" pitchFamily="18" charset="0"/>
            </a:rPr>
            <a:t>Руководители</a:t>
          </a:r>
          <a:endParaRPr kumimoji="0" lang="ru-RU" b="0" i="0" u="none" strike="noStrike" cap="none" normalizeH="0" baseline="0" smtClean="0">
            <a:ln/>
            <a:effectLst/>
            <a:latin typeface="Arial" panose="020B0604020202020204" pitchFamily="34" charset="0"/>
          </a:endParaRPr>
        </a:p>
      </dgm:t>
    </dgm:pt>
    <dgm:pt modelId="{B11C3EF5-C99F-433D-A0CC-8BF3C99E67DC}" type="parTrans" cxnId="{A9D20D95-A2AC-483E-9BB6-5EB2100CA52D}">
      <dgm:prSet/>
      <dgm:spPr/>
      <dgm:t>
        <a:bodyPr/>
        <a:lstStyle/>
        <a:p>
          <a:endParaRPr lang="ru-RU"/>
        </a:p>
      </dgm:t>
    </dgm:pt>
    <dgm:pt modelId="{992494CA-4C25-44A5-9CDE-A2CC8CD71BFA}" type="sibTrans" cxnId="{A9D20D95-A2AC-483E-9BB6-5EB2100CA52D}">
      <dgm:prSet/>
      <dgm:spPr/>
      <dgm:t>
        <a:bodyPr/>
        <a:lstStyle/>
        <a:p>
          <a:endParaRPr lang="ru-RU"/>
        </a:p>
      </dgm:t>
    </dgm:pt>
    <dgm:pt modelId="{DF14962B-0DF8-4B91-A2CF-89C503357845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Arial" panose="020B0604020202020204" pitchFamily="34" charset="0"/>
              <a:ea typeface="Times New Roman" panose="02020603050405020304" pitchFamily="18" charset="0"/>
            </a:rPr>
            <a:t>Специалисты</a:t>
          </a:r>
          <a:endParaRPr kumimoji="0" lang="ru-RU" b="0" i="0" u="none" strike="noStrike" cap="none" normalizeH="0" baseline="0" smtClean="0">
            <a:ln/>
            <a:effectLst/>
            <a:latin typeface="Arial" panose="020B0604020202020204" pitchFamily="34" charset="0"/>
          </a:endParaRPr>
        </a:p>
      </dgm:t>
    </dgm:pt>
    <dgm:pt modelId="{228A15AA-5240-4B58-839F-72FD859BFF67}" type="parTrans" cxnId="{62B41CDD-0CC6-4499-8FD7-5D879606A9C8}">
      <dgm:prSet/>
      <dgm:spPr/>
      <dgm:t>
        <a:bodyPr/>
        <a:lstStyle/>
        <a:p>
          <a:endParaRPr lang="ru-RU"/>
        </a:p>
      </dgm:t>
    </dgm:pt>
    <dgm:pt modelId="{3BCE367B-5431-476B-828E-91F97E4513B7}" type="sibTrans" cxnId="{62B41CDD-0CC6-4499-8FD7-5D879606A9C8}">
      <dgm:prSet/>
      <dgm:spPr/>
      <dgm:t>
        <a:bodyPr/>
        <a:lstStyle/>
        <a:p>
          <a:endParaRPr lang="ru-RU"/>
        </a:p>
      </dgm:t>
    </dgm:pt>
    <dgm:pt modelId="{41E7B02C-CA7E-4F90-A452-8F8BEF83F00F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Arial" panose="020B0604020202020204" pitchFamily="34" charset="0"/>
              <a:ea typeface="Times New Roman" panose="02020603050405020304" pitchFamily="18" charset="0"/>
            </a:rPr>
            <a:t>Другие служащие</a:t>
          </a:r>
          <a:endParaRPr kumimoji="0" lang="ru-RU" b="0" i="0" u="none" strike="noStrike" cap="none" normalizeH="0" baseline="0" smtClean="0">
            <a:ln/>
            <a:effectLst/>
            <a:latin typeface="Arial" panose="020B0604020202020204" pitchFamily="34" charset="0"/>
          </a:endParaRPr>
        </a:p>
      </dgm:t>
    </dgm:pt>
    <dgm:pt modelId="{979C30FA-98B5-4B51-868F-30C07CBBD4FE}" type="parTrans" cxnId="{75CAB8D5-8664-4BE5-B0D5-895BFD3A2DD3}">
      <dgm:prSet/>
      <dgm:spPr/>
      <dgm:t>
        <a:bodyPr/>
        <a:lstStyle/>
        <a:p>
          <a:endParaRPr lang="ru-RU"/>
        </a:p>
      </dgm:t>
    </dgm:pt>
    <dgm:pt modelId="{6DA3ACCB-0D8D-4F32-91C2-8C397067CC05}" type="sibTrans" cxnId="{75CAB8D5-8664-4BE5-B0D5-895BFD3A2DD3}">
      <dgm:prSet/>
      <dgm:spPr/>
      <dgm:t>
        <a:bodyPr/>
        <a:lstStyle/>
        <a:p>
          <a:endParaRPr lang="ru-RU"/>
        </a:p>
      </dgm:t>
    </dgm:pt>
    <dgm:pt modelId="{932D1138-FAAE-41E3-AC10-4A9FDC306A77}" type="pres">
      <dgm:prSet presAssocID="{A5CC460D-E584-495F-ABD1-08C8E13D375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7833520-9AEB-4073-A104-37A77EA39C25}" type="pres">
      <dgm:prSet presAssocID="{8958C2E7-7CD2-4270-9382-9300BFA96921}" presName="hierRoot1" presStyleCnt="0">
        <dgm:presLayoutVars>
          <dgm:hierBranch/>
        </dgm:presLayoutVars>
      </dgm:prSet>
      <dgm:spPr/>
    </dgm:pt>
    <dgm:pt modelId="{094E024D-117E-4DC1-A22D-340E94034A2F}" type="pres">
      <dgm:prSet presAssocID="{8958C2E7-7CD2-4270-9382-9300BFA96921}" presName="rootComposite1" presStyleCnt="0"/>
      <dgm:spPr/>
    </dgm:pt>
    <dgm:pt modelId="{22B3FA8E-335E-4B1F-9193-1B14B19BF750}" type="pres">
      <dgm:prSet presAssocID="{8958C2E7-7CD2-4270-9382-9300BFA9692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9C1026-00FF-4A50-A1B2-6ECF9EC76C78}" type="pres">
      <dgm:prSet presAssocID="{8958C2E7-7CD2-4270-9382-9300BFA9692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36B306C-BD7D-4A93-A684-179C217C6D55}" type="pres">
      <dgm:prSet presAssocID="{8958C2E7-7CD2-4270-9382-9300BFA96921}" presName="hierChild2" presStyleCnt="0"/>
      <dgm:spPr/>
    </dgm:pt>
    <dgm:pt modelId="{DECB471C-4915-4D71-8E00-660575E11EF1}" type="pres">
      <dgm:prSet presAssocID="{85EDD0AB-5A45-4CF3-9F4E-FDA2F1A49240}" presName="Name35" presStyleLbl="parChTrans1D2" presStyleIdx="0" presStyleCnt="2"/>
      <dgm:spPr/>
      <dgm:t>
        <a:bodyPr/>
        <a:lstStyle/>
        <a:p>
          <a:endParaRPr lang="ru-RU"/>
        </a:p>
      </dgm:t>
    </dgm:pt>
    <dgm:pt modelId="{6BFA532C-1641-44EF-84E3-76E311ABA6FC}" type="pres">
      <dgm:prSet presAssocID="{23018B2C-FDD9-44AF-971A-72DF495B4041}" presName="hierRoot2" presStyleCnt="0">
        <dgm:presLayoutVars>
          <dgm:hierBranch/>
        </dgm:presLayoutVars>
      </dgm:prSet>
      <dgm:spPr/>
    </dgm:pt>
    <dgm:pt modelId="{5EF05BF9-F40E-49F9-8195-2B9F3F21A551}" type="pres">
      <dgm:prSet presAssocID="{23018B2C-FDD9-44AF-971A-72DF495B4041}" presName="rootComposite" presStyleCnt="0"/>
      <dgm:spPr/>
    </dgm:pt>
    <dgm:pt modelId="{133C7661-92EF-44EF-B6A1-E5FBEB26E5C3}" type="pres">
      <dgm:prSet presAssocID="{23018B2C-FDD9-44AF-971A-72DF495B404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96E64D-4B66-43FA-9B08-12F10284685E}" type="pres">
      <dgm:prSet presAssocID="{23018B2C-FDD9-44AF-971A-72DF495B4041}" presName="rootConnector" presStyleLbl="node2" presStyleIdx="0" presStyleCnt="2"/>
      <dgm:spPr/>
      <dgm:t>
        <a:bodyPr/>
        <a:lstStyle/>
        <a:p>
          <a:endParaRPr lang="ru-RU"/>
        </a:p>
      </dgm:t>
    </dgm:pt>
    <dgm:pt modelId="{D344CA07-242A-41B2-9544-EFBB88F163BA}" type="pres">
      <dgm:prSet presAssocID="{23018B2C-FDD9-44AF-971A-72DF495B4041}" presName="hierChild4" presStyleCnt="0"/>
      <dgm:spPr/>
    </dgm:pt>
    <dgm:pt modelId="{FB124B51-1AC0-417B-88A9-760629308C76}" type="pres">
      <dgm:prSet presAssocID="{0DC346E3-1F6D-450A-ADB5-5F9AB3F4035D}" presName="Name35" presStyleLbl="parChTrans1D3" presStyleIdx="0" presStyleCnt="5"/>
      <dgm:spPr/>
      <dgm:t>
        <a:bodyPr/>
        <a:lstStyle/>
        <a:p>
          <a:endParaRPr lang="ru-RU"/>
        </a:p>
      </dgm:t>
    </dgm:pt>
    <dgm:pt modelId="{641E355A-ED15-41F7-8E23-F72EF4C68DC2}" type="pres">
      <dgm:prSet presAssocID="{BE4635EF-5C82-4877-8435-3FEC9B895778}" presName="hierRoot2" presStyleCnt="0">
        <dgm:presLayoutVars>
          <dgm:hierBranch val="r"/>
        </dgm:presLayoutVars>
      </dgm:prSet>
      <dgm:spPr/>
    </dgm:pt>
    <dgm:pt modelId="{EF4A781E-858A-4566-8EB1-9365DB02439B}" type="pres">
      <dgm:prSet presAssocID="{BE4635EF-5C82-4877-8435-3FEC9B895778}" presName="rootComposite" presStyleCnt="0"/>
      <dgm:spPr/>
    </dgm:pt>
    <dgm:pt modelId="{2B060286-7B9B-4F59-8F9F-F4D23CB59450}" type="pres">
      <dgm:prSet presAssocID="{BE4635EF-5C82-4877-8435-3FEC9B895778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A87EE0-28A6-4ABB-9B42-5CD16F9700DB}" type="pres">
      <dgm:prSet presAssocID="{BE4635EF-5C82-4877-8435-3FEC9B895778}" presName="rootConnector" presStyleLbl="node3" presStyleIdx="0" presStyleCnt="5"/>
      <dgm:spPr/>
      <dgm:t>
        <a:bodyPr/>
        <a:lstStyle/>
        <a:p>
          <a:endParaRPr lang="ru-RU"/>
        </a:p>
      </dgm:t>
    </dgm:pt>
    <dgm:pt modelId="{42CD9F9F-1077-431B-87C6-46F1C6C63EA6}" type="pres">
      <dgm:prSet presAssocID="{BE4635EF-5C82-4877-8435-3FEC9B895778}" presName="hierChild4" presStyleCnt="0"/>
      <dgm:spPr/>
    </dgm:pt>
    <dgm:pt modelId="{C549668A-4A1E-452D-B3FC-9888E4ECA4C7}" type="pres">
      <dgm:prSet presAssocID="{BE4635EF-5C82-4877-8435-3FEC9B895778}" presName="hierChild5" presStyleCnt="0"/>
      <dgm:spPr/>
    </dgm:pt>
    <dgm:pt modelId="{719B8358-1DF5-436A-91CB-8501361B0505}" type="pres">
      <dgm:prSet presAssocID="{780517F3-223A-4BFA-ADD1-2B259EF2C97A}" presName="Name35" presStyleLbl="parChTrans1D3" presStyleIdx="1" presStyleCnt="5"/>
      <dgm:spPr/>
      <dgm:t>
        <a:bodyPr/>
        <a:lstStyle/>
        <a:p>
          <a:endParaRPr lang="ru-RU"/>
        </a:p>
      </dgm:t>
    </dgm:pt>
    <dgm:pt modelId="{C72C8360-3BD7-4734-8948-22ED1C00F9C0}" type="pres">
      <dgm:prSet presAssocID="{DBA9D665-3571-40A0-A9EC-B1A58D785D51}" presName="hierRoot2" presStyleCnt="0">
        <dgm:presLayoutVars>
          <dgm:hierBranch val="r"/>
        </dgm:presLayoutVars>
      </dgm:prSet>
      <dgm:spPr/>
    </dgm:pt>
    <dgm:pt modelId="{0E1593D6-60AD-4D83-B605-DCB112CA7CDF}" type="pres">
      <dgm:prSet presAssocID="{DBA9D665-3571-40A0-A9EC-B1A58D785D51}" presName="rootComposite" presStyleCnt="0"/>
      <dgm:spPr/>
    </dgm:pt>
    <dgm:pt modelId="{5935E57C-5D22-44EA-9CAA-CA3857B659FF}" type="pres">
      <dgm:prSet presAssocID="{DBA9D665-3571-40A0-A9EC-B1A58D785D51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466F6-E206-431B-A82E-CB1EC3DD6E1A}" type="pres">
      <dgm:prSet presAssocID="{DBA9D665-3571-40A0-A9EC-B1A58D785D51}" presName="rootConnector" presStyleLbl="node3" presStyleIdx="1" presStyleCnt="5"/>
      <dgm:spPr/>
      <dgm:t>
        <a:bodyPr/>
        <a:lstStyle/>
        <a:p>
          <a:endParaRPr lang="ru-RU"/>
        </a:p>
      </dgm:t>
    </dgm:pt>
    <dgm:pt modelId="{61672115-430D-4E62-83BA-455C7B936E16}" type="pres">
      <dgm:prSet presAssocID="{DBA9D665-3571-40A0-A9EC-B1A58D785D51}" presName="hierChild4" presStyleCnt="0"/>
      <dgm:spPr/>
    </dgm:pt>
    <dgm:pt modelId="{112B1B1E-BB38-4E7E-B82F-273B5E2D65EB}" type="pres">
      <dgm:prSet presAssocID="{DBA9D665-3571-40A0-A9EC-B1A58D785D51}" presName="hierChild5" presStyleCnt="0"/>
      <dgm:spPr/>
    </dgm:pt>
    <dgm:pt modelId="{BA9A4CBA-EDD4-4C02-8082-7E7949725DCE}" type="pres">
      <dgm:prSet presAssocID="{23018B2C-FDD9-44AF-971A-72DF495B4041}" presName="hierChild5" presStyleCnt="0"/>
      <dgm:spPr/>
    </dgm:pt>
    <dgm:pt modelId="{D504855C-0856-4322-853D-55968A4F5160}" type="pres">
      <dgm:prSet presAssocID="{96599770-291D-49D7-8B07-711B21FDC44E}" presName="Name35" presStyleLbl="parChTrans1D2" presStyleIdx="1" presStyleCnt="2"/>
      <dgm:spPr/>
      <dgm:t>
        <a:bodyPr/>
        <a:lstStyle/>
        <a:p>
          <a:endParaRPr lang="ru-RU"/>
        </a:p>
      </dgm:t>
    </dgm:pt>
    <dgm:pt modelId="{E4268088-5148-4997-BF76-C33E5EFCDFC9}" type="pres">
      <dgm:prSet presAssocID="{90F2122F-DB77-49CD-B171-DBB6E66BE96E}" presName="hierRoot2" presStyleCnt="0">
        <dgm:presLayoutVars>
          <dgm:hierBranch/>
        </dgm:presLayoutVars>
      </dgm:prSet>
      <dgm:spPr/>
    </dgm:pt>
    <dgm:pt modelId="{06235154-6B2F-4A97-8A65-97434DABF1EE}" type="pres">
      <dgm:prSet presAssocID="{90F2122F-DB77-49CD-B171-DBB6E66BE96E}" presName="rootComposite" presStyleCnt="0"/>
      <dgm:spPr/>
    </dgm:pt>
    <dgm:pt modelId="{EC4B79B3-BA45-4B3F-870C-D7BC68C4E432}" type="pres">
      <dgm:prSet presAssocID="{90F2122F-DB77-49CD-B171-DBB6E66BE96E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BFF903-02C6-4B68-8450-750448DB5AE7}" type="pres">
      <dgm:prSet presAssocID="{90F2122F-DB77-49CD-B171-DBB6E66BE96E}" presName="rootConnector" presStyleLbl="node2" presStyleIdx="1" presStyleCnt="2"/>
      <dgm:spPr/>
      <dgm:t>
        <a:bodyPr/>
        <a:lstStyle/>
        <a:p>
          <a:endParaRPr lang="ru-RU"/>
        </a:p>
      </dgm:t>
    </dgm:pt>
    <dgm:pt modelId="{B155493E-52D0-4AAA-AEBE-3A4A0E22C974}" type="pres">
      <dgm:prSet presAssocID="{90F2122F-DB77-49CD-B171-DBB6E66BE96E}" presName="hierChild4" presStyleCnt="0"/>
      <dgm:spPr/>
    </dgm:pt>
    <dgm:pt modelId="{DC2E2C48-15C5-424B-A407-0DEA7807FA0E}" type="pres">
      <dgm:prSet presAssocID="{B11C3EF5-C99F-433D-A0CC-8BF3C99E67DC}" presName="Name35" presStyleLbl="parChTrans1D3" presStyleIdx="2" presStyleCnt="5"/>
      <dgm:spPr/>
      <dgm:t>
        <a:bodyPr/>
        <a:lstStyle/>
        <a:p>
          <a:endParaRPr lang="ru-RU"/>
        </a:p>
      </dgm:t>
    </dgm:pt>
    <dgm:pt modelId="{E22C2274-CD1B-4194-A28E-501C59784EAE}" type="pres">
      <dgm:prSet presAssocID="{DD51E724-081B-45AC-8B16-EF5E04EFD354}" presName="hierRoot2" presStyleCnt="0">
        <dgm:presLayoutVars>
          <dgm:hierBranch val="r"/>
        </dgm:presLayoutVars>
      </dgm:prSet>
      <dgm:spPr/>
    </dgm:pt>
    <dgm:pt modelId="{0A0E803E-DD7C-4CBD-9E1C-D278EC2E9E9A}" type="pres">
      <dgm:prSet presAssocID="{DD51E724-081B-45AC-8B16-EF5E04EFD354}" presName="rootComposite" presStyleCnt="0"/>
      <dgm:spPr/>
    </dgm:pt>
    <dgm:pt modelId="{28B8B41A-0C88-4283-A42D-5F1E4B1BC527}" type="pres">
      <dgm:prSet presAssocID="{DD51E724-081B-45AC-8B16-EF5E04EFD354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9B59BF-9C3C-41AB-9F09-E8922B4FD16B}" type="pres">
      <dgm:prSet presAssocID="{DD51E724-081B-45AC-8B16-EF5E04EFD354}" presName="rootConnector" presStyleLbl="node3" presStyleIdx="2" presStyleCnt="5"/>
      <dgm:spPr/>
      <dgm:t>
        <a:bodyPr/>
        <a:lstStyle/>
        <a:p>
          <a:endParaRPr lang="ru-RU"/>
        </a:p>
      </dgm:t>
    </dgm:pt>
    <dgm:pt modelId="{92E96CC5-D187-4FCD-8010-704156B40BF7}" type="pres">
      <dgm:prSet presAssocID="{DD51E724-081B-45AC-8B16-EF5E04EFD354}" presName="hierChild4" presStyleCnt="0"/>
      <dgm:spPr/>
    </dgm:pt>
    <dgm:pt modelId="{C9584712-75AB-4913-9CBC-E4D0451BE995}" type="pres">
      <dgm:prSet presAssocID="{DD51E724-081B-45AC-8B16-EF5E04EFD354}" presName="hierChild5" presStyleCnt="0"/>
      <dgm:spPr/>
    </dgm:pt>
    <dgm:pt modelId="{9C5790C4-CDEC-4E7D-B90B-4FE04A5E81C4}" type="pres">
      <dgm:prSet presAssocID="{228A15AA-5240-4B58-839F-72FD859BFF67}" presName="Name35" presStyleLbl="parChTrans1D3" presStyleIdx="3" presStyleCnt="5"/>
      <dgm:spPr/>
      <dgm:t>
        <a:bodyPr/>
        <a:lstStyle/>
        <a:p>
          <a:endParaRPr lang="ru-RU"/>
        </a:p>
      </dgm:t>
    </dgm:pt>
    <dgm:pt modelId="{9346BEC0-D4DA-4268-9CA7-D7E607284833}" type="pres">
      <dgm:prSet presAssocID="{DF14962B-0DF8-4B91-A2CF-89C503357845}" presName="hierRoot2" presStyleCnt="0">
        <dgm:presLayoutVars>
          <dgm:hierBranch val="r"/>
        </dgm:presLayoutVars>
      </dgm:prSet>
      <dgm:spPr/>
    </dgm:pt>
    <dgm:pt modelId="{FE8F743A-4231-45A1-8A15-2A63F635DA2A}" type="pres">
      <dgm:prSet presAssocID="{DF14962B-0DF8-4B91-A2CF-89C503357845}" presName="rootComposite" presStyleCnt="0"/>
      <dgm:spPr/>
    </dgm:pt>
    <dgm:pt modelId="{2DAD6CD0-793E-4AA7-B3E0-D1F2339A1D31}" type="pres">
      <dgm:prSet presAssocID="{DF14962B-0DF8-4B91-A2CF-89C503357845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F5FC03-57E1-4636-925A-089A5E9B9B6E}" type="pres">
      <dgm:prSet presAssocID="{DF14962B-0DF8-4B91-A2CF-89C503357845}" presName="rootConnector" presStyleLbl="node3" presStyleIdx="3" presStyleCnt="5"/>
      <dgm:spPr/>
      <dgm:t>
        <a:bodyPr/>
        <a:lstStyle/>
        <a:p>
          <a:endParaRPr lang="ru-RU"/>
        </a:p>
      </dgm:t>
    </dgm:pt>
    <dgm:pt modelId="{A0A24C8D-316F-4100-88F4-0855A618602B}" type="pres">
      <dgm:prSet presAssocID="{DF14962B-0DF8-4B91-A2CF-89C503357845}" presName="hierChild4" presStyleCnt="0"/>
      <dgm:spPr/>
    </dgm:pt>
    <dgm:pt modelId="{27175085-74AA-4337-94B9-13A4407BAED3}" type="pres">
      <dgm:prSet presAssocID="{DF14962B-0DF8-4B91-A2CF-89C503357845}" presName="hierChild5" presStyleCnt="0"/>
      <dgm:spPr/>
    </dgm:pt>
    <dgm:pt modelId="{56608597-9566-4669-8D59-C8A5C6CA0E90}" type="pres">
      <dgm:prSet presAssocID="{979C30FA-98B5-4B51-868F-30C07CBBD4FE}" presName="Name35" presStyleLbl="parChTrans1D3" presStyleIdx="4" presStyleCnt="5"/>
      <dgm:spPr/>
      <dgm:t>
        <a:bodyPr/>
        <a:lstStyle/>
        <a:p>
          <a:endParaRPr lang="ru-RU"/>
        </a:p>
      </dgm:t>
    </dgm:pt>
    <dgm:pt modelId="{A4CF3106-0199-4ACE-9FF1-9CFC260BE5EA}" type="pres">
      <dgm:prSet presAssocID="{41E7B02C-CA7E-4F90-A452-8F8BEF83F00F}" presName="hierRoot2" presStyleCnt="0">
        <dgm:presLayoutVars>
          <dgm:hierBranch val="r"/>
        </dgm:presLayoutVars>
      </dgm:prSet>
      <dgm:spPr/>
    </dgm:pt>
    <dgm:pt modelId="{B8F009D8-348B-4941-8BF4-6D06B69DEED0}" type="pres">
      <dgm:prSet presAssocID="{41E7B02C-CA7E-4F90-A452-8F8BEF83F00F}" presName="rootComposite" presStyleCnt="0"/>
      <dgm:spPr/>
    </dgm:pt>
    <dgm:pt modelId="{A0E8BB69-44D8-47A5-A5BC-4BC5DA78E7ED}" type="pres">
      <dgm:prSet presAssocID="{41E7B02C-CA7E-4F90-A452-8F8BEF83F00F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25607B-CB00-4C83-B12C-8BB75967A7C6}" type="pres">
      <dgm:prSet presAssocID="{41E7B02C-CA7E-4F90-A452-8F8BEF83F00F}" presName="rootConnector" presStyleLbl="node3" presStyleIdx="4" presStyleCnt="5"/>
      <dgm:spPr/>
      <dgm:t>
        <a:bodyPr/>
        <a:lstStyle/>
        <a:p>
          <a:endParaRPr lang="ru-RU"/>
        </a:p>
      </dgm:t>
    </dgm:pt>
    <dgm:pt modelId="{296888B6-EF1D-45A6-A9F8-0429F7843969}" type="pres">
      <dgm:prSet presAssocID="{41E7B02C-CA7E-4F90-A452-8F8BEF83F00F}" presName="hierChild4" presStyleCnt="0"/>
      <dgm:spPr/>
    </dgm:pt>
    <dgm:pt modelId="{500763F2-7958-4E24-9C38-A40802C81174}" type="pres">
      <dgm:prSet presAssocID="{41E7B02C-CA7E-4F90-A452-8F8BEF83F00F}" presName="hierChild5" presStyleCnt="0"/>
      <dgm:spPr/>
    </dgm:pt>
    <dgm:pt modelId="{689CA341-772F-4CEA-AE31-54DA79FAC4E2}" type="pres">
      <dgm:prSet presAssocID="{90F2122F-DB77-49CD-B171-DBB6E66BE96E}" presName="hierChild5" presStyleCnt="0"/>
      <dgm:spPr/>
    </dgm:pt>
    <dgm:pt modelId="{A7943AE6-51F8-4F77-A889-F7E2DADB8535}" type="pres">
      <dgm:prSet presAssocID="{8958C2E7-7CD2-4270-9382-9300BFA96921}" presName="hierChild3" presStyleCnt="0"/>
      <dgm:spPr/>
    </dgm:pt>
  </dgm:ptLst>
  <dgm:cxnLst>
    <dgm:cxn modelId="{DC8CCDDB-9689-4E56-AA43-1800BFF45A39}" type="presOf" srcId="{8958C2E7-7CD2-4270-9382-9300BFA96921}" destId="{309C1026-00FF-4A50-A1B2-6ECF9EC76C78}" srcOrd="1" destOrd="0" presId="urn:microsoft.com/office/officeart/2005/8/layout/orgChart1"/>
    <dgm:cxn modelId="{ECA7A49B-3DEF-4D37-87BE-3A7878CF83C0}" type="presOf" srcId="{228A15AA-5240-4B58-839F-72FD859BFF67}" destId="{9C5790C4-CDEC-4E7D-B90B-4FE04A5E81C4}" srcOrd="0" destOrd="0" presId="urn:microsoft.com/office/officeart/2005/8/layout/orgChart1"/>
    <dgm:cxn modelId="{A9D20D95-A2AC-483E-9BB6-5EB2100CA52D}" srcId="{90F2122F-DB77-49CD-B171-DBB6E66BE96E}" destId="{DD51E724-081B-45AC-8B16-EF5E04EFD354}" srcOrd="0" destOrd="0" parTransId="{B11C3EF5-C99F-433D-A0CC-8BF3C99E67DC}" sibTransId="{992494CA-4C25-44A5-9CDE-A2CC8CD71BFA}"/>
    <dgm:cxn modelId="{4E3AB40F-9A27-4A31-A4C5-F24F9B73F6A6}" type="presOf" srcId="{41E7B02C-CA7E-4F90-A452-8F8BEF83F00F}" destId="{4425607B-CB00-4C83-B12C-8BB75967A7C6}" srcOrd="1" destOrd="0" presId="urn:microsoft.com/office/officeart/2005/8/layout/orgChart1"/>
    <dgm:cxn modelId="{9998A10E-3BAF-45BC-A723-E0D2BBFFCC8D}" type="presOf" srcId="{0DC346E3-1F6D-450A-ADB5-5F9AB3F4035D}" destId="{FB124B51-1AC0-417B-88A9-760629308C76}" srcOrd="0" destOrd="0" presId="urn:microsoft.com/office/officeart/2005/8/layout/orgChart1"/>
    <dgm:cxn modelId="{A5723BB8-F974-4D09-84A2-781B0EC4EE2A}" type="presOf" srcId="{23018B2C-FDD9-44AF-971A-72DF495B4041}" destId="{133C7661-92EF-44EF-B6A1-E5FBEB26E5C3}" srcOrd="0" destOrd="0" presId="urn:microsoft.com/office/officeart/2005/8/layout/orgChart1"/>
    <dgm:cxn modelId="{14932929-6EE5-4C51-8775-2A3F3B8CF103}" type="presOf" srcId="{23018B2C-FDD9-44AF-971A-72DF495B4041}" destId="{5A96E64D-4B66-43FA-9B08-12F10284685E}" srcOrd="1" destOrd="0" presId="urn:microsoft.com/office/officeart/2005/8/layout/orgChart1"/>
    <dgm:cxn modelId="{E463C3C5-BBF3-40EE-94CE-ED695615FC0B}" type="presOf" srcId="{DBA9D665-3571-40A0-A9EC-B1A58D785D51}" destId="{5935E57C-5D22-44EA-9CAA-CA3857B659FF}" srcOrd="0" destOrd="0" presId="urn:microsoft.com/office/officeart/2005/8/layout/orgChart1"/>
    <dgm:cxn modelId="{C43810E8-78ED-4731-8DD1-B1199055B387}" type="presOf" srcId="{8958C2E7-7CD2-4270-9382-9300BFA96921}" destId="{22B3FA8E-335E-4B1F-9193-1B14B19BF750}" srcOrd="0" destOrd="0" presId="urn:microsoft.com/office/officeart/2005/8/layout/orgChart1"/>
    <dgm:cxn modelId="{225E4D28-8C4A-4F4B-9E53-D1F239C04580}" type="presOf" srcId="{DF14962B-0DF8-4B91-A2CF-89C503357845}" destId="{2DAD6CD0-793E-4AA7-B3E0-D1F2339A1D31}" srcOrd="0" destOrd="0" presId="urn:microsoft.com/office/officeart/2005/8/layout/orgChart1"/>
    <dgm:cxn modelId="{7B135E3E-C2AA-4D41-B878-051CED53D592}" type="presOf" srcId="{DBA9D665-3571-40A0-A9EC-B1A58D785D51}" destId="{BBA466F6-E206-431B-A82E-CB1EC3DD6E1A}" srcOrd="1" destOrd="0" presId="urn:microsoft.com/office/officeart/2005/8/layout/orgChart1"/>
    <dgm:cxn modelId="{6C33870D-5CAC-4B63-BC84-603297A2B89E}" srcId="{8958C2E7-7CD2-4270-9382-9300BFA96921}" destId="{23018B2C-FDD9-44AF-971A-72DF495B4041}" srcOrd="0" destOrd="0" parTransId="{85EDD0AB-5A45-4CF3-9F4E-FDA2F1A49240}" sibTransId="{A959434D-BE56-4F11-B73B-B7F05451CE60}"/>
    <dgm:cxn modelId="{1A01F717-315B-459B-BD04-6C3A9DDFBA8D}" type="presOf" srcId="{DD51E724-081B-45AC-8B16-EF5E04EFD354}" destId="{28B8B41A-0C88-4283-A42D-5F1E4B1BC527}" srcOrd="0" destOrd="0" presId="urn:microsoft.com/office/officeart/2005/8/layout/orgChart1"/>
    <dgm:cxn modelId="{2925A33A-508E-4E43-8473-3F5C18929246}" type="presOf" srcId="{BE4635EF-5C82-4877-8435-3FEC9B895778}" destId="{2B060286-7B9B-4F59-8F9F-F4D23CB59450}" srcOrd="0" destOrd="0" presId="urn:microsoft.com/office/officeart/2005/8/layout/orgChart1"/>
    <dgm:cxn modelId="{56D607F3-5424-4E24-AB8D-8B169B04F950}" type="presOf" srcId="{41E7B02C-CA7E-4F90-A452-8F8BEF83F00F}" destId="{A0E8BB69-44D8-47A5-A5BC-4BC5DA78E7ED}" srcOrd="0" destOrd="0" presId="urn:microsoft.com/office/officeart/2005/8/layout/orgChart1"/>
    <dgm:cxn modelId="{75CAB8D5-8664-4BE5-B0D5-895BFD3A2DD3}" srcId="{90F2122F-DB77-49CD-B171-DBB6E66BE96E}" destId="{41E7B02C-CA7E-4F90-A452-8F8BEF83F00F}" srcOrd="2" destOrd="0" parTransId="{979C30FA-98B5-4B51-868F-30C07CBBD4FE}" sibTransId="{6DA3ACCB-0D8D-4F32-91C2-8C397067CC05}"/>
    <dgm:cxn modelId="{40B27A5B-6100-49E9-93BE-9722A70E0759}" type="presOf" srcId="{A5CC460D-E584-495F-ABD1-08C8E13D3752}" destId="{932D1138-FAAE-41E3-AC10-4A9FDC306A77}" srcOrd="0" destOrd="0" presId="urn:microsoft.com/office/officeart/2005/8/layout/orgChart1"/>
    <dgm:cxn modelId="{BA21B644-3371-4D78-B383-C29306E958D4}" type="presOf" srcId="{B11C3EF5-C99F-433D-A0CC-8BF3C99E67DC}" destId="{DC2E2C48-15C5-424B-A407-0DEA7807FA0E}" srcOrd="0" destOrd="0" presId="urn:microsoft.com/office/officeart/2005/8/layout/orgChart1"/>
    <dgm:cxn modelId="{7884BEA3-B2A6-4CC5-91B4-80D9DE4110EB}" type="presOf" srcId="{979C30FA-98B5-4B51-868F-30C07CBBD4FE}" destId="{56608597-9566-4669-8D59-C8A5C6CA0E90}" srcOrd="0" destOrd="0" presId="urn:microsoft.com/office/officeart/2005/8/layout/orgChart1"/>
    <dgm:cxn modelId="{9F26762F-31DB-4144-AC28-E056C47A8954}" type="presOf" srcId="{780517F3-223A-4BFA-ADD1-2B259EF2C97A}" destId="{719B8358-1DF5-436A-91CB-8501361B0505}" srcOrd="0" destOrd="0" presId="urn:microsoft.com/office/officeart/2005/8/layout/orgChart1"/>
    <dgm:cxn modelId="{BB7D9462-3F73-4FB3-89AC-67753450EB8D}" type="presOf" srcId="{DF14962B-0DF8-4B91-A2CF-89C503357845}" destId="{37F5FC03-57E1-4636-925A-089A5E9B9B6E}" srcOrd="1" destOrd="0" presId="urn:microsoft.com/office/officeart/2005/8/layout/orgChart1"/>
    <dgm:cxn modelId="{56DD7358-419C-431B-97B0-C4BF1B241B8F}" type="presOf" srcId="{85EDD0AB-5A45-4CF3-9F4E-FDA2F1A49240}" destId="{DECB471C-4915-4D71-8E00-660575E11EF1}" srcOrd="0" destOrd="0" presId="urn:microsoft.com/office/officeart/2005/8/layout/orgChart1"/>
    <dgm:cxn modelId="{A339812A-ECC2-4C41-9ADB-FC393892364E}" srcId="{23018B2C-FDD9-44AF-971A-72DF495B4041}" destId="{DBA9D665-3571-40A0-A9EC-B1A58D785D51}" srcOrd="1" destOrd="0" parTransId="{780517F3-223A-4BFA-ADD1-2B259EF2C97A}" sibTransId="{E6DDEBD7-8DEC-4C46-AFBC-8560446AB1ED}"/>
    <dgm:cxn modelId="{92582ECE-69EA-43AF-83F0-5A4C0AAAD222}" type="presOf" srcId="{DD51E724-081B-45AC-8B16-EF5E04EFD354}" destId="{BA9B59BF-9C3C-41AB-9F09-E8922B4FD16B}" srcOrd="1" destOrd="0" presId="urn:microsoft.com/office/officeart/2005/8/layout/orgChart1"/>
    <dgm:cxn modelId="{F98666F0-D70F-4EFF-A3A2-A7EE1719A914}" type="presOf" srcId="{90F2122F-DB77-49CD-B171-DBB6E66BE96E}" destId="{EC4B79B3-BA45-4B3F-870C-D7BC68C4E432}" srcOrd="0" destOrd="0" presId="urn:microsoft.com/office/officeart/2005/8/layout/orgChart1"/>
    <dgm:cxn modelId="{62B41CDD-0CC6-4499-8FD7-5D879606A9C8}" srcId="{90F2122F-DB77-49CD-B171-DBB6E66BE96E}" destId="{DF14962B-0DF8-4B91-A2CF-89C503357845}" srcOrd="1" destOrd="0" parTransId="{228A15AA-5240-4B58-839F-72FD859BFF67}" sibTransId="{3BCE367B-5431-476B-828E-91F97E4513B7}"/>
    <dgm:cxn modelId="{1E4943BC-26E5-40EA-BC82-5A06FEDEB7A3}" type="presOf" srcId="{90F2122F-DB77-49CD-B171-DBB6E66BE96E}" destId="{00BFF903-02C6-4B68-8450-750448DB5AE7}" srcOrd="1" destOrd="0" presId="urn:microsoft.com/office/officeart/2005/8/layout/orgChart1"/>
    <dgm:cxn modelId="{39B1E7BD-DF0A-447A-B877-7753904A425D}" type="presOf" srcId="{BE4635EF-5C82-4877-8435-3FEC9B895778}" destId="{66A87EE0-28A6-4ABB-9B42-5CD16F9700DB}" srcOrd="1" destOrd="0" presId="urn:microsoft.com/office/officeart/2005/8/layout/orgChart1"/>
    <dgm:cxn modelId="{E3B7C01C-D84E-4B6B-BA30-DC6ED835A870}" srcId="{8958C2E7-7CD2-4270-9382-9300BFA96921}" destId="{90F2122F-DB77-49CD-B171-DBB6E66BE96E}" srcOrd="1" destOrd="0" parTransId="{96599770-291D-49D7-8B07-711B21FDC44E}" sibTransId="{E0F9E231-CA26-4A8D-A352-EFD07CF88FD0}"/>
    <dgm:cxn modelId="{A52DFAE0-91D7-4FA4-94FE-235FC767572C}" srcId="{23018B2C-FDD9-44AF-971A-72DF495B4041}" destId="{BE4635EF-5C82-4877-8435-3FEC9B895778}" srcOrd="0" destOrd="0" parTransId="{0DC346E3-1F6D-450A-ADB5-5F9AB3F4035D}" sibTransId="{ABD7D711-8571-44F8-9694-58AF29D6DA2A}"/>
    <dgm:cxn modelId="{504580F5-925A-4541-859D-3CC3AE04840D}" srcId="{A5CC460D-E584-495F-ABD1-08C8E13D3752}" destId="{8958C2E7-7CD2-4270-9382-9300BFA96921}" srcOrd="0" destOrd="0" parTransId="{0ED858FC-C95C-4E03-B4D2-2EC209BFC4C1}" sibTransId="{9463AA38-5951-49DF-B120-15C26FCB1BE0}"/>
    <dgm:cxn modelId="{6804E600-4D36-41C0-9BD1-CA35E7F2611F}" type="presOf" srcId="{96599770-291D-49D7-8B07-711B21FDC44E}" destId="{D504855C-0856-4322-853D-55968A4F5160}" srcOrd="0" destOrd="0" presId="urn:microsoft.com/office/officeart/2005/8/layout/orgChart1"/>
    <dgm:cxn modelId="{E5016E54-69D5-4C67-9E0D-D90E815ABDDD}" type="presParOf" srcId="{932D1138-FAAE-41E3-AC10-4A9FDC306A77}" destId="{47833520-9AEB-4073-A104-37A77EA39C25}" srcOrd="0" destOrd="0" presId="urn:microsoft.com/office/officeart/2005/8/layout/orgChart1"/>
    <dgm:cxn modelId="{667A85C2-E151-464C-A25A-E16BF9EC5435}" type="presParOf" srcId="{47833520-9AEB-4073-A104-37A77EA39C25}" destId="{094E024D-117E-4DC1-A22D-340E94034A2F}" srcOrd="0" destOrd="0" presId="urn:microsoft.com/office/officeart/2005/8/layout/orgChart1"/>
    <dgm:cxn modelId="{C17C0967-0930-49A7-A688-D5E8CE45B630}" type="presParOf" srcId="{094E024D-117E-4DC1-A22D-340E94034A2F}" destId="{22B3FA8E-335E-4B1F-9193-1B14B19BF750}" srcOrd="0" destOrd="0" presId="urn:microsoft.com/office/officeart/2005/8/layout/orgChart1"/>
    <dgm:cxn modelId="{9B232246-5865-406A-9791-15C8057F4ADD}" type="presParOf" srcId="{094E024D-117E-4DC1-A22D-340E94034A2F}" destId="{309C1026-00FF-4A50-A1B2-6ECF9EC76C78}" srcOrd="1" destOrd="0" presId="urn:microsoft.com/office/officeart/2005/8/layout/orgChart1"/>
    <dgm:cxn modelId="{B34994BD-5024-404F-AA63-3B93B243E850}" type="presParOf" srcId="{47833520-9AEB-4073-A104-37A77EA39C25}" destId="{836B306C-BD7D-4A93-A684-179C217C6D55}" srcOrd="1" destOrd="0" presId="urn:microsoft.com/office/officeart/2005/8/layout/orgChart1"/>
    <dgm:cxn modelId="{3540A517-8C58-4CDD-A61D-A4AD3BD95A9B}" type="presParOf" srcId="{836B306C-BD7D-4A93-A684-179C217C6D55}" destId="{DECB471C-4915-4D71-8E00-660575E11EF1}" srcOrd="0" destOrd="0" presId="urn:microsoft.com/office/officeart/2005/8/layout/orgChart1"/>
    <dgm:cxn modelId="{0576EE01-DB26-44CB-96E7-79C15E83A348}" type="presParOf" srcId="{836B306C-BD7D-4A93-A684-179C217C6D55}" destId="{6BFA532C-1641-44EF-84E3-76E311ABA6FC}" srcOrd="1" destOrd="0" presId="urn:microsoft.com/office/officeart/2005/8/layout/orgChart1"/>
    <dgm:cxn modelId="{970D7E50-C5DC-4FAF-A22D-44595F347AF4}" type="presParOf" srcId="{6BFA532C-1641-44EF-84E3-76E311ABA6FC}" destId="{5EF05BF9-F40E-49F9-8195-2B9F3F21A551}" srcOrd="0" destOrd="0" presId="urn:microsoft.com/office/officeart/2005/8/layout/orgChart1"/>
    <dgm:cxn modelId="{20A17361-DB23-4263-BC0A-ABF9C9614701}" type="presParOf" srcId="{5EF05BF9-F40E-49F9-8195-2B9F3F21A551}" destId="{133C7661-92EF-44EF-B6A1-E5FBEB26E5C3}" srcOrd="0" destOrd="0" presId="urn:microsoft.com/office/officeart/2005/8/layout/orgChart1"/>
    <dgm:cxn modelId="{38F98B35-0869-42ED-BC1C-0B897F14E093}" type="presParOf" srcId="{5EF05BF9-F40E-49F9-8195-2B9F3F21A551}" destId="{5A96E64D-4B66-43FA-9B08-12F10284685E}" srcOrd="1" destOrd="0" presId="urn:microsoft.com/office/officeart/2005/8/layout/orgChart1"/>
    <dgm:cxn modelId="{1A043E2D-2944-4804-A964-BF9DD31D9808}" type="presParOf" srcId="{6BFA532C-1641-44EF-84E3-76E311ABA6FC}" destId="{D344CA07-242A-41B2-9544-EFBB88F163BA}" srcOrd="1" destOrd="0" presId="urn:microsoft.com/office/officeart/2005/8/layout/orgChart1"/>
    <dgm:cxn modelId="{D7EF5CD7-47F4-47F0-9F3B-BAF1E33977EF}" type="presParOf" srcId="{D344CA07-242A-41B2-9544-EFBB88F163BA}" destId="{FB124B51-1AC0-417B-88A9-760629308C76}" srcOrd="0" destOrd="0" presId="urn:microsoft.com/office/officeart/2005/8/layout/orgChart1"/>
    <dgm:cxn modelId="{447251C0-3322-4A97-8882-8421D46DA855}" type="presParOf" srcId="{D344CA07-242A-41B2-9544-EFBB88F163BA}" destId="{641E355A-ED15-41F7-8E23-F72EF4C68DC2}" srcOrd="1" destOrd="0" presId="urn:microsoft.com/office/officeart/2005/8/layout/orgChart1"/>
    <dgm:cxn modelId="{D98A8C8D-8C93-4F5E-9FFC-F36BBA8B4F97}" type="presParOf" srcId="{641E355A-ED15-41F7-8E23-F72EF4C68DC2}" destId="{EF4A781E-858A-4566-8EB1-9365DB02439B}" srcOrd="0" destOrd="0" presId="urn:microsoft.com/office/officeart/2005/8/layout/orgChart1"/>
    <dgm:cxn modelId="{86C87E5F-DEEE-4A77-823F-308D2E444383}" type="presParOf" srcId="{EF4A781E-858A-4566-8EB1-9365DB02439B}" destId="{2B060286-7B9B-4F59-8F9F-F4D23CB59450}" srcOrd="0" destOrd="0" presId="urn:microsoft.com/office/officeart/2005/8/layout/orgChart1"/>
    <dgm:cxn modelId="{43262BC4-85FE-4B69-B1F6-EEE6ADC25C41}" type="presParOf" srcId="{EF4A781E-858A-4566-8EB1-9365DB02439B}" destId="{66A87EE0-28A6-4ABB-9B42-5CD16F9700DB}" srcOrd="1" destOrd="0" presId="urn:microsoft.com/office/officeart/2005/8/layout/orgChart1"/>
    <dgm:cxn modelId="{0859D2DD-B629-4638-986E-A9BFA59923DA}" type="presParOf" srcId="{641E355A-ED15-41F7-8E23-F72EF4C68DC2}" destId="{42CD9F9F-1077-431B-87C6-46F1C6C63EA6}" srcOrd="1" destOrd="0" presId="urn:microsoft.com/office/officeart/2005/8/layout/orgChart1"/>
    <dgm:cxn modelId="{BAD22C7A-D93E-49BD-9191-8CD5411E9B54}" type="presParOf" srcId="{641E355A-ED15-41F7-8E23-F72EF4C68DC2}" destId="{C549668A-4A1E-452D-B3FC-9888E4ECA4C7}" srcOrd="2" destOrd="0" presId="urn:microsoft.com/office/officeart/2005/8/layout/orgChart1"/>
    <dgm:cxn modelId="{50837CC4-3B40-47B2-BF2B-3BC74D95B20B}" type="presParOf" srcId="{D344CA07-242A-41B2-9544-EFBB88F163BA}" destId="{719B8358-1DF5-436A-91CB-8501361B0505}" srcOrd="2" destOrd="0" presId="urn:microsoft.com/office/officeart/2005/8/layout/orgChart1"/>
    <dgm:cxn modelId="{AE793C09-D317-4110-A074-2E8EF1E532E6}" type="presParOf" srcId="{D344CA07-242A-41B2-9544-EFBB88F163BA}" destId="{C72C8360-3BD7-4734-8948-22ED1C00F9C0}" srcOrd="3" destOrd="0" presId="urn:microsoft.com/office/officeart/2005/8/layout/orgChart1"/>
    <dgm:cxn modelId="{0AD188A4-6294-4A3F-B31C-7C9D809783FA}" type="presParOf" srcId="{C72C8360-3BD7-4734-8948-22ED1C00F9C0}" destId="{0E1593D6-60AD-4D83-B605-DCB112CA7CDF}" srcOrd="0" destOrd="0" presId="urn:microsoft.com/office/officeart/2005/8/layout/orgChart1"/>
    <dgm:cxn modelId="{73290A00-7ACE-400A-952C-7F62F2935A51}" type="presParOf" srcId="{0E1593D6-60AD-4D83-B605-DCB112CA7CDF}" destId="{5935E57C-5D22-44EA-9CAA-CA3857B659FF}" srcOrd="0" destOrd="0" presId="urn:microsoft.com/office/officeart/2005/8/layout/orgChart1"/>
    <dgm:cxn modelId="{90D9904E-7EB1-4A66-B4DA-B26B1956D431}" type="presParOf" srcId="{0E1593D6-60AD-4D83-B605-DCB112CA7CDF}" destId="{BBA466F6-E206-431B-A82E-CB1EC3DD6E1A}" srcOrd="1" destOrd="0" presId="urn:microsoft.com/office/officeart/2005/8/layout/orgChart1"/>
    <dgm:cxn modelId="{1A377854-D62C-4EFE-904B-4C18A513FD4E}" type="presParOf" srcId="{C72C8360-3BD7-4734-8948-22ED1C00F9C0}" destId="{61672115-430D-4E62-83BA-455C7B936E16}" srcOrd="1" destOrd="0" presId="urn:microsoft.com/office/officeart/2005/8/layout/orgChart1"/>
    <dgm:cxn modelId="{E32BEAD1-6EF1-4705-AE7A-F6B366C5B74E}" type="presParOf" srcId="{C72C8360-3BD7-4734-8948-22ED1C00F9C0}" destId="{112B1B1E-BB38-4E7E-B82F-273B5E2D65EB}" srcOrd="2" destOrd="0" presId="urn:microsoft.com/office/officeart/2005/8/layout/orgChart1"/>
    <dgm:cxn modelId="{4F5D0F67-2792-4639-B510-24850BDA0068}" type="presParOf" srcId="{6BFA532C-1641-44EF-84E3-76E311ABA6FC}" destId="{BA9A4CBA-EDD4-4C02-8082-7E7949725DCE}" srcOrd="2" destOrd="0" presId="urn:microsoft.com/office/officeart/2005/8/layout/orgChart1"/>
    <dgm:cxn modelId="{DA7D7A83-A6E8-4786-BFAD-2366462F104E}" type="presParOf" srcId="{836B306C-BD7D-4A93-A684-179C217C6D55}" destId="{D504855C-0856-4322-853D-55968A4F5160}" srcOrd="2" destOrd="0" presId="urn:microsoft.com/office/officeart/2005/8/layout/orgChart1"/>
    <dgm:cxn modelId="{9F74D6B9-F6AF-48C5-B7C1-B0F9729CA320}" type="presParOf" srcId="{836B306C-BD7D-4A93-A684-179C217C6D55}" destId="{E4268088-5148-4997-BF76-C33E5EFCDFC9}" srcOrd="3" destOrd="0" presId="urn:microsoft.com/office/officeart/2005/8/layout/orgChart1"/>
    <dgm:cxn modelId="{4174ABA3-B488-49F5-9EFC-6CD99D42691E}" type="presParOf" srcId="{E4268088-5148-4997-BF76-C33E5EFCDFC9}" destId="{06235154-6B2F-4A97-8A65-97434DABF1EE}" srcOrd="0" destOrd="0" presId="urn:microsoft.com/office/officeart/2005/8/layout/orgChart1"/>
    <dgm:cxn modelId="{7DF88048-2896-4367-90F9-87E440F7C2D9}" type="presParOf" srcId="{06235154-6B2F-4A97-8A65-97434DABF1EE}" destId="{EC4B79B3-BA45-4B3F-870C-D7BC68C4E432}" srcOrd="0" destOrd="0" presId="urn:microsoft.com/office/officeart/2005/8/layout/orgChart1"/>
    <dgm:cxn modelId="{F32DC25E-0B28-4669-B804-B62137A81847}" type="presParOf" srcId="{06235154-6B2F-4A97-8A65-97434DABF1EE}" destId="{00BFF903-02C6-4B68-8450-750448DB5AE7}" srcOrd="1" destOrd="0" presId="urn:microsoft.com/office/officeart/2005/8/layout/orgChart1"/>
    <dgm:cxn modelId="{BD74EDD0-5566-4498-B7CB-AE4FAC51794F}" type="presParOf" srcId="{E4268088-5148-4997-BF76-C33E5EFCDFC9}" destId="{B155493E-52D0-4AAA-AEBE-3A4A0E22C974}" srcOrd="1" destOrd="0" presId="urn:microsoft.com/office/officeart/2005/8/layout/orgChart1"/>
    <dgm:cxn modelId="{E45265AE-FE61-43C9-9192-88E2CF36306A}" type="presParOf" srcId="{B155493E-52D0-4AAA-AEBE-3A4A0E22C974}" destId="{DC2E2C48-15C5-424B-A407-0DEA7807FA0E}" srcOrd="0" destOrd="0" presId="urn:microsoft.com/office/officeart/2005/8/layout/orgChart1"/>
    <dgm:cxn modelId="{C66A708C-CA24-44DC-8EEF-5E3295C0B2E8}" type="presParOf" srcId="{B155493E-52D0-4AAA-AEBE-3A4A0E22C974}" destId="{E22C2274-CD1B-4194-A28E-501C59784EAE}" srcOrd="1" destOrd="0" presId="urn:microsoft.com/office/officeart/2005/8/layout/orgChart1"/>
    <dgm:cxn modelId="{FAE53EB5-2F71-44D3-B99B-9D22A855ACDF}" type="presParOf" srcId="{E22C2274-CD1B-4194-A28E-501C59784EAE}" destId="{0A0E803E-DD7C-4CBD-9E1C-D278EC2E9E9A}" srcOrd="0" destOrd="0" presId="urn:microsoft.com/office/officeart/2005/8/layout/orgChart1"/>
    <dgm:cxn modelId="{CE36C96B-C4A4-4397-9B6B-EF03801D2929}" type="presParOf" srcId="{0A0E803E-DD7C-4CBD-9E1C-D278EC2E9E9A}" destId="{28B8B41A-0C88-4283-A42D-5F1E4B1BC527}" srcOrd="0" destOrd="0" presId="urn:microsoft.com/office/officeart/2005/8/layout/orgChart1"/>
    <dgm:cxn modelId="{88DA794D-3B34-43A5-A220-3DF2AB0E9F8F}" type="presParOf" srcId="{0A0E803E-DD7C-4CBD-9E1C-D278EC2E9E9A}" destId="{BA9B59BF-9C3C-41AB-9F09-E8922B4FD16B}" srcOrd="1" destOrd="0" presId="urn:microsoft.com/office/officeart/2005/8/layout/orgChart1"/>
    <dgm:cxn modelId="{A4415380-EEB9-4D5A-BD4E-7F5E0C77B84F}" type="presParOf" srcId="{E22C2274-CD1B-4194-A28E-501C59784EAE}" destId="{92E96CC5-D187-4FCD-8010-704156B40BF7}" srcOrd="1" destOrd="0" presId="urn:microsoft.com/office/officeart/2005/8/layout/orgChart1"/>
    <dgm:cxn modelId="{AA8958F1-A637-41E3-AB0F-2B155222E698}" type="presParOf" srcId="{E22C2274-CD1B-4194-A28E-501C59784EAE}" destId="{C9584712-75AB-4913-9CBC-E4D0451BE995}" srcOrd="2" destOrd="0" presId="urn:microsoft.com/office/officeart/2005/8/layout/orgChart1"/>
    <dgm:cxn modelId="{52C6100C-E13C-4687-900F-77C44FC34CC2}" type="presParOf" srcId="{B155493E-52D0-4AAA-AEBE-3A4A0E22C974}" destId="{9C5790C4-CDEC-4E7D-B90B-4FE04A5E81C4}" srcOrd="2" destOrd="0" presId="urn:microsoft.com/office/officeart/2005/8/layout/orgChart1"/>
    <dgm:cxn modelId="{A79C4E0E-5FC4-427C-AD9C-047EB5006EEE}" type="presParOf" srcId="{B155493E-52D0-4AAA-AEBE-3A4A0E22C974}" destId="{9346BEC0-D4DA-4268-9CA7-D7E607284833}" srcOrd="3" destOrd="0" presId="urn:microsoft.com/office/officeart/2005/8/layout/orgChart1"/>
    <dgm:cxn modelId="{D48A93B9-7354-4497-8007-A285AD2E53CE}" type="presParOf" srcId="{9346BEC0-D4DA-4268-9CA7-D7E607284833}" destId="{FE8F743A-4231-45A1-8A15-2A63F635DA2A}" srcOrd="0" destOrd="0" presId="urn:microsoft.com/office/officeart/2005/8/layout/orgChart1"/>
    <dgm:cxn modelId="{B00A1F6D-7B2B-403D-8EB9-6CA6940DF047}" type="presParOf" srcId="{FE8F743A-4231-45A1-8A15-2A63F635DA2A}" destId="{2DAD6CD0-793E-4AA7-B3E0-D1F2339A1D31}" srcOrd="0" destOrd="0" presId="urn:microsoft.com/office/officeart/2005/8/layout/orgChart1"/>
    <dgm:cxn modelId="{7362BFB2-580D-45D4-8A58-2089D4260837}" type="presParOf" srcId="{FE8F743A-4231-45A1-8A15-2A63F635DA2A}" destId="{37F5FC03-57E1-4636-925A-089A5E9B9B6E}" srcOrd="1" destOrd="0" presId="urn:microsoft.com/office/officeart/2005/8/layout/orgChart1"/>
    <dgm:cxn modelId="{083037C2-7194-4DAA-8B61-A292C2CE1CBA}" type="presParOf" srcId="{9346BEC0-D4DA-4268-9CA7-D7E607284833}" destId="{A0A24C8D-316F-4100-88F4-0855A618602B}" srcOrd="1" destOrd="0" presId="urn:microsoft.com/office/officeart/2005/8/layout/orgChart1"/>
    <dgm:cxn modelId="{09C0D58F-4B64-4AE2-978F-D30712D51107}" type="presParOf" srcId="{9346BEC0-D4DA-4268-9CA7-D7E607284833}" destId="{27175085-74AA-4337-94B9-13A4407BAED3}" srcOrd="2" destOrd="0" presId="urn:microsoft.com/office/officeart/2005/8/layout/orgChart1"/>
    <dgm:cxn modelId="{CED6C0DC-7573-49B0-A6BD-0C27511D98CC}" type="presParOf" srcId="{B155493E-52D0-4AAA-AEBE-3A4A0E22C974}" destId="{56608597-9566-4669-8D59-C8A5C6CA0E90}" srcOrd="4" destOrd="0" presId="urn:microsoft.com/office/officeart/2005/8/layout/orgChart1"/>
    <dgm:cxn modelId="{D145B72B-40A2-4F7E-A6E9-31C2489CFC7D}" type="presParOf" srcId="{B155493E-52D0-4AAA-AEBE-3A4A0E22C974}" destId="{A4CF3106-0199-4ACE-9FF1-9CFC260BE5EA}" srcOrd="5" destOrd="0" presId="urn:microsoft.com/office/officeart/2005/8/layout/orgChart1"/>
    <dgm:cxn modelId="{0D5F1F58-A803-421A-B191-09AF43D5D3EF}" type="presParOf" srcId="{A4CF3106-0199-4ACE-9FF1-9CFC260BE5EA}" destId="{B8F009D8-348B-4941-8BF4-6D06B69DEED0}" srcOrd="0" destOrd="0" presId="urn:microsoft.com/office/officeart/2005/8/layout/orgChart1"/>
    <dgm:cxn modelId="{8A349FE2-1D0C-40B1-A6D2-42545783E6EC}" type="presParOf" srcId="{B8F009D8-348B-4941-8BF4-6D06B69DEED0}" destId="{A0E8BB69-44D8-47A5-A5BC-4BC5DA78E7ED}" srcOrd="0" destOrd="0" presId="urn:microsoft.com/office/officeart/2005/8/layout/orgChart1"/>
    <dgm:cxn modelId="{949EBE48-8618-4E6C-9CA0-CD1BED189888}" type="presParOf" srcId="{B8F009D8-348B-4941-8BF4-6D06B69DEED0}" destId="{4425607B-CB00-4C83-B12C-8BB75967A7C6}" srcOrd="1" destOrd="0" presId="urn:microsoft.com/office/officeart/2005/8/layout/orgChart1"/>
    <dgm:cxn modelId="{9C87EAF6-1802-495C-AEE2-AF70BEF3741B}" type="presParOf" srcId="{A4CF3106-0199-4ACE-9FF1-9CFC260BE5EA}" destId="{296888B6-EF1D-45A6-A9F8-0429F7843969}" srcOrd="1" destOrd="0" presId="urn:microsoft.com/office/officeart/2005/8/layout/orgChart1"/>
    <dgm:cxn modelId="{21610F14-4377-4DBE-A85D-86DE7C42F8E2}" type="presParOf" srcId="{A4CF3106-0199-4ACE-9FF1-9CFC260BE5EA}" destId="{500763F2-7958-4E24-9C38-A40802C81174}" srcOrd="2" destOrd="0" presId="urn:microsoft.com/office/officeart/2005/8/layout/orgChart1"/>
    <dgm:cxn modelId="{90DE0383-0D72-41D4-BE31-459A86E04A4F}" type="presParOf" srcId="{E4268088-5148-4997-BF76-C33E5EFCDFC9}" destId="{689CA341-772F-4CEA-AE31-54DA79FAC4E2}" srcOrd="2" destOrd="0" presId="urn:microsoft.com/office/officeart/2005/8/layout/orgChart1"/>
    <dgm:cxn modelId="{B36830AC-6183-4DE5-916F-CE072320C9A4}" type="presParOf" srcId="{47833520-9AEB-4073-A104-37A77EA39C25}" destId="{A7943AE6-51F8-4F77-A889-F7E2DADB853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B2E3B-5051-4646-B83D-5B47EBFA2264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D9C1CA-7D5A-43A4-9687-1F5FD52E4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921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44;&#1086;&#1082;&#1091;&#1084;&#1077;&#1085;&#1090;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ru.wikipedia.org/wiki/&#1048;&#1089;&#1089;&#1083;&#1077;&#1076;&#1086;&#1074;&#1072;&#1085;&#1080;&#1077;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9C1CA-7D5A-43A4-9687-1F5FD52E427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770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Классификация информации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1.По отношению к объекту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Система внутренней информации -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это данные статистического, бухгалтерского, оперативного учета и отчетности, плановые данные, нормативные данные, разработанные на предприятии и т.д.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Система внешней информации -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это данные статистических сборников, периодических и специальных изданий, конференций, деловых встреч, официальные, хозяйственно-правовые документы и т.д.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По отношению к предмету исследования: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Основную;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Вспомогательную.</a:t>
            </a:r>
          </a:p>
          <a:p>
            <a:pPr lvl="0"/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3.По периодичности поступления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-регулярную  (плановые и учетные данные);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Постоянную,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сохраняющую свое значение в течение длительного периода времени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условно-постоянную,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сохраняющую свое значение в течение определенного периода времени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переменную,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коды, шифры, план счетов бухгалтерского учета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показатели плана, нормативы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отчетные данные о состоянии анализируемого объекта на определенную дату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-эпизодическую, например сведения о новом конкуренте.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По отношению к процессу обработки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первичная (данные первичного учета, инвентаризаций, обследований) и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вторичная, прошедшей определенную стадию обработки и преобразований (отчетность, конъюнктурные обзоры и т.д.).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Требования к информации: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доброкачественность.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проводится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проверка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всех привлеченных к анализу данных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существу.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процессе ее определяют, насколько тот или иной показатель соответствует действительности. </a:t>
            </a:r>
          </a:p>
          <a:p>
            <a:pPr lvl="0"/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сопоставимость показателей.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Аналитическая обработка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Документальное оформление результатов анализа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Документы, которые оформляются по результатам анализа.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Это может быть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пояснительная записка, справка, заключение.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практике наиболее существенные результаты анализа могут заноситься в специально предусмотренные для этого разделы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экономического паспорта предприятия.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Наличие таких данных за несколько лет позволяет рассматривать результаты хозяйственной деятельности в динамике, обеспечивает его преемственность за отдельные отрезки времени.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Аналитическая записка — 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документ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содержащий обобщенный материал о каких-либо 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исследованиях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Целью написания аналитической записки, как правило, есть визуализация, формулирование проблемы или концепции, а также формулирование выводов. Обязательно предложение вариантов решения проблем(ы), которые базируются на доступной информации.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-подразделяется на плановую, оперативную, статистическую и бухгалтерскую.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Плановая информация представлена в текущих планах или перспективных планах на несколько лет.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Годовой план называют техническим, промышленным, финансовым планом.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Оперативная информация представляет собой средство наблюдения оперативного учета за ходом производственного процесса и хозяйственной деятельностью.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Статистическая информация бывает: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-периодическая отчетность (ежемесячная, ежеквартальная) -разовая отчетность (по данным выборочных наблюдений)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Бухгалтерская отчетность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служит доказательством свершения операций и имеет юридическую силу.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Бухгалтерская информация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специальные формы, типовые отчеты, расшифровки, баланс.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Такую же юридическую силу носит нормативная информация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это законы, нормативные акты, инструкции, положения, указания, а также акты ревизии и проверок налоговых, финансовых органов, банков.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Информация может быть взята у родственных предприятий, среднеотраслевые показатели, сведения кредитных органов, покупателей, поставщиков и т. д.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Сами предприятия анализируют свою работу для улучшения показателей своей деятельности. Планово-экономический отдел анализирует показатели статистического учета: 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производительность труда;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численный состав работающих; - среднюю заработную плату; 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использование оборудования; - текучесть рабочей силы; - подготовку кадров и пр.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Главная бухгалтерия анализирует показатели бухгалтерского учета : 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сдачу готовой продукции; - себестоимость; - фонд заработной платы;  - материальное снабжение; 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реализацию продукции; - рентабельность.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9C1CA-7D5A-43A4-9687-1F5FD52E427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08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9C1CA-7D5A-43A4-9687-1F5FD52E427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615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9C1CA-7D5A-43A4-9687-1F5FD52E427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791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9C1CA-7D5A-43A4-9687-1F5FD52E427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714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9C1CA-7D5A-43A4-9687-1F5FD52E427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14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7E76-66AE-494E-AB9D-80A0E4D5370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868F6-B393-48DE-9271-7B901192C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930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7E76-66AE-494E-AB9D-80A0E4D5370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868F6-B393-48DE-9271-7B901192C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8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7E76-66AE-494E-AB9D-80A0E4D5370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868F6-B393-48DE-9271-7B901192C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604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7E76-66AE-494E-AB9D-80A0E4D5370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868F6-B393-48DE-9271-7B901192C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759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7E76-66AE-494E-AB9D-80A0E4D5370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868F6-B393-48DE-9271-7B901192C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802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7E76-66AE-494E-AB9D-80A0E4D5370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868F6-B393-48DE-9271-7B901192C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150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7E76-66AE-494E-AB9D-80A0E4D5370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868F6-B393-48DE-9271-7B901192C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06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7E76-66AE-494E-AB9D-80A0E4D5370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868F6-B393-48DE-9271-7B901192C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564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7E76-66AE-494E-AB9D-80A0E4D5370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868F6-B393-48DE-9271-7B901192C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525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7E76-66AE-494E-AB9D-80A0E4D5370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868F6-B393-48DE-9271-7B901192C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13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7E76-66AE-494E-AB9D-80A0E4D5370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868F6-B393-48DE-9271-7B901192C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63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accent5">
                <a:lumMod val="5000"/>
                <a:lumOff val="95000"/>
              </a:schemeClr>
            </a:gs>
            <a:gs pos="80000">
              <a:srgbClr val="93B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A7E76-66AE-494E-AB9D-80A0E4D5370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868F6-B393-48DE-9271-7B901192C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9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uralvagonzavod.ru/export/%D0%93%D0%BE%D0%B4%D0%BE%D0%B2%D0%BE%D0%B9%20%D0%BE%D1%82%D1%87%D0%B5%D1%82%20%D0%9D%D0%9F%D0%9A%20%D0%A3%D0%92%D0%97%20(2019)%20-%20%D0%B4%D0%BB%D1%8F%20%D1%80%D0%B0%D1%81%D0%BA%D1%80%D1%8B%D1%82%D0%B8%D1%8F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1506" y="221258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Информационное обеспечение АХД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14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9748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3. АНАЛИЗ </a:t>
            </a:r>
            <a:r>
              <a:rPr lang="ru-RU" sz="2000" b="1" dirty="0"/>
              <a:t>ИСПОЛЬЗОВАНИЯ МАТЕРИАЛЬНЫХ РЕСУРСОВ </a:t>
            </a:r>
            <a:r>
              <a:rPr lang="ru-RU" sz="2000" b="1" dirty="0" smtClean="0"/>
              <a:t>ПРЕДПРИЯТИЯ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6895259"/>
              </p:ext>
            </p:extLst>
          </p:nvPr>
        </p:nvGraphicFramePr>
        <p:xfrm>
          <a:off x="838200" y="662610"/>
          <a:ext cx="10515600" cy="4147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652"/>
                <a:gridCol w="7682948"/>
              </a:tblGrid>
              <a:tr h="39847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Направления</a:t>
                      </a:r>
                      <a:r>
                        <a:rPr lang="ru-RU" sz="1800" baseline="0" dirty="0" smtClean="0"/>
                        <a:t> анализа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показатели</a:t>
                      </a:r>
                      <a:endParaRPr lang="ru-RU" sz="1800" dirty="0"/>
                    </a:p>
                  </a:txBody>
                  <a:tcPr/>
                </a:tc>
              </a:tr>
              <a:tr h="132430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обеспеченности предприятия материальными ресурсами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1.</a:t>
                      </a:r>
                      <a:r>
                        <a:rPr lang="ru-RU" sz="1800" baseline="0" dirty="0" smtClean="0"/>
                        <a:t> Определение фактической обеспеченности, обеспеченности по договорам, по внешним и внутренним источникам (коэффициенты обеспечения по плану и фактически, выполнение плана по срокам поставки). Определение изменения объёма производства за счет сырья и материалов, переходящих остатков, сверхплановых отходов, удельного расхода).</a:t>
                      </a:r>
                      <a:endParaRPr lang="ru-RU" sz="1800" dirty="0"/>
                    </a:p>
                  </a:txBody>
                  <a:tcPr/>
                </a:tc>
              </a:tr>
              <a:tr h="123894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Эффективности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использования материальных ресурсов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Обобщающие показатели: </a:t>
                      </a:r>
                      <a:r>
                        <a:rPr lang="ru-RU" sz="1800" dirty="0" err="1" smtClean="0"/>
                        <a:t>материалоотдача</a:t>
                      </a:r>
                      <a:r>
                        <a:rPr lang="ru-RU" sz="1800" dirty="0" smtClean="0"/>
                        <a:t>, материалоемкость, коэффициент</a:t>
                      </a:r>
                      <a:r>
                        <a:rPr lang="ru-RU" sz="1800" baseline="0" dirty="0" smtClean="0"/>
                        <a:t> соотношения темпов роста объема производства и материальных затрат, удельный вес материальных затрат в себестоимости, коэффициент материальных затрат.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Частные показатели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сырьеемкость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металлоемкость, </a:t>
                      </a:r>
                      <a:r>
                        <a:rPr lang="ru-RU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топливоемкость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энергоемкость и др.; показатели изменения норм расхода,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прибыли на рубль материальных затрат</a:t>
                      </a:r>
                      <a:endParaRPr lang="ru-RU" sz="18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9599" y="4892193"/>
            <a:ext cx="11078817" cy="1698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" indent="180340" algn="just">
              <a:lnSpc>
                <a:spcPct val="116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Источниками информации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анализа материальных ресурсов являются план материально-технического снабжения, заявки, договоры на поставку сырья и материалов, формы статистической отчетности о наличии и использовании материальных ресурсов и о затратах на производство, оперативные данные отдела материально-технического снабжения, сведения аналитического бухгалтерского учета о поступлении, расходе и остатках материальных ресурсов и др.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3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219352"/>
            <a:ext cx="10515600" cy="45651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4. Анализ </a:t>
            </a:r>
            <a:r>
              <a:rPr lang="ru-RU" sz="2400" b="1" dirty="0"/>
              <a:t>производственной </a:t>
            </a:r>
            <a:r>
              <a:rPr lang="ru-RU" sz="2400" b="1" dirty="0" smtClean="0"/>
              <a:t>программы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2873909"/>
              </p:ext>
            </p:extLst>
          </p:nvPr>
        </p:nvGraphicFramePr>
        <p:xfrm>
          <a:off x="718930" y="887898"/>
          <a:ext cx="10515600" cy="4442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652"/>
                <a:gridCol w="7682948"/>
              </a:tblGrid>
              <a:tr h="292458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Направления</a:t>
                      </a:r>
                      <a:r>
                        <a:rPr lang="ru-RU" sz="1500" baseline="0" dirty="0" smtClean="0"/>
                        <a:t> анализа 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показатели</a:t>
                      </a:r>
                      <a:endParaRPr lang="ru-RU" sz="1500" dirty="0"/>
                    </a:p>
                  </a:txBody>
                  <a:tcPr/>
                </a:tc>
              </a:tr>
              <a:tr h="556589">
                <a:tc>
                  <a:txBody>
                    <a:bodyPr/>
                    <a:lstStyle/>
                    <a:p>
                      <a:r>
                        <a:rPr lang="ru-RU" sz="1500" b="0" dirty="0" smtClean="0"/>
                        <a:t>1. Показатели</a:t>
                      </a:r>
                      <a:r>
                        <a:rPr lang="ru-RU" sz="1500" b="0" baseline="0" dirty="0" smtClean="0"/>
                        <a:t> эффективности производства</a:t>
                      </a:r>
                      <a:endParaRPr lang="ru-RU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объем валовой товарной продукции, Объем отгруженной реализованной продукции, Коэффициент качества продукции и сроков сдачи продукции,</a:t>
                      </a:r>
                      <a:endParaRPr lang="ru-RU" sz="1500" b="0" dirty="0"/>
                    </a:p>
                  </a:txBody>
                  <a:tcPr/>
                </a:tc>
              </a:tr>
              <a:tr h="6361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Анализ выполнения плана договорных поставок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процент выполнения плана поставок з месяц нарастающим итогом.</a:t>
                      </a:r>
                    </a:p>
                    <a:p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Процент выполнения договорных поставок определяется на уровне фактического выполнения по договору, но не свыше плана</a:t>
                      </a:r>
                      <a:endParaRPr lang="ru-RU" sz="1500" b="0" dirty="0" smtClean="0"/>
                    </a:p>
                  </a:txBody>
                  <a:tcPr/>
                </a:tc>
              </a:tr>
              <a:tr h="4744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 комплектности поставок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% выполнения по комплектности, также указывают фактически выпущенную продукцию в пределах плана по всей продукции.</a:t>
                      </a:r>
                      <a:endParaRPr lang="ru-RU" sz="1500" b="0" dirty="0" smtClean="0"/>
                    </a:p>
                  </a:txBody>
                  <a:tcPr/>
                </a:tc>
              </a:tr>
              <a:tr h="5393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 ритмичности</a:t>
                      </a:r>
                      <a:r>
                        <a:rPr lang="ru-RU" sz="15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работы и выпускаемой продукции</a:t>
                      </a:r>
                      <a:endParaRPr lang="ru-RU" sz="15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dirty="0" smtClean="0"/>
                        <a:t>Расчет</a:t>
                      </a:r>
                      <a:r>
                        <a:rPr lang="ru-RU" sz="1500" b="0" baseline="0" dirty="0" smtClean="0"/>
                        <a:t> коэффициента ритмичности, выявление внешних и внутренних факторов.</a:t>
                      </a:r>
                      <a:endParaRPr lang="ru-RU" sz="1500" b="0" dirty="0" smtClean="0"/>
                    </a:p>
                  </a:txBody>
                  <a:tcPr/>
                </a:tc>
              </a:tr>
              <a:tr h="12389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Анализ структуры выпускаемой продукции.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Расчет влияния структурного фактора на изменение продукции в стоимостном выражении определяется различными способами:</a:t>
                      </a:r>
                    </a:p>
                    <a:p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методом абсолютных разниц</a:t>
                      </a:r>
                    </a:p>
                    <a:p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методом относительных разниц</a:t>
                      </a:r>
                    </a:p>
                    <a:p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средне взвешенно цены на фактическую структуру продукции и т.д.</a:t>
                      </a:r>
                    </a:p>
                    <a:p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Наиболее часто применяется прямой расчет фактической структуры по плановым ценам, т.е. фактическое количество умножается на плановую цену.</a:t>
                      </a:r>
                      <a:endParaRPr lang="ru-RU" sz="1500" b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2852" y="5289408"/>
            <a:ext cx="10730947" cy="1363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Источник информации: Номенклатурный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это перечень важнейших позиций, который устанавливается в номенклатурном выражении в соответствии с установленными сроками сдачи продукции. Обязательно указывается заказчик, цена единицы изделия, затраты на материалы, трудоемкость изготовления единицы продукции и ЗП на единицу, распределение по кварталам и месяцам.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17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451" y="179596"/>
            <a:ext cx="10515600" cy="45651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4. Анализ трудовых ресурсов предприятия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9821158"/>
              </p:ext>
            </p:extLst>
          </p:nvPr>
        </p:nvGraphicFramePr>
        <p:xfrm>
          <a:off x="718930" y="675862"/>
          <a:ext cx="10515600" cy="3133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8220"/>
                <a:gridCol w="7367380"/>
              </a:tblGrid>
              <a:tr h="285896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Направления</a:t>
                      </a:r>
                      <a:r>
                        <a:rPr lang="ru-RU" sz="1500" baseline="0" dirty="0" smtClean="0"/>
                        <a:t> анализа 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показатели</a:t>
                      </a:r>
                      <a:endParaRPr lang="ru-RU" sz="1500" dirty="0"/>
                    </a:p>
                  </a:txBody>
                  <a:tcPr/>
                </a:tc>
              </a:tr>
              <a:tr h="435849">
                <a:tc gridSpan="2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Анализ использования рабочей силы.</a:t>
                      </a:r>
                      <a:endParaRPr lang="ru-RU" sz="15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500" b="0" dirty="0"/>
                    </a:p>
                  </a:txBody>
                  <a:tcPr/>
                </a:tc>
              </a:tr>
              <a:tr h="5717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1.1. Анализ обеспеченности предприятия трудовыми ресурсами.</a:t>
                      </a:r>
                      <a:endParaRPr lang="ru-RU" sz="15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ходе анализа обеспеченности трудовыми ресурсами проводят сравнение фактической численности персонала с предыдущим периодом и плановой численностью отчётного периода по всем классификационным группам. </a:t>
                      </a:r>
                      <a:endParaRPr lang="ru-RU" sz="1500" b="0" dirty="0" smtClean="0"/>
                    </a:p>
                  </a:txBody>
                  <a:tcPr/>
                </a:tc>
              </a:tr>
              <a:tr h="3715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1.2. Анализ уровня квалификации персонала.</a:t>
                      </a:r>
                      <a:endParaRPr lang="ru-RU" sz="15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сопоставления наличной численности по специальностям,  разрядам и квалификационным уровням с необходимой для выполнения каждого вида работ по участкам, бригадам и предприятию в целом. При этом выявляется излишек или недостаток рабочих по каждой профессии.</a:t>
                      </a:r>
                      <a:endParaRPr lang="ru-RU" sz="1500" b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42729" y="3941505"/>
            <a:ext cx="1093304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Источники информации для анализа: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 по труду, ф №1-Т “Отчёт по труду”,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 №5-3 “Отчёт о затратах на производство и реализацию продукции (работ, услуг) предприятия (организации)»,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статистическая отчётность отдела кадров по движению рабочих и др.”,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штатное расписание,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расчеты потребности в основных производственных рабочих,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данные табельного учета о движении рабочей силы,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стат. Ф 1-П «Основные сведения о деятельности предприятия»,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 П-4 «Сведения о численности, заработной плате и движении работников»,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ф. № 1-Р «Сведения о  численности и заработной плате работников по видам деятельности».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37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5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Структура промышленного персонала: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921037877"/>
              </p:ext>
            </p:extLst>
          </p:nvPr>
        </p:nvGraphicFramePr>
        <p:xfrm>
          <a:off x="848249" y="1149178"/>
          <a:ext cx="10655892" cy="5119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267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1175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4. Анализ </a:t>
            </a:r>
            <a:r>
              <a:rPr lang="ru-RU" sz="3200" b="1" dirty="0"/>
              <a:t>трудовых ресурсов </a:t>
            </a:r>
            <a:r>
              <a:rPr lang="ru-RU" sz="3200" b="1" dirty="0" smtClean="0"/>
              <a:t>предприятия (продолжение)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3558133"/>
              </p:ext>
            </p:extLst>
          </p:nvPr>
        </p:nvGraphicFramePr>
        <p:xfrm>
          <a:off x="838200" y="1485900"/>
          <a:ext cx="11035950" cy="3745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6692550"/>
              </a:tblGrid>
              <a:tr h="28589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Направления</a:t>
                      </a:r>
                      <a:r>
                        <a:rPr lang="ru-RU" sz="2000" baseline="0" dirty="0" smtClean="0"/>
                        <a:t> анализа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показатели</a:t>
                      </a:r>
                      <a:endParaRPr lang="ru-RU" sz="2000" dirty="0"/>
                    </a:p>
                  </a:txBody>
                  <a:tcPr/>
                </a:tc>
              </a:tr>
              <a:tr h="422910">
                <a:tc gridSpan="2"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Анализ использования рабочей силы.</a:t>
                      </a:r>
                      <a:endParaRPr lang="ru-RU" sz="20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7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1.3. Анализ форм, динамики и причин движения персонала.</a:t>
                      </a:r>
                      <a:endParaRPr lang="ru-RU" sz="20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оборота по приёму ,коэффициент оборота по выбытию ,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оэффициент текучести кадров,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оэффициент постоянства кадров, коэффициент замещения</a:t>
                      </a:r>
                      <a:endParaRPr lang="ru-RU" sz="2000" b="0" dirty="0" smtClean="0"/>
                    </a:p>
                  </a:txBody>
                  <a:tcPr/>
                </a:tc>
              </a:tr>
              <a:tr h="6404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1.4. Анализ использования рабочего времени.</a:t>
                      </a:r>
                      <a:endParaRPr lang="ru-RU" sz="20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Факторный анализ фонда рабочего времени, расчет показателей календарного, номинального, явочного, полезного ФРВ, определяются</a:t>
                      </a:r>
                      <a:r>
                        <a:rPr lang="ru-RU" sz="2000" b="0" baseline="0" dirty="0" smtClean="0"/>
                        <a:t> причины невыходов, проводится анализ целодневных и внутрисменных потерь. Рассчитываются непроизводительные затраты рабочего времени</a:t>
                      </a:r>
                      <a:endParaRPr lang="ru-RU" sz="2000" b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88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408595"/>
              </p:ext>
            </p:extLst>
          </p:nvPr>
        </p:nvGraphicFramePr>
        <p:xfrm>
          <a:off x="781050" y="663575"/>
          <a:ext cx="11035950" cy="5606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4250"/>
                <a:gridCol w="7511700"/>
              </a:tblGrid>
              <a:tr h="393922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Анализ производительности труда.</a:t>
                      </a:r>
                      <a:endParaRPr lang="ru-RU" sz="18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500" b="0" dirty="0" smtClean="0"/>
                    </a:p>
                  </a:txBody>
                  <a:tcPr/>
                </a:tc>
              </a:tr>
              <a:tr h="6404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2.1. Анализ выполнения плана по росту производительности труда и определение прироста продукции за счёт этого фактора.</a:t>
                      </a:r>
                      <a:endParaRPr lang="ru-RU" sz="18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Обобщающие показатели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среднегодовая, среднедневная и среднечасовая выработка продукции одним рабочим, среднегодовая выработка на одного работающего в стоимостном выражении.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Частные показатели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трудоемкость продукции определенного вида в натуральном выражении за 1 человеко-день или человеко-час.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Вспомогательные показатели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затраты времени на выполнение единицы определённого вида работ или объём выполненных работ за единицу времени.</a:t>
                      </a:r>
                    </a:p>
                    <a:p>
                      <a:endParaRPr lang="ru-RU" sz="1800" b="0" dirty="0" smtClean="0"/>
                    </a:p>
                  </a:txBody>
                  <a:tcPr/>
                </a:tc>
              </a:tr>
              <a:tr h="6404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2.2. Факторный анализ производительности труда.</a:t>
                      </a:r>
                      <a:endParaRPr lang="ru-RU" sz="18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/>
                        <a:t>Факторы: удельный вес рабочих в общей численности, количество отработанных дней</a:t>
                      </a:r>
                      <a:r>
                        <a:rPr lang="ru-RU" sz="1800" b="0" baseline="0" dirty="0" smtClean="0"/>
                        <a:t> 1 рабочим, </a:t>
                      </a:r>
                      <a:r>
                        <a:rPr lang="ru-RU" sz="1800" b="0" dirty="0" smtClean="0"/>
                        <a:t>продолжительность рабочего дня, среднечасовая</a:t>
                      </a:r>
                      <a:r>
                        <a:rPr lang="ru-RU" sz="1800" b="0" baseline="0" dirty="0" smtClean="0"/>
                        <a:t> выработка,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сверхплановая экономия времени от внедрения мероприятий НТП;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непроизводительные затраты времени, которые складываются из затрат рабочего времени в результате изготовления брака и исправления брака, а также в связи с отклонениями от техпроцесса</a:t>
                      </a:r>
                      <a:endParaRPr lang="ru-RU" sz="1800" b="0" dirty="0" smtClean="0"/>
                    </a:p>
                  </a:txBody>
                  <a:tcPr/>
                </a:tc>
              </a:tr>
              <a:tr h="6404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2.3. Резервы роста производительности труда.</a:t>
                      </a:r>
                      <a:endParaRPr lang="ru-RU" sz="18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baseline="0" dirty="0" smtClean="0"/>
                        <a:t>Ликвидация непроизводительных затрат, экономия от внедрения мероприятий НТП  и пр. </a:t>
                      </a:r>
                      <a:endParaRPr lang="ru-RU" sz="1800" b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631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73569"/>
              </p:ext>
            </p:extLst>
          </p:nvPr>
        </p:nvGraphicFramePr>
        <p:xfrm>
          <a:off x="781050" y="465867"/>
          <a:ext cx="11035950" cy="524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4250"/>
                <a:gridCol w="7511700"/>
              </a:tblGrid>
              <a:tr h="393922">
                <a:tc gridSpan="2"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 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 оплаты труда.</a:t>
                      </a:r>
                      <a:endParaRPr lang="ru-RU" sz="1800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500" b="0" dirty="0" smtClean="0"/>
                    </a:p>
                  </a:txBody>
                  <a:tcPr/>
                </a:tc>
              </a:tr>
              <a:tr h="6404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3.1. Анализ состава и динамики фонда заработной платы</a:t>
                      </a:r>
                      <a:endParaRPr lang="ru-RU" sz="1800" b="0" i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dirty="0" smtClean="0"/>
                        <a:t>Расчет</a:t>
                      </a:r>
                      <a:r>
                        <a:rPr lang="ru-RU" sz="1800" b="0" i="0" baseline="0" dirty="0" smtClean="0"/>
                        <a:t> изменения структура ФЗП, выделение постоянной и переменной части ФЗП, </a:t>
                      </a:r>
                      <a:endParaRPr lang="ru-RU" sz="1800" b="0" i="0" dirty="0" smtClean="0"/>
                    </a:p>
                  </a:txBody>
                  <a:tcPr/>
                </a:tc>
              </a:tr>
              <a:tr h="6404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3.2. Факторный анализ фонда заработной платы.</a:t>
                      </a:r>
                      <a:endParaRPr lang="ru-RU" sz="1800" b="0" i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dirty="0" smtClean="0"/>
                        <a:t>Факторы:</a:t>
                      </a:r>
                      <a:r>
                        <a:rPr lang="ru-RU" sz="1800" b="0" i="0" baseline="0" dirty="0" smtClean="0"/>
                        <a:t> учет коэффициента выполнения плана по производству продукции (коэффициент корректировки на каждый процент изменения выпуска продукции), ФЗП плановый, скорректированный и фактический,</a:t>
                      </a:r>
                    </a:p>
                    <a:p>
                      <a:r>
                        <a:rPr lang="ru-RU" sz="1800" b="0" i="0" baseline="0" dirty="0" smtClean="0"/>
                        <a:t>Структура производства, объем выпуска продукции, удельная трудоемкость, уровень оплаты труда</a:t>
                      </a:r>
                    </a:p>
                  </a:txBody>
                  <a:tcPr/>
                </a:tc>
              </a:tr>
              <a:tr h="640439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3.3. Анализ эффективности использования фонда заработной платы.</a:t>
                      </a:r>
                      <a:endParaRPr lang="ru-RU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соответствие между темпами роста средней заработной платы и производительностью труда. Расчет индексов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средней заработной платы, годовой выработки и коэффициента опережения.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0439">
                <a:tc gridSpan="2"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 Анализ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эффективности использования трудовых ресурсов</a:t>
                      </a:r>
                      <a:endParaRPr lang="ru-RU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500" b="0" dirty="0" smtClean="0"/>
                    </a:p>
                  </a:txBody>
                  <a:tcPr/>
                </a:tc>
              </a:tr>
              <a:tr h="6404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3.1. Факторный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нализ прибыли на 1 работника</a:t>
                      </a:r>
                      <a:endParaRPr lang="ru-RU" sz="1800" b="0" i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dirty="0" smtClean="0"/>
                        <a:t>Факторы: 1. рентабельность продаж, оборачиваемость</a:t>
                      </a:r>
                      <a:r>
                        <a:rPr lang="ru-RU" sz="1800" b="0" i="0" baseline="0" dirty="0" smtClean="0"/>
                        <a:t> капитала, </a:t>
                      </a:r>
                      <a:r>
                        <a:rPr lang="ru-RU" sz="1800" b="0" i="0" baseline="0" dirty="0" err="1" smtClean="0"/>
                        <a:t>капиталовооруженность</a:t>
                      </a:r>
                      <a:r>
                        <a:rPr lang="ru-RU" sz="1800" b="0" i="0" baseline="0" dirty="0" smtClean="0"/>
                        <a:t> труда или</a:t>
                      </a:r>
                    </a:p>
                    <a:p>
                      <a:r>
                        <a:rPr lang="ru-RU" sz="1800" b="0" i="0" dirty="0" smtClean="0"/>
                        <a:t>2. Рентабельность продаж, доля выручки в стоимости</a:t>
                      </a:r>
                      <a:r>
                        <a:rPr lang="ru-RU" sz="1800" b="0" i="0" baseline="0" dirty="0" smtClean="0"/>
                        <a:t> товарной продукции, производительность труда.</a:t>
                      </a:r>
                      <a:endParaRPr lang="ru-RU" sz="1800" b="0" i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775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977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2. Анализ себестоимости продукции (работ, услуг)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8133095"/>
              </p:ext>
            </p:extLst>
          </p:nvPr>
        </p:nvGraphicFramePr>
        <p:xfrm>
          <a:off x="838200" y="968858"/>
          <a:ext cx="10515600" cy="3452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0061"/>
                <a:gridCol w="6715539"/>
              </a:tblGrid>
              <a:tr h="34310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Направления</a:t>
                      </a:r>
                      <a:r>
                        <a:rPr lang="ru-RU" sz="1600" baseline="0" dirty="0" smtClean="0"/>
                        <a:t> анализа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показатели</a:t>
                      </a:r>
                      <a:endParaRPr lang="ru-RU" sz="1600" dirty="0"/>
                    </a:p>
                  </a:txBody>
                  <a:tcPr/>
                </a:tc>
              </a:tr>
              <a:tr h="478526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 полной себестоимости товарной продукции в целом и по элементам затрат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Удельный</a:t>
                      </a:r>
                      <a:r>
                        <a:rPr lang="ru-RU" sz="1600" baseline="0" dirty="0" smtClean="0"/>
                        <a:t> вес элемента затрат, удельный вес переменных и постоянных затрат.</a:t>
                      </a:r>
                    </a:p>
                    <a:p>
                      <a:r>
                        <a:rPr lang="ru-RU" sz="1600" baseline="0" dirty="0" smtClean="0"/>
                        <a:t>Факторный анализ. Факторы: объем выпуска продукции, структура продукции, уровень удельных переменных затрат, постоянные затраты (2 уровень - ресурсоемкость продукции и цены на ресурсы)</a:t>
                      </a:r>
                      <a:endParaRPr lang="ru-RU" sz="1600" dirty="0"/>
                    </a:p>
                  </a:txBody>
                  <a:tcPr/>
                </a:tc>
              </a:tr>
              <a:tr h="56586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затрат на рубль товарной продукции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Затратоемкость</a:t>
                      </a:r>
                      <a:r>
                        <a:rPr lang="ru-RU" sz="1600" dirty="0" smtClean="0"/>
                        <a:t> (</a:t>
                      </a:r>
                      <a:r>
                        <a:rPr lang="ru-RU" sz="1600" dirty="0" err="1" smtClean="0"/>
                        <a:t>издержкоемкость</a:t>
                      </a:r>
                      <a:r>
                        <a:rPr lang="ru-RU" sz="1600" dirty="0" smtClean="0"/>
                        <a:t>)</a:t>
                      </a:r>
                      <a:r>
                        <a:rPr lang="ru-RU" sz="1600" baseline="0" dirty="0" smtClean="0"/>
                        <a:t> и факторный анализ показателя.</a:t>
                      </a:r>
                      <a:endParaRPr lang="ru-RU" sz="1600" dirty="0"/>
                    </a:p>
                  </a:txBody>
                  <a:tcPr/>
                </a:tc>
              </a:tr>
              <a:tr h="2703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 себестоимости отдельных изделий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Структурный</a:t>
                      </a:r>
                      <a:r>
                        <a:rPr lang="ru-RU" sz="1600" baseline="0" dirty="0" smtClean="0"/>
                        <a:t> и </a:t>
                      </a:r>
                      <a:r>
                        <a:rPr lang="ru-RU" sz="1600" baseline="0" dirty="0" err="1" smtClean="0"/>
                        <a:t>планфактный</a:t>
                      </a:r>
                      <a:r>
                        <a:rPr lang="ru-RU" sz="1600" baseline="0" dirty="0" smtClean="0"/>
                        <a:t> анализ затрат по статьям, факторный анализ (факторы: затраты постоянные, объем выпуска, затраты переменные</a:t>
                      </a:r>
                      <a:endParaRPr lang="ru-RU" sz="1600" dirty="0"/>
                    </a:p>
                  </a:txBody>
                  <a:tcPr/>
                </a:tc>
              </a:tr>
              <a:tr h="270344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 отдельных статей затрат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Анализ прямых трудовых и материальных затрат, анализ</a:t>
                      </a:r>
                      <a:r>
                        <a:rPr lang="ru-RU" sz="1600" baseline="0" dirty="0" smtClean="0"/>
                        <a:t> косвенных расходов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38200" y="4390650"/>
            <a:ext cx="11130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Основными источниками информации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анализа служат: </a:t>
            </a:r>
            <a:r>
              <a:rPr lang="ru-RU" dirty="0"/>
              <a:t>Форма 53 "Отчет о затратах на производство и реализацию продукции (работ, услуг) предприятия (организации)", плановые и отчетные калькуляции себестоимости продукции, данные синтетического и аналитического учета затрат по основным и вспомогательным производствам и т.д.</a:t>
            </a:r>
          </a:p>
          <a:p>
            <a:r>
              <a:rPr lang="ru-RU" dirty="0"/>
              <a:t>Планирование и учет себестоимости на предприятиях ведут по элементам затрат и калькуляционным статьям расходов.</a:t>
            </a:r>
          </a:p>
          <a:p>
            <a:r>
              <a:rPr lang="ru-RU" dirty="0"/>
              <a:t>Учет затрат на про-во и </a:t>
            </a:r>
            <a:r>
              <a:rPr lang="ru-RU" dirty="0" err="1"/>
              <a:t>калькулирование</a:t>
            </a:r>
            <a:r>
              <a:rPr lang="ru-RU" dirty="0"/>
              <a:t> продукции, должен вестись в соответствии с нормативными документами РФ: "положение о составе затрат на про-во и реализацию продукции</a:t>
            </a:r>
            <a:r>
              <a:rPr lang="ru-RU" dirty="0" smtClean="0"/>
              <a:t>".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122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325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Группировка затрат: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693442"/>
              </p:ext>
            </p:extLst>
          </p:nvPr>
        </p:nvGraphicFramePr>
        <p:xfrm>
          <a:off x="838200" y="911305"/>
          <a:ext cx="9321800" cy="51939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0900"/>
                <a:gridCol w="4660900"/>
              </a:tblGrid>
              <a:tr h="322908">
                <a:tc>
                  <a:txBody>
                    <a:bodyPr/>
                    <a:lstStyle/>
                    <a:p>
                      <a:r>
                        <a:rPr lang="ru-RU" sz="1800" b="1" i="1" dirty="0" smtClean="0"/>
                        <a:t>Основные статьи калькуляции: (затраты на единицу</a:t>
                      </a:r>
                      <a:r>
                        <a:rPr lang="ru-RU" sz="1800" b="1" i="1" baseline="0" dirty="0" smtClean="0"/>
                        <a:t> продукции, в цене)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Элементы затрат: (затраты на производство</a:t>
                      </a:r>
                      <a:r>
                        <a:rPr lang="ru-RU" sz="1800" baseline="0" dirty="0" smtClean="0"/>
                        <a:t> продукции)</a:t>
                      </a:r>
                      <a:endParaRPr lang="ru-RU" sz="1800" dirty="0"/>
                    </a:p>
                  </a:txBody>
                  <a:tcPr/>
                </a:tc>
              </a:tr>
              <a:tr h="4553892">
                <a:tc>
                  <a:txBody>
                    <a:bodyPr/>
                    <a:lstStyle/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сырье и материалы,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возвратные отходы (вычитаются),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покупные изделия и полуфабрикаты,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топливо и энергия на технологические цели,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основная и дополнительная зарплата производственных рабочих,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отчисления на социальные нужды производственных рабочих,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расходы на содержание и эксплуатацию машин и оборудования,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общепроизводственные расходы,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общехозяйственные расходы,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потери от брака,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прочие производственные расходы,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коммерческие расходы.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/>
                        <a:t>Материальные затраты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/>
                        <a:t>2.</a:t>
                      </a:r>
                      <a:r>
                        <a:rPr lang="ru-RU" sz="1800" baseline="0" dirty="0" smtClean="0"/>
                        <a:t> Затраты на оплату труда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baseline="0" dirty="0" smtClean="0"/>
                        <a:t>3. Отчисления на социальные нужды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baseline="0" dirty="0" smtClean="0"/>
                        <a:t>4. Амортизация основных фондов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baseline="0" dirty="0" smtClean="0"/>
                        <a:t>5. Прочие затраты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262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8279091"/>
              </p:ext>
            </p:extLst>
          </p:nvPr>
        </p:nvGraphicFramePr>
        <p:xfrm>
          <a:off x="1472695" y="2064636"/>
          <a:ext cx="7438223" cy="224409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438223"/>
              </a:tblGrid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>
                          <a:effectLst/>
                        </a:rPr>
                        <a:t>АО «Чепецкий механический завод»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НПК «Уралвагонзавод</a:t>
                      </a: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>
                          <a:effectLst/>
                        </a:rPr>
                        <a:t>ПАО «Уральский завод тяжелого машиностроения»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>
                          <a:effectLst/>
                        </a:rPr>
                        <a:t>АО «Ангарский электролизный химический комбинат»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>
                          <a:effectLst/>
                        </a:rPr>
                        <a:t>ПАО «Ковровский механический завод»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>
                          <a:effectLst/>
                        </a:rPr>
                        <a:t>ПАО «МСЗ»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781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1352"/>
          </a:xfrm>
        </p:spPr>
        <p:txBody>
          <a:bodyPr>
            <a:noAutofit/>
          </a:bodyPr>
          <a:lstStyle/>
          <a:p>
            <a:r>
              <a:rPr lang="ru-RU" sz="2800" b="1" dirty="0"/>
              <a:t>И</a:t>
            </a:r>
            <a:r>
              <a:rPr lang="ru-RU" sz="2800" b="1" dirty="0" smtClean="0"/>
              <a:t>сполнители </a:t>
            </a:r>
            <a:r>
              <a:rPr lang="ru-RU" sz="2800" b="1" dirty="0"/>
              <a:t>анализа хозяйственной деятельности </a:t>
            </a:r>
            <a:r>
              <a:rPr lang="ru-RU" sz="2800" b="1" dirty="0" smtClean="0"/>
              <a:t>предприятий: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5530333"/>
              </p:ext>
            </p:extLst>
          </p:nvPr>
        </p:nvGraphicFramePr>
        <p:xfrm>
          <a:off x="838200" y="826478"/>
          <a:ext cx="10515600" cy="5855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793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1352"/>
          </a:xfrm>
        </p:spPr>
        <p:txBody>
          <a:bodyPr>
            <a:noAutofit/>
          </a:bodyPr>
          <a:lstStyle/>
          <a:p>
            <a:r>
              <a:rPr lang="ru-RU" sz="2800" b="1" dirty="0"/>
              <a:t>И</a:t>
            </a:r>
            <a:r>
              <a:rPr lang="ru-RU" sz="2800" b="1" dirty="0" smtClean="0"/>
              <a:t>сполнители </a:t>
            </a:r>
            <a:r>
              <a:rPr lang="ru-RU" sz="2800" b="1" dirty="0"/>
              <a:t>анализа хозяйственной деятельности </a:t>
            </a:r>
            <a:r>
              <a:rPr lang="ru-RU" sz="2800" b="1" dirty="0" smtClean="0"/>
              <a:t>предприятий: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2835034"/>
              </p:ext>
            </p:extLst>
          </p:nvPr>
        </p:nvGraphicFramePr>
        <p:xfrm>
          <a:off x="838200" y="826478"/>
          <a:ext cx="10515600" cy="5855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170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1352"/>
          </a:xfrm>
        </p:spPr>
        <p:txBody>
          <a:bodyPr>
            <a:noAutofit/>
          </a:bodyPr>
          <a:lstStyle/>
          <a:p>
            <a:r>
              <a:rPr lang="ru-RU" sz="2800" b="1" dirty="0"/>
              <a:t>И</a:t>
            </a:r>
            <a:r>
              <a:rPr lang="ru-RU" sz="2800" b="1" dirty="0" smtClean="0"/>
              <a:t>сполнители </a:t>
            </a:r>
            <a:r>
              <a:rPr lang="ru-RU" sz="2800" b="1" dirty="0"/>
              <a:t>анализа хозяйственной деятельности </a:t>
            </a:r>
            <a:r>
              <a:rPr lang="ru-RU" sz="2800" b="1" dirty="0" smtClean="0"/>
              <a:t>предприятий: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1207154"/>
              </p:ext>
            </p:extLst>
          </p:nvPr>
        </p:nvGraphicFramePr>
        <p:xfrm>
          <a:off x="838200" y="1371601"/>
          <a:ext cx="10515600" cy="4185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5279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4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 данных: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0039938"/>
              </p:ext>
            </p:extLst>
          </p:nvPr>
        </p:nvGraphicFramePr>
        <p:xfrm>
          <a:off x="650631" y="879232"/>
          <a:ext cx="10703169" cy="5297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9410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719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1. Анализ основных средств </a:t>
            </a:r>
            <a:r>
              <a:rPr lang="ru-RU" b="1" dirty="0" smtClean="0"/>
              <a:t>предприятия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02324"/>
            <a:ext cx="10515600" cy="517463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План: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Анализ структуры </a:t>
            </a:r>
            <a:r>
              <a:rPr lang="ru-RU" sz="2000" b="1" i="1" dirty="0"/>
              <a:t>основных </a:t>
            </a:r>
            <a:r>
              <a:rPr lang="ru-RU" sz="2000" b="1" i="1" dirty="0" smtClean="0"/>
              <a:t>фондов</a:t>
            </a:r>
            <a:r>
              <a:rPr lang="en-US" sz="2000" b="1" i="1" dirty="0"/>
              <a:t> </a:t>
            </a:r>
            <a:r>
              <a:rPr lang="en-US" sz="2000" b="1" i="1" dirty="0" smtClean="0"/>
              <a:t>(</a:t>
            </a:r>
            <a:r>
              <a:rPr lang="ru-RU" sz="2000" b="1" i="1" dirty="0" smtClean="0"/>
              <a:t>доля активной и пассивной частей, структура машин и оборудования).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Анализ движения </a:t>
            </a:r>
            <a:r>
              <a:rPr lang="ru-RU" sz="2000" b="1" i="1" dirty="0"/>
              <a:t>и технического </a:t>
            </a:r>
            <a:r>
              <a:rPr lang="ru-RU" sz="2000" b="1" i="1" dirty="0" smtClean="0"/>
              <a:t>состояния</a:t>
            </a:r>
            <a:r>
              <a:rPr lang="ru-RU" sz="2000" b="1" i="1" dirty="0"/>
              <a:t> </a:t>
            </a:r>
            <a:r>
              <a:rPr lang="ru-RU" sz="2000" b="1" i="1" dirty="0" smtClean="0"/>
              <a:t>(коэффициенты обновления, износа, годности, выбытия, прироста, замены).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Определение </a:t>
            </a:r>
            <a:r>
              <a:rPr lang="ru-RU" sz="2000" b="1" i="1" dirty="0"/>
              <a:t>обеспеченности предприятия основными фондами по обобщающим и частным </a:t>
            </a:r>
            <a:r>
              <a:rPr lang="ru-RU" sz="2000" b="1" i="1" dirty="0" smtClean="0"/>
              <a:t>показателям (сравнение фактической обеспеченности с нормами и планом).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Анализ эффективности использования основных средств (фондоотдача, </a:t>
            </a:r>
            <a:r>
              <a:rPr lang="ru-RU" sz="2000" b="1" i="1" dirty="0" err="1" smtClean="0"/>
              <a:t>фондоемкость</a:t>
            </a:r>
            <a:r>
              <a:rPr lang="ru-RU" sz="2000" b="1" i="1" dirty="0" smtClean="0"/>
              <a:t>, рентабельность основных средств, факторный анализ фондоотдачи, коэффициенты использования оборудования, </a:t>
            </a:r>
            <a:r>
              <a:rPr lang="ru-RU" sz="2100" b="1" i="1" dirty="0"/>
              <a:t>п</a:t>
            </a:r>
            <a:r>
              <a:rPr lang="ru-RU" sz="2100" b="1" i="1" dirty="0" smtClean="0"/>
              <a:t>оказатели</a:t>
            </a:r>
            <a:r>
              <a:rPr lang="ru-RU" sz="2100" b="1" i="1" dirty="0"/>
              <a:t>, характеризующие фонд времени использования </a:t>
            </a:r>
            <a:r>
              <a:rPr lang="ru-RU" sz="2100" b="1" i="1" dirty="0" smtClean="0"/>
              <a:t>оборудования, характеристика производственной мощности предприятия, резервы увеличения фондоотдачи, </a:t>
            </a:r>
            <a:r>
              <a:rPr lang="ru-RU" sz="2100" b="1" i="1" dirty="0" err="1" smtClean="0"/>
              <a:t>фондорентабельности</a:t>
            </a:r>
            <a:r>
              <a:rPr lang="ru-RU" sz="2100" b="1" i="1" dirty="0" smtClean="0"/>
              <a:t> </a:t>
            </a:r>
            <a:r>
              <a:rPr lang="ru-RU" sz="2000" b="1" i="1" dirty="0" smtClean="0"/>
              <a:t>).</a:t>
            </a:r>
          </a:p>
          <a:p>
            <a:pPr marL="457200" indent="-457200">
              <a:buAutoNum type="arabicPeriod"/>
            </a:pPr>
            <a:endParaRPr lang="ru-RU" sz="2000" b="1" i="1" dirty="0"/>
          </a:p>
          <a:p>
            <a:pPr marL="0" indent="0">
              <a:buNone/>
            </a:pPr>
            <a:r>
              <a:rPr lang="ru-RU" sz="2000" b="1" i="1" dirty="0"/>
              <a:t>Источники информации</a:t>
            </a:r>
            <a:r>
              <a:rPr lang="ru-RU" sz="2000" dirty="0"/>
              <a:t> для проведения анализа: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Ф </a:t>
            </a:r>
            <a:r>
              <a:rPr lang="ru-RU" sz="2000" dirty="0"/>
              <a:t>№ 1 Бух Баланс,  ф. №11 «Отчет о наличии и движении ОС», </a:t>
            </a:r>
            <a:r>
              <a:rPr lang="ru-RU" sz="2000" dirty="0" smtClean="0"/>
              <a:t>ф-БМ </a:t>
            </a:r>
            <a:r>
              <a:rPr lang="ru-RU" sz="2000" dirty="0"/>
              <a:t>«Баланс производственной мощности», ф.№7-ф «Отчет о запасах неустановленного оборудования», инвентарные карточки учета ОС и др. Основным источником информации являются плановые показатели и нормы использования основных фондов по мощности, внедрению новой техники, технологии и модернизации оборудования. Данные в стоимостном и количественном выражении имеются в бухгалтерии и каждом подразделении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26372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029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Показатели движения и состояния ОС (проводится по Форме № 5 «Пояснения к бухгалтерскому балансу»).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7488105"/>
              </p:ext>
            </p:extLst>
          </p:nvPr>
        </p:nvGraphicFramePr>
        <p:xfrm>
          <a:off x="668216" y="1078543"/>
          <a:ext cx="10685584" cy="5570970"/>
        </p:xfrm>
        <a:graphic>
          <a:graphicData uri="http://schemas.openxmlformats.org/drawingml/2006/table">
            <a:tbl>
              <a:tblPr firstRow="1" firstCol="1" bandRow="1" bandCol="1">
                <a:tableStyleId>{5940675A-B579-460E-94D1-54222C63F5DA}</a:tableStyleId>
              </a:tblPr>
              <a:tblGrid>
                <a:gridCol w="2675550"/>
                <a:gridCol w="5184917"/>
                <a:gridCol w="2825117"/>
              </a:tblGrid>
              <a:tr h="441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Наименования показателей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Методы расчета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Экономическая интерпретация показателей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446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1. Показатели движения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1.2. Коэффициент обновления (Коб)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Доля новых ОС на предприятии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94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1.3. Срок обновления ОС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Тобн = Стоимость ОС на начало периода / Стоимость поступивших ОС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В годах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94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1.4.Коэффициент выбытия ОС (Квыб)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Доля выбывших ОС за период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88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1.5.Индекс отношения коэффициентов  обновления и выбытия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I</a:t>
                      </a:r>
                      <a:r>
                        <a:rPr lang="ru-RU" sz="1200" dirty="0">
                          <a:effectLst/>
                        </a:rPr>
                        <a:t>= </a:t>
                      </a:r>
                      <a:r>
                        <a:rPr lang="ru-RU" sz="1200" dirty="0" err="1">
                          <a:effectLst/>
                        </a:rPr>
                        <a:t>Кобн</a:t>
                      </a:r>
                      <a:r>
                        <a:rPr lang="ru-RU" sz="1200" dirty="0">
                          <a:effectLst/>
                        </a:rPr>
                        <a:t> / К </a:t>
                      </a:r>
                      <a:r>
                        <a:rPr lang="ru-RU" sz="1200" dirty="0" err="1">
                          <a:effectLst/>
                        </a:rPr>
                        <a:t>выб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Характеризует степень замены ОПФ (наглядный показатель замены ОПФ)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94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1.6.Коэффициент прироста (Кпр)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Темп прироста ОС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177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Коэффициент замены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Кз = стоимость выбывших в резутате износа ОС / Стоимость вновь поступивших ОС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Увеличение к-та говорит об обновлении ОС (необходимо рассматривать структуру, что на что меняется, т.к. выбывает активная часть, а вводится пассивная)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416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Коэффициент расширения парка машин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85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К расш = 1- Кзам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0446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2. Показатели состояния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99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2.1. Коэфициент износа (Ки)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aseline="0" dirty="0">
                          <a:effectLst/>
                        </a:rPr>
                        <a:t>Ки = сумма износа (начисленной амортизации) / первоначальная стоимость наличных ОС</a:t>
                      </a:r>
                      <a:endParaRPr lang="ru-RU" sz="1200" baseline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Доля стоимости ОС перенесенная на продукцию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Ки = 1 - Кг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5527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2.2. Коэффициент годности (Кг)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Уровень годности ОС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Кг = 1 - Ки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1033" name="Рисунок 2" descr="http://www.aup.ru/books/m67/3.files/image00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662602"/>
            <a:ext cx="27432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Рисунок 3" descr="http://www.aup.ru/books/m67/3.files/image00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275" y="2321415"/>
            <a:ext cx="2625725" cy="316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Рисунок 4" descr="http://www.aup.ru/books/m67/3.files/image008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275" y="3139709"/>
            <a:ext cx="2762250" cy="342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Рисунок 6" descr="http://www.aup.ru/books/m67/3.files/image012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425" y="6164263"/>
            <a:ext cx="27051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18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Рисунок 12" descr="http://www.aup.ru/books/m67/3.files/image02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367" y="467001"/>
            <a:ext cx="9631155" cy="5891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11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709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Анализ оборотных средств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1009469"/>
              </p:ext>
            </p:extLst>
          </p:nvPr>
        </p:nvGraphicFramePr>
        <p:xfrm>
          <a:off x="838200" y="1277633"/>
          <a:ext cx="10515600" cy="3055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0061"/>
                <a:gridCol w="6715539"/>
              </a:tblGrid>
              <a:tr h="34310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Направления</a:t>
                      </a:r>
                      <a:r>
                        <a:rPr lang="ru-RU" sz="1600" baseline="0" dirty="0" smtClean="0"/>
                        <a:t> анализа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показатели</a:t>
                      </a:r>
                      <a:endParaRPr lang="ru-RU" sz="1600" dirty="0"/>
                    </a:p>
                  </a:txBody>
                  <a:tcPr/>
                </a:tc>
              </a:tr>
              <a:tr h="47852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Изучение изменения состава и структуры оборотных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средств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Доля каждого</a:t>
                      </a:r>
                      <a:r>
                        <a:rPr lang="ru-RU" sz="1600" baseline="0" dirty="0" smtClean="0"/>
                        <a:t> вида оборотных средств в сумме, изменение структуры, абсолютное и относительное изменение</a:t>
                      </a:r>
                      <a:endParaRPr lang="ru-RU" sz="1600" dirty="0"/>
                    </a:p>
                  </a:txBody>
                  <a:tcPr/>
                </a:tc>
              </a:tr>
              <a:tr h="8800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Группировка об. капитала по основным признакам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Изучение изменения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структуры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запасов (сырье, незавершенное производство, товары отгруженные, готовая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продукция, расходы будущих периодов), дебиторской задолженности, денежных средств, их изменение во времени.</a:t>
                      </a:r>
                      <a:endParaRPr lang="ru-RU" sz="1600" dirty="0"/>
                    </a:p>
                  </a:txBody>
                  <a:tcPr/>
                </a:tc>
              </a:tr>
              <a:tr h="84693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Анализ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оборачиваемости капитала</a:t>
                      </a:r>
                      <a:endParaRPr lang="ru-RU" sz="16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(показатели эффективности использования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Об.с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Коэффициенты оборачиваемости</a:t>
                      </a:r>
                      <a:r>
                        <a:rPr lang="ru-RU" sz="1600" baseline="0" dirty="0" smtClean="0"/>
                        <a:t> всех элементов, длительность оборота,</a:t>
                      </a:r>
                      <a:endParaRPr lang="ru-RU" sz="1600" dirty="0"/>
                    </a:p>
                    <a:p>
                      <a:r>
                        <a:rPr lang="ru-RU" sz="1600" baseline="0" dirty="0" smtClean="0"/>
                        <a:t>коэффициент загрузки средств в обороте, факторный анализ продолжительности оборота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38200" y="5374550"/>
            <a:ext cx="10717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Основными источниками информации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анализа служат: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баланс, отчет о финансовых результатах, дополнительные данные первичного бух.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Учета,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которые расшифровывают и детализируют отдельные статьи баланса.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Об.с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делятся на нормируемые (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складе, НЗП, деньги в кассе) и ненормируемые.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80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3537</TotalTime>
  <Words>2469</Words>
  <Application>Microsoft Office PowerPoint</Application>
  <PresentationFormat>Широкоэкранный</PresentationFormat>
  <Paragraphs>258</Paragraphs>
  <Slides>19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Информационное обеспечение АХД</vt:lpstr>
      <vt:lpstr>Исполнители анализа хозяйственной деятельности предприятий:</vt:lpstr>
      <vt:lpstr>Исполнители анализа хозяйственной деятельности предприятий:</vt:lpstr>
      <vt:lpstr>Исполнители анализа хозяйственной деятельности предприятий:</vt:lpstr>
      <vt:lpstr>Источники данных:</vt:lpstr>
      <vt:lpstr>1. Анализ основных средств предприятия</vt:lpstr>
      <vt:lpstr>Показатели движения и состояния ОС (проводится по Форме № 5 «Пояснения к бухгалтерскому балансу»).</vt:lpstr>
      <vt:lpstr>Презентация PowerPoint</vt:lpstr>
      <vt:lpstr>2. Анализ оборотных средств</vt:lpstr>
      <vt:lpstr>3. АНАЛИЗ ИСПОЛЬЗОВАНИЯ МАТЕРИАЛЬНЫХ РЕСУРСОВ ПРЕДПРИЯТИЯ</vt:lpstr>
      <vt:lpstr>4. Анализ производственной программы</vt:lpstr>
      <vt:lpstr>4. Анализ трудовых ресурсов предприятия</vt:lpstr>
      <vt:lpstr>Структура промышленного персонала:</vt:lpstr>
      <vt:lpstr>4. Анализ трудовых ресурсов предприятия (продолжение)</vt:lpstr>
      <vt:lpstr>Презентация PowerPoint</vt:lpstr>
      <vt:lpstr>Презентация PowerPoint</vt:lpstr>
      <vt:lpstr>2. Анализ себестоимости продукции (работ, услуг)</vt:lpstr>
      <vt:lpstr>Группировка затрат: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Условия развития диверсификации предприятий ОПК: мировой опыт и возможности для России</dc:title>
  <dc:creator>Екатерина</dc:creator>
  <cp:lastModifiedBy>Пользователь Windows</cp:lastModifiedBy>
  <cp:revision>233</cp:revision>
  <dcterms:created xsi:type="dcterms:W3CDTF">2017-11-12T08:59:17Z</dcterms:created>
  <dcterms:modified xsi:type="dcterms:W3CDTF">2020-10-23T07:31:35Z</dcterms:modified>
</cp:coreProperties>
</file>