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3" r:id="rId8"/>
    <p:sldId id="267" r:id="rId9"/>
    <p:sldId id="262" r:id="rId10"/>
    <p:sldId id="264" r:id="rId11"/>
    <p:sldId id="265" r:id="rId12"/>
    <p:sldId id="266" r:id="rId13"/>
    <p:sldId id="268" r:id="rId14"/>
    <p:sldId id="269"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B7FF"/>
    <a:srgbClr val="DDE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7434" autoAdjust="0"/>
  </p:normalViewPr>
  <p:slideViewPr>
    <p:cSldViewPr snapToGrid="0">
      <p:cViewPr varScale="1">
        <p:scale>
          <a:sx n="78" d="100"/>
          <a:sy n="78" d="100"/>
        </p:scale>
        <p:origin x="1872" y="96"/>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87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9A8983-2321-4E67-A304-0CBD7E2BEFC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0EA19CC5-BAE4-4361-ADDA-6F8AB4BBFBE8}">
      <dgm:prSet phldrT="[Текст]"/>
      <dgm:spPr/>
      <dgm:t>
        <a:bodyPr/>
        <a:lstStyle/>
        <a:p>
          <a:r>
            <a:rPr lang="ru-RU" dirty="0" smtClean="0"/>
            <a:t>Экономический анализ</a:t>
          </a:r>
          <a:endParaRPr lang="ru-RU" dirty="0"/>
        </a:p>
      </dgm:t>
    </dgm:pt>
    <dgm:pt modelId="{BF38ACEE-B166-46F7-92F8-D49DEE5A85E8}" type="parTrans" cxnId="{5987ABD4-3186-413F-B47A-804E097A885E}">
      <dgm:prSet/>
      <dgm:spPr/>
      <dgm:t>
        <a:bodyPr/>
        <a:lstStyle/>
        <a:p>
          <a:endParaRPr lang="ru-RU"/>
        </a:p>
      </dgm:t>
    </dgm:pt>
    <dgm:pt modelId="{63F0FF02-D3F6-4642-8855-DF07A0950198}" type="sibTrans" cxnId="{5987ABD4-3186-413F-B47A-804E097A885E}">
      <dgm:prSet/>
      <dgm:spPr/>
      <dgm:t>
        <a:bodyPr/>
        <a:lstStyle/>
        <a:p>
          <a:endParaRPr lang="ru-RU"/>
        </a:p>
      </dgm:t>
    </dgm:pt>
    <dgm:pt modelId="{7747A10B-F296-4083-AAD7-555DEC2CB0B0}" type="asst">
      <dgm:prSet phldrT="[Текст]"/>
      <dgm:spPr/>
      <dgm:t>
        <a:bodyPr/>
        <a:lstStyle/>
        <a:p>
          <a:r>
            <a:rPr lang="ru-RU" dirty="0" smtClean="0"/>
            <a:t>Макроэкономический (на уровне государства, отрасли, региона и </a:t>
          </a:r>
          <a:r>
            <a:rPr lang="ru-RU" dirty="0" err="1" smtClean="0"/>
            <a:t>тд</a:t>
          </a:r>
          <a:r>
            <a:rPr lang="ru-RU" dirty="0" smtClean="0"/>
            <a:t>.)</a:t>
          </a:r>
          <a:endParaRPr lang="ru-RU" dirty="0"/>
        </a:p>
      </dgm:t>
    </dgm:pt>
    <dgm:pt modelId="{3D5F8FCA-115C-4437-ABCB-814E4025A1AC}" type="parTrans" cxnId="{D7274DF1-2CAE-436D-B521-157B0B0069CB}">
      <dgm:prSet/>
      <dgm:spPr/>
      <dgm:t>
        <a:bodyPr/>
        <a:lstStyle/>
        <a:p>
          <a:endParaRPr lang="ru-RU"/>
        </a:p>
      </dgm:t>
    </dgm:pt>
    <dgm:pt modelId="{438AA1DD-5D00-4B22-98AF-C586BC35C561}" type="sibTrans" cxnId="{D7274DF1-2CAE-436D-B521-157B0B0069CB}">
      <dgm:prSet/>
      <dgm:spPr/>
      <dgm:t>
        <a:bodyPr/>
        <a:lstStyle/>
        <a:p>
          <a:endParaRPr lang="ru-RU"/>
        </a:p>
      </dgm:t>
    </dgm:pt>
    <dgm:pt modelId="{37DC7866-19C2-432C-B191-53958FAFC7E1}" type="asst">
      <dgm:prSet phldrT="[Текст]"/>
      <dgm:spPr/>
      <dgm:t>
        <a:bodyPr/>
        <a:lstStyle/>
        <a:p>
          <a:r>
            <a:rPr lang="ru-RU" dirty="0" smtClean="0"/>
            <a:t>Микроэкономический  (исследование деятельности отдельных хозяйствующих субъектов (организаций))</a:t>
          </a:r>
          <a:endParaRPr lang="ru-RU" dirty="0"/>
        </a:p>
      </dgm:t>
    </dgm:pt>
    <dgm:pt modelId="{778E553E-C23C-440C-9A64-68EE5838EC0A}" type="parTrans" cxnId="{C4E345B9-3B74-4BF0-9B4B-CF61BF50361B}">
      <dgm:prSet/>
      <dgm:spPr/>
      <dgm:t>
        <a:bodyPr/>
        <a:lstStyle/>
        <a:p>
          <a:endParaRPr lang="ru-RU"/>
        </a:p>
      </dgm:t>
    </dgm:pt>
    <dgm:pt modelId="{A365DF2F-EA90-4231-9809-DD78EB017749}" type="sibTrans" cxnId="{C4E345B9-3B74-4BF0-9B4B-CF61BF50361B}">
      <dgm:prSet/>
      <dgm:spPr/>
      <dgm:t>
        <a:bodyPr/>
        <a:lstStyle/>
        <a:p>
          <a:endParaRPr lang="ru-RU"/>
        </a:p>
      </dgm:t>
    </dgm:pt>
    <dgm:pt modelId="{7352D6C4-6B46-4E81-943B-DE90C8270DFE}" type="pres">
      <dgm:prSet presAssocID="{4F9A8983-2321-4E67-A304-0CBD7E2BEFC5}" presName="hierChild1" presStyleCnt="0">
        <dgm:presLayoutVars>
          <dgm:chPref val="1"/>
          <dgm:dir/>
          <dgm:animOne val="branch"/>
          <dgm:animLvl val="lvl"/>
          <dgm:resizeHandles/>
        </dgm:presLayoutVars>
      </dgm:prSet>
      <dgm:spPr/>
      <dgm:t>
        <a:bodyPr/>
        <a:lstStyle/>
        <a:p>
          <a:endParaRPr lang="ru-RU"/>
        </a:p>
      </dgm:t>
    </dgm:pt>
    <dgm:pt modelId="{1C1D82B9-05EE-40E0-A8BE-54C162F994CF}" type="pres">
      <dgm:prSet presAssocID="{0EA19CC5-BAE4-4361-ADDA-6F8AB4BBFBE8}" presName="hierRoot1" presStyleCnt="0"/>
      <dgm:spPr/>
    </dgm:pt>
    <dgm:pt modelId="{5CDE9579-3F76-4B97-A2DD-6584A83D0431}" type="pres">
      <dgm:prSet presAssocID="{0EA19CC5-BAE4-4361-ADDA-6F8AB4BBFBE8}" presName="composite" presStyleCnt="0"/>
      <dgm:spPr/>
    </dgm:pt>
    <dgm:pt modelId="{48DD264B-834D-4AA1-9A96-065DF3A3F1E0}" type="pres">
      <dgm:prSet presAssocID="{0EA19CC5-BAE4-4361-ADDA-6F8AB4BBFBE8}" presName="background" presStyleLbl="node0" presStyleIdx="0" presStyleCnt="1"/>
      <dgm:spPr/>
    </dgm:pt>
    <dgm:pt modelId="{31D68E91-1D65-41AE-BCF6-9830DA3C7636}" type="pres">
      <dgm:prSet presAssocID="{0EA19CC5-BAE4-4361-ADDA-6F8AB4BBFBE8}" presName="text" presStyleLbl="fgAcc0" presStyleIdx="0" presStyleCnt="1">
        <dgm:presLayoutVars>
          <dgm:chPref val="3"/>
        </dgm:presLayoutVars>
      </dgm:prSet>
      <dgm:spPr/>
      <dgm:t>
        <a:bodyPr/>
        <a:lstStyle/>
        <a:p>
          <a:endParaRPr lang="ru-RU"/>
        </a:p>
      </dgm:t>
    </dgm:pt>
    <dgm:pt modelId="{34FE20FC-234C-40B0-8FBF-501DD3C3A0F3}" type="pres">
      <dgm:prSet presAssocID="{0EA19CC5-BAE4-4361-ADDA-6F8AB4BBFBE8}" presName="hierChild2" presStyleCnt="0"/>
      <dgm:spPr/>
    </dgm:pt>
    <dgm:pt modelId="{A41D0171-96E5-4A54-9B31-6E42BCF0BC36}" type="pres">
      <dgm:prSet presAssocID="{3D5F8FCA-115C-4437-ABCB-814E4025A1AC}" presName="Name10" presStyleLbl="parChTrans1D2" presStyleIdx="0" presStyleCnt="2"/>
      <dgm:spPr/>
      <dgm:t>
        <a:bodyPr/>
        <a:lstStyle/>
        <a:p>
          <a:endParaRPr lang="ru-RU"/>
        </a:p>
      </dgm:t>
    </dgm:pt>
    <dgm:pt modelId="{4F452AF8-57E7-49CE-B2FE-CD1521C62E0B}" type="pres">
      <dgm:prSet presAssocID="{7747A10B-F296-4083-AAD7-555DEC2CB0B0}" presName="hierRoot2" presStyleCnt="0"/>
      <dgm:spPr/>
    </dgm:pt>
    <dgm:pt modelId="{4BC31BA7-BDC0-4EFF-ACE0-8CC6531EB07A}" type="pres">
      <dgm:prSet presAssocID="{7747A10B-F296-4083-AAD7-555DEC2CB0B0}" presName="composite2" presStyleCnt="0"/>
      <dgm:spPr/>
    </dgm:pt>
    <dgm:pt modelId="{ECBD7006-175F-4ED0-951A-EDE6DF1E893D}" type="pres">
      <dgm:prSet presAssocID="{7747A10B-F296-4083-AAD7-555DEC2CB0B0}" presName="background2" presStyleLbl="asst1" presStyleIdx="0" presStyleCnt="2"/>
      <dgm:spPr/>
    </dgm:pt>
    <dgm:pt modelId="{5F4E21EC-006F-46E8-A7BB-338D80C42FAB}" type="pres">
      <dgm:prSet presAssocID="{7747A10B-F296-4083-AAD7-555DEC2CB0B0}" presName="text2" presStyleLbl="fgAcc2" presStyleIdx="0" presStyleCnt="2">
        <dgm:presLayoutVars>
          <dgm:chPref val="3"/>
        </dgm:presLayoutVars>
      </dgm:prSet>
      <dgm:spPr/>
      <dgm:t>
        <a:bodyPr/>
        <a:lstStyle/>
        <a:p>
          <a:endParaRPr lang="ru-RU"/>
        </a:p>
      </dgm:t>
    </dgm:pt>
    <dgm:pt modelId="{A57CBA0B-9731-4DD2-B69C-CA9A68FB5E6C}" type="pres">
      <dgm:prSet presAssocID="{7747A10B-F296-4083-AAD7-555DEC2CB0B0}" presName="hierChild3" presStyleCnt="0"/>
      <dgm:spPr/>
    </dgm:pt>
    <dgm:pt modelId="{060C4CB0-EAE9-44EF-A305-9C561C9C163B}" type="pres">
      <dgm:prSet presAssocID="{778E553E-C23C-440C-9A64-68EE5838EC0A}" presName="Name10" presStyleLbl="parChTrans1D2" presStyleIdx="1" presStyleCnt="2"/>
      <dgm:spPr/>
      <dgm:t>
        <a:bodyPr/>
        <a:lstStyle/>
        <a:p>
          <a:endParaRPr lang="ru-RU"/>
        </a:p>
      </dgm:t>
    </dgm:pt>
    <dgm:pt modelId="{EDC5FF8C-D423-4E1F-A02F-175910B0811C}" type="pres">
      <dgm:prSet presAssocID="{37DC7866-19C2-432C-B191-53958FAFC7E1}" presName="hierRoot2" presStyleCnt="0"/>
      <dgm:spPr/>
    </dgm:pt>
    <dgm:pt modelId="{37DEBA5F-9A77-4594-983E-554F1843460F}" type="pres">
      <dgm:prSet presAssocID="{37DC7866-19C2-432C-B191-53958FAFC7E1}" presName="composite2" presStyleCnt="0"/>
      <dgm:spPr/>
    </dgm:pt>
    <dgm:pt modelId="{B5A1DF1E-6846-410B-B792-7A0E96807EB5}" type="pres">
      <dgm:prSet presAssocID="{37DC7866-19C2-432C-B191-53958FAFC7E1}" presName="background2" presStyleLbl="asst1" presStyleIdx="1" presStyleCnt="2"/>
      <dgm:spPr/>
    </dgm:pt>
    <dgm:pt modelId="{D92C2BDB-03E9-4D70-B606-5D3835314034}" type="pres">
      <dgm:prSet presAssocID="{37DC7866-19C2-432C-B191-53958FAFC7E1}" presName="text2" presStyleLbl="fgAcc2" presStyleIdx="1" presStyleCnt="2">
        <dgm:presLayoutVars>
          <dgm:chPref val="3"/>
        </dgm:presLayoutVars>
      </dgm:prSet>
      <dgm:spPr/>
      <dgm:t>
        <a:bodyPr/>
        <a:lstStyle/>
        <a:p>
          <a:endParaRPr lang="ru-RU"/>
        </a:p>
      </dgm:t>
    </dgm:pt>
    <dgm:pt modelId="{2584CBFF-7EC7-4576-8C58-B4CFD3721338}" type="pres">
      <dgm:prSet presAssocID="{37DC7866-19C2-432C-B191-53958FAFC7E1}" presName="hierChild3" presStyleCnt="0"/>
      <dgm:spPr/>
    </dgm:pt>
  </dgm:ptLst>
  <dgm:cxnLst>
    <dgm:cxn modelId="{5EC20B11-223E-421E-A31D-8EF01F0CFA98}" type="presOf" srcId="{7747A10B-F296-4083-AAD7-555DEC2CB0B0}" destId="{5F4E21EC-006F-46E8-A7BB-338D80C42FAB}" srcOrd="0" destOrd="0" presId="urn:microsoft.com/office/officeart/2005/8/layout/hierarchy1"/>
    <dgm:cxn modelId="{A119CF1E-1F6C-4ED5-BA41-8D5DDDE6C42A}" type="presOf" srcId="{3D5F8FCA-115C-4437-ABCB-814E4025A1AC}" destId="{A41D0171-96E5-4A54-9B31-6E42BCF0BC36}" srcOrd="0" destOrd="0" presId="urn:microsoft.com/office/officeart/2005/8/layout/hierarchy1"/>
    <dgm:cxn modelId="{5987ABD4-3186-413F-B47A-804E097A885E}" srcId="{4F9A8983-2321-4E67-A304-0CBD7E2BEFC5}" destId="{0EA19CC5-BAE4-4361-ADDA-6F8AB4BBFBE8}" srcOrd="0" destOrd="0" parTransId="{BF38ACEE-B166-46F7-92F8-D49DEE5A85E8}" sibTransId="{63F0FF02-D3F6-4642-8855-DF07A0950198}"/>
    <dgm:cxn modelId="{10B9D27C-1CF9-4268-9C35-2094BC645436}" type="presOf" srcId="{778E553E-C23C-440C-9A64-68EE5838EC0A}" destId="{060C4CB0-EAE9-44EF-A305-9C561C9C163B}" srcOrd="0" destOrd="0" presId="urn:microsoft.com/office/officeart/2005/8/layout/hierarchy1"/>
    <dgm:cxn modelId="{85A909A2-56A8-4AF8-B07C-293DAE258105}" type="presOf" srcId="{0EA19CC5-BAE4-4361-ADDA-6F8AB4BBFBE8}" destId="{31D68E91-1D65-41AE-BCF6-9830DA3C7636}" srcOrd="0" destOrd="0" presId="urn:microsoft.com/office/officeart/2005/8/layout/hierarchy1"/>
    <dgm:cxn modelId="{11F8EF64-AB9C-417F-8882-66B9423304ED}" type="presOf" srcId="{4F9A8983-2321-4E67-A304-0CBD7E2BEFC5}" destId="{7352D6C4-6B46-4E81-943B-DE90C8270DFE}" srcOrd="0" destOrd="0" presId="urn:microsoft.com/office/officeart/2005/8/layout/hierarchy1"/>
    <dgm:cxn modelId="{C4E345B9-3B74-4BF0-9B4B-CF61BF50361B}" srcId="{0EA19CC5-BAE4-4361-ADDA-6F8AB4BBFBE8}" destId="{37DC7866-19C2-432C-B191-53958FAFC7E1}" srcOrd="1" destOrd="0" parTransId="{778E553E-C23C-440C-9A64-68EE5838EC0A}" sibTransId="{A365DF2F-EA90-4231-9809-DD78EB017749}"/>
    <dgm:cxn modelId="{D7274DF1-2CAE-436D-B521-157B0B0069CB}" srcId="{0EA19CC5-BAE4-4361-ADDA-6F8AB4BBFBE8}" destId="{7747A10B-F296-4083-AAD7-555DEC2CB0B0}" srcOrd="0" destOrd="0" parTransId="{3D5F8FCA-115C-4437-ABCB-814E4025A1AC}" sibTransId="{438AA1DD-5D00-4B22-98AF-C586BC35C561}"/>
    <dgm:cxn modelId="{99DF6E7A-B0F6-4048-89DC-EE7CDE583261}" type="presOf" srcId="{37DC7866-19C2-432C-B191-53958FAFC7E1}" destId="{D92C2BDB-03E9-4D70-B606-5D3835314034}" srcOrd="0" destOrd="0" presId="urn:microsoft.com/office/officeart/2005/8/layout/hierarchy1"/>
    <dgm:cxn modelId="{3A6E5688-FD49-4FB4-82A3-E4C0CB8E5462}" type="presParOf" srcId="{7352D6C4-6B46-4E81-943B-DE90C8270DFE}" destId="{1C1D82B9-05EE-40E0-A8BE-54C162F994CF}" srcOrd="0" destOrd="0" presId="urn:microsoft.com/office/officeart/2005/8/layout/hierarchy1"/>
    <dgm:cxn modelId="{D681E3E9-C3AD-436A-AB84-85C9277C018F}" type="presParOf" srcId="{1C1D82B9-05EE-40E0-A8BE-54C162F994CF}" destId="{5CDE9579-3F76-4B97-A2DD-6584A83D0431}" srcOrd="0" destOrd="0" presId="urn:microsoft.com/office/officeart/2005/8/layout/hierarchy1"/>
    <dgm:cxn modelId="{087163BA-D16A-4BB4-847C-EB08F326609C}" type="presParOf" srcId="{5CDE9579-3F76-4B97-A2DD-6584A83D0431}" destId="{48DD264B-834D-4AA1-9A96-065DF3A3F1E0}" srcOrd="0" destOrd="0" presId="urn:microsoft.com/office/officeart/2005/8/layout/hierarchy1"/>
    <dgm:cxn modelId="{FF0F7FED-9218-4514-B0C5-684429E66DCF}" type="presParOf" srcId="{5CDE9579-3F76-4B97-A2DD-6584A83D0431}" destId="{31D68E91-1D65-41AE-BCF6-9830DA3C7636}" srcOrd="1" destOrd="0" presId="urn:microsoft.com/office/officeart/2005/8/layout/hierarchy1"/>
    <dgm:cxn modelId="{B6142FC0-9173-459B-A162-BEB46151999F}" type="presParOf" srcId="{1C1D82B9-05EE-40E0-A8BE-54C162F994CF}" destId="{34FE20FC-234C-40B0-8FBF-501DD3C3A0F3}" srcOrd="1" destOrd="0" presId="urn:microsoft.com/office/officeart/2005/8/layout/hierarchy1"/>
    <dgm:cxn modelId="{3491BA7C-CBD4-45E7-87F6-B8E2497BA575}" type="presParOf" srcId="{34FE20FC-234C-40B0-8FBF-501DD3C3A0F3}" destId="{A41D0171-96E5-4A54-9B31-6E42BCF0BC36}" srcOrd="0" destOrd="0" presId="urn:microsoft.com/office/officeart/2005/8/layout/hierarchy1"/>
    <dgm:cxn modelId="{F6C01EA7-46E0-49F9-9327-34317F3605B8}" type="presParOf" srcId="{34FE20FC-234C-40B0-8FBF-501DD3C3A0F3}" destId="{4F452AF8-57E7-49CE-B2FE-CD1521C62E0B}" srcOrd="1" destOrd="0" presId="urn:microsoft.com/office/officeart/2005/8/layout/hierarchy1"/>
    <dgm:cxn modelId="{E0115CC6-85CA-44E5-BF32-FB89231F8011}" type="presParOf" srcId="{4F452AF8-57E7-49CE-B2FE-CD1521C62E0B}" destId="{4BC31BA7-BDC0-4EFF-ACE0-8CC6531EB07A}" srcOrd="0" destOrd="0" presId="urn:microsoft.com/office/officeart/2005/8/layout/hierarchy1"/>
    <dgm:cxn modelId="{B0A4B9B1-5473-44D9-823B-A96192512257}" type="presParOf" srcId="{4BC31BA7-BDC0-4EFF-ACE0-8CC6531EB07A}" destId="{ECBD7006-175F-4ED0-951A-EDE6DF1E893D}" srcOrd="0" destOrd="0" presId="urn:microsoft.com/office/officeart/2005/8/layout/hierarchy1"/>
    <dgm:cxn modelId="{AFB5ED72-2349-4181-B9C7-9B9F8C37531D}" type="presParOf" srcId="{4BC31BA7-BDC0-4EFF-ACE0-8CC6531EB07A}" destId="{5F4E21EC-006F-46E8-A7BB-338D80C42FAB}" srcOrd="1" destOrd="0" presId="urn:microsoft.com/office/officeart/2005/8/layout/hierarchy1"/>
    <dgm:cxn modelId="{1DC9BF08-97F7-4903-91FF-47418F9BF0C9}" type="presParOf" srcId="{4F452AF8-57E7-49CE-B2FE-CD1521C62E0B}" destId="{A57CBA0B-9731-4DD2-B69C-CA9A68FB5E6C}" srcOrd="1" destOrd="0" presId="urn:microsoft.com/office/officeart/2005/8/layout/hierarchy1"/>
    <dgm:cxn modelId="{419F62B1-DEA0-4A83-B633-FCE5B0DC4A99}" type="presParOf" srcId="{34FE20FC-234C-40B0-8FBF-501DD3C3A0F3}" destId="{060C4CB0-EAE9-44EF-A305-9C561C9C163B}" srcOrd="2" destOrd="0" presId="urn:microsoft.com/office/officeart/2005/8/layout/hierarchy1"/>
    <dgm:cxn modelId="{0DE12A14-D326-4516-8FA7-07DE559260EB}" type="presParOf" srcId="{34FE20FC-234C-40B0-8FBF-501DD3C3A0F3}" destId="{EDC5FF8C-D423-4E1F-A02F-175910B0811C}" srcOrd="3" destOrd="0" presId="urn:microsoft.com/office/officeart/2005/8/layout/hierarchy1"/>
    <dgm:cxn modelId="{8CAFA0BF-BADE-4944-BC47-E6B9602B7FC8}" type="presParOf" srcId="{EDC5FF8C-D423-4E1F-A02F-175910B0811C}" destId="{37DEBA5F-9A77-4594-983E-554F1843460F}" srcOrd="0" destOrd="0" presId="urn:microsoft.com/office/officeart/2005/8/layout/hierarchy1"/>
    <dgm:cxn modelId="{06EC0318-4EFF-4976-B7AE-5A536264C6D3}" type="presParOf" srcId="{37DEBA5F-9A77-4594-983E-554F1843460F}" destId="{B5A1DF1E-6846-410B-B792-7A0E96807EB5}" srcOrd="0" destOrd="0" presId="urn:microsoft.com/office/officeart/2005/8/layout/hierarchy1"/>
    <dgm:cxn modelId="{1807E74A-6727-4855-AD1D-66E204A5B403}" type="presParOf" srcId="{37DEBA5F-9A77-4594-983E-554F1843460F}" destId="{D92C2BDB-03E9-4D70-B606-5D3835314034}" srcOrd="1" destOrd="0" presId="urn:microsoft.com/office/officeart/2005/8/layout/hierarchy1"/>
    <dgm:cxn modelId="{AB8239E8-2E6D-4D3D-8816-EBB05DBBE8C7}" type="presParOf" srcId="{EDC5FF8C-D423-4E1F-A02F-175910B0811C}" destId="{2584CBFF-7EC7-4576-8C58-B4CFD372133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3873BE-4C02-4CB0-AF42-A7213EDED19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ru-RU"/>
        </a:p>
      </dgm:t>
    </dgm:pt>
    <dgm:pt modelId="{E4AE4F31-93E5-4ACC-A9BB-F0B5CEC6D2B7}">
      <dgm:prSet phldrT="[Текст]"/>
      <dgm:spPr/>
      <dgm:t>
        <a:bodyPr/>
        <a:lstStyle/>
        <a:p>
          <a:r>
            <a:rPr lang="ru-RU" dirty="0" smtClean="0"/>
            <a:t>1.По времени:</a:t>
          </a:r>
          <a:endParaRPr lang="ru-RU" dirty="0"/>
        </a:p>
      </dgm:t>
    </dgm:pt>
    <dgm:pt modelId="{91A8479D-4C90-401F-BAC1-73B67495DBEE}" type="parTrans" cxnId="{6EA3C7DE-3345-40B3-8EC7-6F92C86383B1}">
      <dgm:prSet/>
      <dgm:spPr/>
      <dgm:t>
        <a:bodyPr/>
        <a:lstStyle/>
        <a:p>
          <a:endParaRPr lang="ru-RU"/>
        </a:p>
      </dgm:t>
    </dgm:pt>
    <dgm:pt modelId="{97E74E2D-9635-4740-9F27-0CCF78E14EDB}" type="sibTrans" cxnId="{6EA3C7DE-3345-40B3-8EC7-6F92C86383B1}">
      <dgm:prSet/>
      <dgm:spPr/>
      <dgm:t>
        <a:bodyPr/>
        <a:lstStyle/>
        <a:p>
          <a:endParaRPr lang="ru-RU"/>
        </a:p>
      </dgm:t>
    </dgm:pt>
    <dgm:pt modelId="{55DBBAD6-164E-40AF-94C7-5CDEC50D25FA}">
      <dgm:prSet phldrT="[Текст]"/>
      <dgm:spPr/>
      <dgm:t>
        <a:bodyPr/>
        <a:lstStyle/>
        <a:p>
          <a:r>
            <a:rPr lang="ru-RU" dirty="0" smtClean="0"/>
            <a:t>Предварительный (перспективный)</a:t>
          </a:r>
          <a:endParaRPr lang="ru-RU" dirty="0"/>
        </a:p>
      </dgm:t>
    </dgm:pt>
    <dgm:pt modelId="{DCACB6FE-55BC-4D7B-A64F-70AA02B3A8CB}" type="parTrans" cxnId="{1D8F482D-4ED1-4CFB-87C6-6AADBAE9AE8D}">
      <dgm:prSet/>
      <dgm:spPr/>
      <dgm:t>
        <a:bodyPr/>
        <a:lstStyle/>
        <a:p>
          <a:endParaRPr lang="ru-RU"/>
        </a:p>
      </dgm:t>
    </dgm:pt>
    <dgm:pt modelId="{4C841468-6BCD-45DC-B4B8-14AB3EE765AE}" type="sibTrans" cxnId="{1D8F482D-4ED1-4CFB-87C6-6AADBAE9AE8D}">
      <dgm:prSet/>
      <dgm:spPr/>
      <dgm:t>
        <a:bodyPr/>
        <a:lstStyle/>
        <a:p>
          <a:endParaRPr lang="ru-RU"/>
        </a:p>
      </dgm:t>
    </dgm:pt>
    <dgm:pt modelId="{89B402D2-07F7-4278-BEB4-F56717D4A4E2}">
      <dgm:prSet phldrT="[Текст]"/>
      <dgm:spPr/>
      <dgm:t>
        <a:bodyPr/>
        <a:lstStyle/>
        <a:p>
          <a:r>
            <a:rPr lang="ru-RU" dirty="0" smtClean="0"/>
            <a:t>Последующий (ретроспективный)</a:t>
          </a:r>
          <a:endParaRPr lang="ru-RU" dirty="0"/>
        </a:p>
      </dgm:t>
    </dgm:pt>
    <dgm:pt modelId="{CFD24B86-710A-4CDB-958A-82688403CD33}" type="parTrans" cxnId="{FBBC61FA-CD51-4E59-9F0D-4BCDFA0D2D54}">
      <dgm:prSet/>
      <dgm:spPr/>
      <dgm:t>
        <a:bodyPr/>
        <a:lstStyle/>
        <a:p>
          <a:endParaRPr lang="ru-RU"/>
        </a:p>
      </dgm:t>
    </dgm:pt>
    <dgm:pt modelId="{F4609345-4B0E-42FB-9534-C88FC77E5925}" type="sibTrans" cxnId="{FBBC61FA-CD51-4E59-9F0D-4BCDFA0D2D54}">
      <dgm:prSet/>
      <dgm:spPr/>
      <dgm:t>
        <a:bodyPr/>
        <a:lstStyle/>
        <a:p>
          <a:endParaRPr lang="ru-RU"/>
        </a:p>
      </dgm:t>
    </dgm:pt>
    <dgm:pt modelId="{23E79414-01B6-4A37-958C-ED1AD61AE21B}">
      <dgm:prSet phldrT="[Текст]"/>
      <dgm:spPr/>
      <dgm:t>
        <a:bodyPr/>
        <a:lstStyle/>
        <a:p>
          <a:r>
            <a:rPr lang="ru-RU" dirty="0" smtClean="0"/>
            <a:t>2.По объектам управления</a:t>
          </a:r>
          <a:endParaRPr lang="ru-RU" dirty="0"/>
        </a:p>
      </dgm:t>
    </dgm:pt>
    <dgm:pt modelId="{E68D2116-F299-4ED9-99E7-598054B9DAC4}" type="parTrans" cxnId="{8D705336-F968-4910-AB23-23EA07659235}">
      <dgm:prSet/>
      <dgm:spPr/>
      <dgm:t>
        <a:bodyPr/>
        <a:lstStyle/>
        <a:p>
          <a:endParaRPr lang="ru-RU"/>
        </a:p>
      </dgm:t>
    </dgm:pt>
    <dgm:pt modelId="{9E6E5373-8D1E-4D30-800A-CDFE51D0794B}" type="sibTrans" cxnId="{8D705336-F968-4910-AB23-23EA07659235}">
      <dgm:prSet/>
      <dgm:spPr/>
      <dgm:t>
        <a:bodyPr/>
        <a:lstStyle/>
        <a:p>
          <a:endParaRPr lang="ru-RU"/>
        </a:p>
      </dgm:t>
    </dgm:pt>
    <dgm:pt modelId="{F385689A-616D-49EE-B50C-8DD9A9BA0720}">
      <dgm:prSet phldrT="[Текст]"/>
      <dgm:spPr/>
      <dgm:t>
        <a:bodyPr/>
        <a:lstStyle/>
        <a:p>
          <a:r>
            <a:rPr lang="ru-RU" dirty="0" smtClean="0"/>
            <a:t>Технико-экономический</a:t>
          </a:r>
          <a:endParaRPr lang="ru-RU" dirty="0"/>
        </a:p>
      </dgm:t>
    </dgm:pt>
    <dgm:pt modelId="{59E87AD5-D4A9-4B99-AFDE-B3825411A1CA}" type="parTrans" cxnId="{9CC0D3E3-7839-45EC-931F-D0830FEC2260}">
      <dgm:prSet/>
      <dgm:spPr/>
      <dgm:t>
        <a:bodyPr/>
        <a:lstStyle/>
        <a:p>
          <a:endParaRPr lang="ru-RU"/>
        </a:p>
      </dgm:t>
    </dgm:pt>
    <dgm:pt modelId="{D0E1F4D4-C006-4674-9125-F4ECDF0E81E7}" type="sibTrans" cxnId="{9CC0D3E3-7839-45EC-931F-D0830FEC2260}">
      <dgm:prSet/>
      <dgm:spPr/>
      <dgm:t>
        <a:bodyPr/>
        <a:lstStyle/>
        <a:p>
          <a:endParaRPr lang="ru-RU"/>
        </a:p>
      </dgm:t>
    </dgm:pt>
    <dgm:pt modelId="{7B1FFB24-4E9E-482A-BB35-3A4BF019B56E}">
      <dgm:prSet phldrT="[Текст]"/>
      <dgm:spPr/>
      <dgm:t>
        <a:bodyPr/>
        <a:lstStyle/>
        <a:p>
          <a:r>
            <a:rPr lang="ru-RU" dirty="0" smtClean="0"/>
            <a:t>Управленческий</a:t>
          </a:r>
          <a:endParaRPr lang="ru-RU" dirty="0"/>
        </a:p>
      </dgm:t>
    </dgm:pt>
    <dgm:pt modelId="{DC0221F8-CFB9-4B55-B374-64941E5DA954}" type="parTrans" cxnId="{F4BCC571-447E-46F1-8791-6B8D4A15C10D}">
      <dgm:prSet/>
      <dgm:spPr/>
      <dgm:t>
        <a:bodyPr/>
        <a:lstStyle/>
        <a:p>
          <a:endParaRPr lang="ru-RU"/>
        </a:p>
      </dgm:t>
    </dgm:pt>
    <dgm:pt modelId="{B5EDB79B-4919-486C-BB0A-3EBC63973D91}" type="sibTrans" cxnId="{F4BCC571-447E-46F1-8791-6B8D4A15C10D}">
      <dgm:prSet/>
      <dgm:spPr/>
      <dgm:t>
        <a:bodyPr/>
        <a:lstStyle/>
        <a:p>
          <a:endParaRPr lang="ru-RU"/>
        </a:p>
      </dgm:t>
    </dgm:pt>
    <dgm:pt modelId="{8CB50D3B-8CCB-4C47-BBF6-FD57A7F6A5E9}">
      <dgm:prSet phldrT="[Текст]"/>
      <dgm:spPr/>
      <dgm:t>
        <a:bodyPr/>
        <a:lstStyle/>
        <a:p>
          <a:r>
            <a:rPr lang="ru-RU" dirty="0" smtClean="0"/>
            <a:t>3.По методике изучения объектов</a:t>
          </a:r>
          <a:endParaRPr lang="ru-RU" dirty="0"/>
        </a:p>
      </dgm:t>
    </dgm:pt>
    <dgm:pt modelId="{C0E59F1A-DDED-460E-9CAE-233142AAC541}" type="parTrans" cxnId="{D6CD1C87-C002-47EF-9720-B5840A9E9E07}">
      <dgm:prSet/>
      <dgm:spPr/>
      <dgm:t>
        <a:bodyPr/>
        <a:lstStyle/>
        <a:p>
          <a:endParaRPr lang="ru-RU"/>
        </a:p>
      </dgm:t>
    </dgm:pt>
    <dgm:pt modelId="{849CCFD5-61A8-4A6B-A3A2-18C37EE1E3AB}" type="sibTrans" cxnId="{D6CD1C87-C002-47EF-9720-B5840A9E9E07}">
      <dgm:prSet/>
      <dgm:spPr/>
      <dgm:t>
        <a:bodyPr/>
        <a:lstStyle/>
        <a:p>
          <a:endParaRPr lang="ru-RU"/>
        </a:p>
      </dgm:t>
    </dgm:pt>
    <dgm:pt modelId="{7F46D6B4-EEB3-41A1-A271-D2920A018335}">
      <dgm:prSet phldrT="[Текст]"/>
      <dgm:spPr/>
      <dgm:t>
        <a:bodyPr/>
        <a:lstStyle/>
        <a:p>
          <a:r>
            <a:rPr lang="ru-RU" dirty="0" smtClean="0"/>
            <a:t>Сопоставительный</a:t>
          </a:r>
          <a:endParaRPr lang="ru-RU" dirty="0"/>
        </a:p>
      </dgm:t>
    </dgm:pt>
    <dgm:pt modelId="{52807DCD-2602-4A36-AAD4-8060B9FC25EE}" type="parTrans" cxnId="{3E034EF2-2559-4B82-A4AB-A3AD2EC1D3A4}">
      <dgm:prSet/>
      <dgm:spPr/>
      <dgm:t>
        <a:bodyPr/>
        <a:lstStyle/>
        <a:p>
          <a:endParaRPr lang="ru-RU"/>
        </a:p>
      </dgm:t>
    </dgm:pt>
    <dgm:pt modelId="{5ABCC2BE-03DC-4DDC-9426-A12C6EF4C55D}" type="sibTrans" cxnId="{3E034EF2-2559-4B82-A4AB-A3AD2EC1D3A4}">
      <dgm:prSet/>
      <dgm:spPr/>
      <dgm:t>
        <a:bodyPr/>
        <a:lstStyle/>
        <a:p>
          <a:endParaRPr lang="ru-RU"/>
        </a:p>
      </dgm:t>
    </dgm:pt>
    <dgm:pt modelId="{24DD3AFC-041C-4ED1-A333-C0144F1E1046}">
      <dgm:prSet phldrT="[Текст]"/>
      <dgm:spPr/>
      <dgm:t>
        <a:bodyPr/>
        <a:lstStyle/>
        <a:p>
          <a:r>
            <a:rPr lang="ru-RU" dirty="0" smtClean="0"/>
            <a:t>Экономико-математический</a:t>
          </a:r>
          <a:endParaRPr lang="ru-RU" dirty="0"/>
        </a:p>
      </dgm:t>
    </dgm:pt>
    <dgm:pt modelId="{B6EDDBAC-F39B-4E6B-A495-21BEFFD61450}" type="parTrans" cxnId="{19EED0B6-DA54-4DD9-95D7-5EECC2C0A068}">
      <dgm:prSet/>
      <dgm:spPr/>
      <dgm:t>
        <a:bodyPr/>
        <a:lstStyle/>
        <a:p>
          <a:endParaRPr lang="ru-RU"/>
        </a:p>
      </dgm:t>
    </dgm:pt>
    <dgm:pt modelId="{5F712F4C-B4B9-4134-BDA2-759CA2B5513E}" type="sibTrans" cxnId="{19EED0B6-DA54-4DD9-95D7-5EECC2C0A068}">
      <dgm:prSet/>
      <dgm:spPr/>
      <dgm:t>
        <a:bodyPr/>
        <a:lstStyle/>
        <a:p>
          <a:endParaRPr lang="ru-RU"/>
        </a:p>
      </dgm:t>
    </dgm:pt>
    <dgm:pt modelId="{3B8CD03A-EDF0-4AE3-9E3A-28709F306A13}">
      <dgm:prSet phldrT="[Текст]"/>
      <dgm:spPr/>
      <dgm:t>
        <a:bodyPr/>
        <a:lstStyle/>
        <a:p>
          <a:r>
            <a:rPr lang="ru-RU" dirty="0" smtClean="0"/>
            <a:t>Финансово-экономический</a:t>
          </a:r>
          <a:endParaRPr lang="ru-RU" dirty="0"/>
        </a:p>
      </dgm:t>
    </dgm:pt>
    <dgm:pt modelId="{8928FD9E-2888-4057-9A9A-19B48C633F0D}" type="parTrans" cxnId="{F77617CE-71B9-450B-83CE-5C60CDACFC9E}">
      <dgm:prSet/>
      <dgm:spPr/>
      <dgm:t>
        <a:bodyPr/>
        <a:lstStyle/>
        <a:p>
          <a:endParaRPr lang="ru-RU"/>
        </a:p>
      </dgm:t>
    </dgm:pt>
    <dgm:pt modelId="{E9DBDB41-EB28-442D-B67E-6AE7799EB9D0}" type="sibTrans" cxnId="{F77617CE-71B9-450B-83CE-5C60CDACFC9E}">
      <dgm:prSet/>
      <dgm:spPr/>
      <dgm:t>
        <a:bodyPr/>
        <a:lstStyle/>
        <a:p>
          <a:endParaRPr lang="ru-RU"/>
        </a:p>
      </dgm:t>
    </dgm:pt>
    <dgm:pt modelId="{1A364BB5-4336-413A-A600-C6C0FF96D6B0}">
      <dgm:prSet phldrT="[Текст]"/>
      <dgm:spPr/>
      <dgm:t>
        <a:bodyPr/>
        <a:lstStyle/>
        <a:p>
          <a:r>
            <a:rPr lang="ru-RU" dirty="0" smtClean="0"/>
            <a:t>Социально-экономический</a:t>
          </a:r>
          <a:endParaRPr lang="ru-RU" dirty="0"/>
        </a:p>
      </dgm:t>
    </dgm:pt>
    <dgm:pt modelId="{49C0E61D-6452-4C51-91A5-0D46BD971982}" type="parTrans" cxnId="{0A944345-16FB-4C3A-8C2F-AE6B8EE9AFDF}">
      <dgm:prSet/>
      <dgm:spPr/>
      <dgm:t>
        <a:bodyPr/>
        <a:lstStyle/>
        <a:p>
          <a:endParaRPr lang="ru-RU"/>
        </a:p>
      </dgm:t>
    </dgm:pt>
    <dgm:pt modelId="{9CA423E5-922D-4565-B7A6-58116578D498}" type="sibTrans" cxnId="{0A944345-16FB-4C3A-8C2F-AE6B8EE9AFDF}">
      <dgm:prSet/>
      <dgm:spPr/>
      <dgm:t>
        <a:bodyPr/>
        <a:lstStyle/>
        <a:p>
          <a:endParaRPr lang="ru-RU"/>
        </a:p>
      </dgm:t>
    </dgm:pt>
    <dgm:pt modelId="{FAB36320-B847-45A9-8AB4-BA79CD37137F}">
      <dgm:prSet phldrT="[Текст]"/>
      <dgm:spPr/>
      <dgm:t>
        <a:bodyPr/>
        <a:lstStyle/>
        <a:p>
          <a:r>
            <a:rPr lang="ru-RU" dirty="0" smtClean="0"/>
            <a:t>Экономико-статистический</a:t>
          </a:r>
          <a:endParaRPr lang="ru-RU" dirty="0"/>
        </a:p>
      </dgm:t>
    </dgm:pt>
    <dgm:pt modelId="{5F771D86-1FEC-431F-B480-28446A0A7E0E}" type="parTrans" cxnId="{9EFF37D8-F631-44C0-850B-179024D8D405}">
      <dgm:prSet/>
      <dgm:spPr/>
      <dgm:t>
        <a:bodyPr/>
        <a:lstStyle/>
        <a:p>
          <a:endParaRPr lang="ru-RU"/>
        </a:p>
      </dgm:t>
    </dgm:pt>
    <dgm:pt modelId="{CE02DF7B-6563-4BF0-B814-333EE24B6A01}" type="sibTrans" cxnId="{9EFF37D8-F631-44C0-850B-179024D8D405}">
      <dgm:prSet/>
      <dgm:spPr/>
      <dgm:t>
        <a:bodyPr/>
        <a:lstStyle/>
        <a:p>
          <a:endParaRPr lang="ru-RU"/>
        </a:p>
      </dgm:t>
    </dgm:pt>
    <dgm:pt modelId="{0766294D-2492-42EE-ABE3-82BD67A968D9}">
      <dgm:prSet phldrT="[Текст]"/>
      <dgm:spPr/>
      <dgm:t>
        <a:bodyPr/>
        <a:lstStyle/>
        <a:p>
          <a:r>
            <a:rPr lang="ru-RU" dirty="0" smtClean="0"/>
            <a:t>Факторный</a:t>
          </a:r>
          <a:endParaRPr lang="ru-RU" dirty="0"/>
        </a:p>
      </dgm:t>
    </dgm:pt>
    <dgm:pt modelId="{5446D0BA-CA58-4F83-8DE6-752808F0CA94}" type="parTrans" cxnId="{A76AC173-9FA9-4736-91C0-AA20DF1E6127}">
      <dgm:prSet/>
      <dgm:spPr/>
      <dgm:t>
        <a:bodyPr/>
        <a:lstStyle/>
        <a:p>
          <a:endParaRPr lang="ru-RU"/>
        </a:p>
      </dgm:t>
    </dgm:pt>
    <dgm:pt modelId="{7A8C1148-EA6C-45D2-90A8-4A8E5DD01108}" type="sibTrans" cxnId="{A76AC173-9FA9-4736-91C0-AA20DF1E6127}">
      <dgm:prSet/>
      <dgm:spPr/>
      <dgm:t>
        <a:bodyPr/>
        <a:lstStyle/>
        <a:p>
          <a:endParaRPr lang="ru-RU"/>
        </a:p>
      </dgm:t>
    </dgm:pt>
    <dgm:pt modelId="{57B925A3-035B-4E27-B2A4-10B2242FA621}">
      <dgm:prSet phldrT="[Текст]"/>
      <dgm:spPr/>
      <dgm:t>
        <a:bodyPr/>
        <a:lstStyle/>
        <a:p>
          <a:r>
            <a:rPr lang="ru-RU" dirty="0" smtClean="0"/>
            <a:t>Диагностический</a:t>
          </a:r>
          <a:endParaRPr lang="ru-RU" dirty="0"/>
        </a:p>
      </dgm:t>
    </dgm:pt>
    <dgm:pt modelId="{307A236F-7756-4BD2-A21C-FCCC9AD484D4}" type="parTrans" cxnId="{510AFEEC-5504-4037-9427-DA76D0BB03DA}">
      <dgm:prSet/>
      <dgm:spPr/>
      <dgm:t>
        <a:bodyPr/>
        <a:lstStyle/>
        <a:p>
          <a:endParaRPr lang="ru-RU"/>
        </a:p>
      </dgm:t>
    </dgm:pt>
    <dgm:pt modelId="{E78106F7-52B8-4933-8DA7-B570A8A6A084}" type="sibTrans" cxnId="{510AFEEC-5504-4037-9427-DA76D0BB03DA}">
      <dgm:prSet/>
      <dgm:spPr/>
      <dgm:t>
        <a:bodyPr/>
        <a:lstStyle/>
        <a:p>
          <a:endParaRPr lang="ru-RU"/>
        </a:p>
      </dgm:t>
    </dgm:pt>
    <dgm:pt modelId="{B5152311-5DB5-473F-AA6B-4C101808CE2E}">
      <dgm:prSet phldrT="[Текст]"/>
      <dgm:spPr/>
      <dgm:t>
        <a:bodyPr/>
        <a:lstStyle/>
        <a:p>
          <a:r>
            <a:rPr lang="ru-RU" dirty="0" smtClean="0"/>
            <a:t>маржинальный</a:t>
          </a:r>
          <a:endParaRPr lang="ru-RU" dirty="0"/>
        </a:p>
      </dgm:t>
    </dgm:pt>
    <dgm:pt modelId="{FABDEB71-160A-41E9-B868-7DF021257E23}" type="parTrans" cxnId="{18F9B44C-642F-473A-A951-AE5167CE53B9}">
      <dgm:prSet/>
      <dgm:spPr/>
      <dgm:t>
        <a:bodyPr/>
        <a:lstStyle/>
        <a:p>
          <a:endParaRPr lang="ru-RU"/>
        </a:p>
      </dgm:t>
    </dgm:pt>
    <dgm:pt modelId="{78B8DA0A-70AE-436E-A5DD-883DE4BBB00E}" type="sibTrans" cxnId="{18F9B44C-642F-473A-A951-AE5167CE53B9}">
      <dgm:prSet/>
      <dgm:spPr/>
      <dgm:t>
        <a:bodyPr/>
        <a:lstStyle/>
        <a:p>
          <a:endParaRPr lang="ru-RU"/>
        </a:p>
      </dgm:t>
    </dgm:pt>
    <dgm:pt modelId="{A8950EB6-2A58-4F35-AE87-521C97061D48}">
      <dgm:prSet phldrT="[Текст]"/>
      <dgm:spPr/>
      <dgm:t>
        <a:bodyPr/>
        <a:lstStyle/>
        <a:p>
          <a:r>
            <a:rPr lang="ru-RU" dirty="0" smtClean="0"/>
            <a:t>Функционально-стоимостной</a:t>
          </a:r>
          <a:endParaRPr lang="ru-RU" dirty="0"/>
        </a:p>
      </dgm:t>
    </dgm:pt>
    <dgm:pt modelId="{F14727FB-4DB1-4CB1-B916-46C6E8BCAF51}" type="parTrans" cxnId="{65E166CF-27DA-4971-A3BD-952796BBE62F}">
      <dgm:prSet/>
      <dgm:spPr/>
      <dgm:t>
        <a:bodyPr/>
        <a:lstStyle/>
        <a:p>
          <a:endParaRPr lang="ru-RU"/>
        </a:p>
      </dgm:t>
    </dgm:pt>
    <dgm:pt modelId="{5C1C8CB4-B313-43F7-8967-1129A5C2AF66}" type="sibTrans" cxnId="{65E166CF-27DA-4971-A3BD-952796BBE62F}">
      <dgm:prSet/>
      <dgm:spPr/>
      <dgm:t>
        <a:bodyPr/>
        <a:lstStyle/>
        <a:p>
          <a:endParaRPr lang="ru-RU"/>
        </a:p>
      </dgm:t>
    </dgm:pt>
    <dgm:pt modelId="{183DED6B-379E-4FB0-8B98-C46D874CEE41}" type="pres">
      <dgm:prSet presAssocID="{583873BE-4C02-4CB0-AF42-A7213EDED19E}" presName="Name0" presStyleCnt="0">
        <dgm:presLayoutVars>
          <dgm:dir/>
          <dgm:resizeHandles val="exact"/>
        </dgm:presLayoutVars>
      </dgm:prSet>
      <dgm:spPr/>
      <dgm:t>
        <a:bodyPr/>
        <a:lstStyle/>
        <a:p>
          <a:endParaRPr lang="ru-RU"/>
        </a:p>
      </dgm:t>
    </dgm:pt>
    <dgm:pt modelId="{54501C5E-4240-40A2-953C-EA71DA1CEF81}" type="pres">
      <dgm:prSet presAssocID="{E4AE4F31-93E5-4ACC-A9BB-F0B5CEC6D2B7}" presName="node" presStyleLbl="node1" presStyleIdx="0" presStyleCnt="3">
        <dgm:presLayoutVars>
          <dgm:bulletEnabled val="1"/>
        </dgm:presLayoutVars>
      </dgm:prSet>
      <dgm:spPr/>
      <dgm:t>
        <a:bodyPr/>
        <a:lstStyle/>
        <a:p>
          <a:endParaRPr lang="ru-RU"/>
        </a:p>
      </dgm:t>
    </dgm:pt>
    <dgm:pt modelId="{FD82DF65-98F4-4156-AE67-D40BFD802F4E}" type="pres">
      <dgm:prSet presAssocID="{97E74E2D-9635-4740-9F27-0CCF78E14EDB}" presName="sibTrans" presStyleCnt="0"/>
      <dgm:spPr/>
    </dgm:pt>
    <dgm:pt modelId="{E0174D8B-B826-4341-AF91-95FEC8F06B4E}" type="pres">
      <dgm:prSet presAssocID="{23E79414-01B6-4A37-958C-ED1AD61AE21B}" presName="node" presStyleLbl="node1" presStyleIdx="1" presStyleCnt="3">
        <dgm:presLayoutVars>
          <dgm:bulletEnabled val="1"/>
        </dgm:presLayoutVars>
      </dgm:prSet>
      <dgm:spPr/>
      <dgm:t>
        <a:bodyPr/>
        <a:lstStyle/>
        <a:p>
          <a:endParaRPr lang="ru-RU"/>
        </a:p>
      </dgm:t>
    </dgm:pt>
    <dgm:pt modelId="{D79749EB-67BD-47D6-9587-7F308FEDF894}" type="pres">
      <dgm:prSet presAssocID="{9E6E5373-8D1E-4D30-800A-CDFE51D0794B}" presName="sibTrans" presStyleCnt="0"/>
      <dgm:spPr/>
    </dgm:pt>
    <dgm:pt modelId="{877FDD6A-1D8D-40BC-81FD-6FA0ED3C417C}" type="pres">
      <dgm:prSet presAssocID="{8CB50D3B-8CCB-4C47-BBF6-FD57A7F6A5E9}" presName="node" presStyleLbl="node1" presStyleIdx="2" presStyleCnt="3">
        <dgm:presLayoutVars>
          <dgm:bulletEnabled val="1"/>
        </dgm:presLayoutVars>
      </dgm:prSet>
      <dgm:spPr/>
      <dgm:t>
        <a:bodyPr/>
        <a:lstStyle/>
        <a:p>
          <a:endParaRPr lang="ru-RU"/>
        </a:p>
      </dgm:t>
    </dgm:pt>
  </dgm:ptLst>
  <dgm:cxnLst>
    <dgm:cxn modelId="{3E3E0BE3-2A96-4ACC-BB33-1B0D7208A1FE}" type="presOf" srcId="{E4AE4F31-93E5-4ACC-A9BB-F0B5CEC6D2B7}" destId="{54501C5E-4240-40A2-953C-EA71DA1CEF81}" srcOrd="0" destOrd="0" presId="urn:microsoft.com/office/officeart/2005/8/layout/hList6"/>
    <dgm:cxn modelId="{19EED0B6-DA54-4DD9-95D7-5EECC2C0A068}" srcId="{8CB50D3B-8CCB-4C47-BBF6-FD57A7F6A5E9}" destId="{24DD3AFC-041C-4ED1-A333-C0144F1E1046}" srcOrd="4" destOrd="0" parTransId="{B6EDDBAC-F39B-4E6B-A495-21BEFFD61450}" sibTransId="{5F712F4C-B4B9-4134-BDA2-759CA2B5513E}"/>
    <dgm:cxn modelId="{634920B3-FA98-47BA-9DEC-83865057AC70}" type="presOf" srcId="{A8950EB6-2A58-4F35-AE87-521C97061D48}" destId="{877FDD6A-1D8D-40BC-81FD-6FA0ED3C417C}" srcOrd="0" destOrd="6" presId="urn:microsoft.com/office/officeart/2005/8/layout/hList6"/>
    <dgm:cxn modelId="{FBBC61FA-CD51-4E59-9F0D-4BCDFA0D2D54}" srcId="{E4AE4F31-93E5-4ACC-A9BB-F0B5CEC6D2B7}" destId="{89B402D2-07F7-4278-BEB4-F56717D4A4E2}" srcOrd="1" destOrd="0" parTransId="{CFD24B86-710A-4CDB-958A-82688403CD33}" sibTransId="{F4609345-4B0E-42FB-9534-C88FC77E5925}"/>
    <dgm:cxn modelId="{18F9B44C-642F-473A-A951-AE5167CE53B9}" srcId="{8CB50D3B-8CCB-4C47-BBF6-FD57A7F6A5E9}" destId="{B5152311-5DB5-473F-AA6B-4C101808CE2E}" srcOrd="3" destOrd="0" parTransId="{FABDEB71-160A-41E9-B868-7DF021257E23}" sibTransId="{78B8DA0A-70AE-436E-A5DD-883DE4BBB00E}"/>
    <dgm:cxn modelId="{D6CD1C87-C002-47EF-9720-B5840A9E9E07}" srcId="{583873BE-4C02-4CB0-AF42-A7213EDED19E}" destId="{8CB50D3B-8CCB-4C47-BBF6-FD57A7F6A5E9}" srcOrd="2" destOrd="0" parTransId="{C0E59F1A-DDED-460E-9CAE-233142AAC541}" sibTransId="{849CCFD5-61A8-4A6B-A3A2-18C37EE1E3AB}"/>
    <dgm:cxn modelId="{07082972-EB8F-42FD-8785-D5D3AD03F7CF}" type="presOf" srcId="{1A364BB5-4336-413A-A600-C6C0FF96D6B0}" destId="{E0174D8B-B826-4341-AF91-95FEC8F06B4E}" srcOrd="0" destOrd="4" presId="urn:microsoft.com/office/officeart/2005/8/layout/hList6"/>
    <dgm:cxn modelId="{65E166CF-27DA-4971-A3BD-952796BBE62F}" srcId="{8CB50D3B-8CCB-4C47-BBF6-FD57A7F6A5E9}" destId="{A8950EB6-2A58-4F35-AE87-521C97061D48}" srcOrd="5" destOrd="0" parTransId="{F14727FB-4DB1-4CB1-B916-46C6E8BCAF51}" sibTransId="{5C1C8CB4-B313-43F7-8967-1129A5C2AF66}"/>
    <dgm:cxn modelId="{AC624EA2-5C4E-45A5-9B23-752C9888FD73}" type="presOf" srcId="{3B8CD03A-EDF0-4AE3-9E3A-28709F306A13}" destId="{E0174D8B-B826-4341-AF91-95FEC8F06B4E}" srcOrd="0" destOrd="2" presId="urn:microsoft.com/office/officeart/2005/8/layout/hList6"/>
    <dgm:cxn modelId="{9CC0D3E3-7839-45EC-931F-D0830FEC2260}" srcId="{23E79414-01B6-4A37-958C-ED1AD61AE21B}" destId="{F385689A-616D-49EE-B50C-8DD9A9BA0720}" srcOrd="0" destOrd="0" parTransId="{59E87AD5-D4A9-4B99-AFDE-B3825411A1CA}" sibTransId="{D0E1F4D4-C006-4674-9125-F4ECDF0E81E7}"/>
    <dgm:cxn modelId="{0A944345-16FB-4C3A-8C2F-AE6B8EE9AFDF}" srcId="{23E79414-01B6-4A37-958C-ED1AD61AE21B}" destId="{1A364BB5-4336-413A-A600-C6C0FF96D6B0}" srcOrd="3" destOrd="0" parTransId="{49C0E61D-6452-4C51-91A5-0D46BD971982}" sibTransId="{9CA423E5-922D-4565-B7A6-58116578D498}"/>
    <dgm:cxn modelId="{1C0375D0-74DA-4689-B434-6B98ACEFDE72}" type="presOf" srcId="{7B1FFB24-4E9E-482A-BB35-3A4BF019B56E}" destId="{E0174D8B-B826-4341-AF91-95FEC8F06B4E}" srcOrd="0" destOrd="3" presId="urn:microsoft.com/office/officeart/2005/8/layout/hList6"/>
    <dgm:cxn modelId="{A76AC173-9FA9-4736-91C0-AA20DF1E6127}" srcId="{8CB50D3B-8CCB-4C47-BBF6-FD57A7F6A5E9}" destId="{0766294D-2492-42EE-ABE3-82BD67A968D9}" srcOrd="1" destOrd="0" parTransId="{5446D0BA-CA58-4F83-8DE6-752808F0CA94}" sibTransId="{7A8C1148-EA6C-45D2-90A8-4A8E5DD01108}"/>
    <dgm:cxn modelId="{E34B35B5-D63E-4B1E-9AA9-429229DB5531}" type="presOf" srcId="{24DD3AFC-041C-4ED1-A333-C0144F1E1046}" destId="{877FDD6A-1D8D-40BC-81FD-6FA0ED3C417C}" srcOrd="0" destOrd="5" presId="urn:microsoft.com/office/officeart/2005/8/layout/hList6"/>
    <dgm:cxn modelId="{F81A3DDA-CEAF-4028-8338-324BBC0E2D69}" type="presOf" srcId="{FAB36320-B847-45A9-8AB4-BA79CD37137F}" destId="{E0174D8B-B826-4341-AF91-95FEC8F06B4E}" srcOrd="0" destOrd="5" presId="urn:microsoft.com/office/officeart/2005/8/layout/hList6"/>
    <dgm:cxn modelId="{510AFEEC-5504-4037-9427-DA76D0BB03DA}" srcId="{8CB50D3B-8CCB-4C47-BBF6-FD57A7F6A5E9}" destId="{57B925A3-035B-4E27-B2A4-10B2242FA621}" srcOrd="2" destOrd="0" parTransId="{307A236F-7756-4BD2-A21C-FCCC9AD484D4}" sibTransId="{E78106F7-52B8-4933-8DA7-B570A8A6A084}"/>
    <dgm:cxn modelId="{F4BCC571-447E-46F1-8791-6B8D4A15C10D}" srcId="{23E79414-01B6-4A37-958C-ED1AD61AE21B}" destId="{7B1FFB24-4E9E-482A-BB35-3A4BF019B56E}" srcOrd="2" destOrd="0" parTransId="{DC0221F8-CFB9-4B55-B374-64941E5DA954}" sibTransId="{B5EDB79B-4919-486C-BB0A-3EBC63973D91}"/>
    <dgm:cxn modelId="{8D705336-F968-4910-AB23-23EA07659235}" srcId="{583873BE-4C02-4CB0-AF42-A7213EDED19E}" destId="{23E79414-01B6-4A37-958C-ED1AD61AE21B}" srcOrd="1" destOrd="0" parTransId="{E68D2116-F299-4ED9-99E7-598054B9DAC4}" sibTransId="{9E6E5373-8D1E-4D30-800A-CDFE51D0794B}"/>
    <dgm:cxn modelId="{B6464256-13E5-4C02-8D94-E976DF933ED7}" type="presOf" srcId="{8CB50D3B-8CCB-4C47-BBF6-FD57A7F6A5E9}" destId="{877FDD6A-1D8D-40BC-81FD-6FA0ED3C417C}" srcOrd="0" destOrd="0" presId="urn:microsoft.com/office/officeart/2005/8/layout/hList6"/>
    <dgm:cxn modelId="{1D8F482D-4ED1-4CFB-87C6-6AADBAE9AE8D}" srcId="{E4AE4F31-93E5-4ACC-A9BB-F0B5CEC6D2B7}" destId="{55DBBAD6-164E-40AF-94C7-5CDEC50D25FA}" srcOrd="0" destOrd="0" parTransId="{DCACB6FE-55BC-4D7B-A64F-70AA02B3A8CB}" sibTransId="{4C841468-6BCD-45DC-B4B8-14AB3EE765AE}"/>
    <dgm:cxn modelId="{6EA3C7DE-3345-40B3-8EC7-6F92C86383B1}" srcId="{583873BE-4C02-4CB0-AF42-A7213EDED19E}" destId="{E4AE4F31-93E5-4ACC-A9BB-F0B5CEC6D2B7}" srcOrd="0" destOrd="0" parTransId="{91A8479D-4C90-401F-BAC1-73B67495DBEE}" sibTransId="{97E74E2D-9635-4740-9F27-0CCF78E14EDB}"/>
    <dgm:cxn modelId="{B9310954-1305-447A-A5EE-B6D27C76CC39}" type="presOf" srcId="{7F46D6B4-EEB3-41A1-A271-D2920A018335}" destId="{877FDD6A-1D8D-40BC-81FD-6FA0ED3C417C}" srcOrd="0" destOrd="1" presId="urn:microsoft.com/office/officeart/2005/8/layout/hList6"/>
    <dgm:cxn modelId="{D3195065-40DF-4FAB-A8B8-152DF507BFDC}" type="presOf" srcId="{57B925A3-035B-4E27-B2A4-10B2242FA621}" destId="{877FDD6A-1D8D-40BC-81FD-6FA0ED3C417C}" srcOrd="0" destOrd="3" presId="urn:microsoft.com/office/officeart/2005/8/layout/hList6"/>
    <dgm:cxn modelId="{536FDC59-713C-451B-98B5-83BCB72300C1}" type="presOf" srcId="{23E79414-01B6-4A37-958C-ED1AD61AE21B}" destId="{E0174D8B-B826-4341-AF91-95FEC8F06B4E}" srcOrd="0" destOrd="0" presId="urn:microsoft.com/office/officeart/2005/8/layout/hList6"/>
    <dgm:cxn modelId="{F77617CE-71B9-450B-83CE-5C60CDACFC9E}" srcId="{23E79414-01B6-4A37-958C-ED1AD61AE21B}" destId="{3B8CD03A-EDF0-4AE3-9E3A-28709F306A13}" srcOrd="1" destOrd="0" parTransId="{8928FD9E-2888-4057-9A9A-19B48C633F0D}" sibTransId="{E9DBDB41-EB28-442D-B67E-6AE7799EB9D0}"/>
    <dgm:cxn modelId="{1051A77F-2CB5-4E45-B3DD-D1970C0D6CF5}" type="presOf" srcId="{F385689A-616D-49EE-B50C-8DD9A9BA0720}" destId="{E0174D8B-B826-4341-AF91-95FEC8F06B4E}" srcOrd="0" destOrd="1" presId="urn:microsoft.com/office/officeart/2005/8/layout/hList6"/>
    <dgm:cxn modelId="{3E034EF2-2559-4B82-A4AB-A3AD2EC1D3A4}" srcId="{8CB50D3B-8CCB-4C47-BBF6-FD57A7F6A5E9}" destId="{7F46D6B4-EEB3-41A1-A271-D2920A018335}" srcOrd="0" destOrd="0" parTransId="{52807DCD-2602-4A36-AAD4-8060B9FC25EE}" sibTransId="{5ABCC2BE-03DC-4DDC-9426-A12C6EF4C55D}"/>
    <dgm:cxn modelId="{36615D30-2727-449C-8D52-D97C3EDF1647}" type="presOf" srcId="{89B402D2-07F7-4278-BEB4-F56717D4A4E2}" destId="{54501C5E-4240-40A2-953C-EA71DA1CEF81}" srcOrd="0" destOrd="2" presId="urn:microsoft.com/office/officeart/2005/8/layout/hList6"/>
    <dgm:cxn modelId="{9EFF37D8-F631-44C0-850B-179024D8D405}" srcId="{23E79414-01B6-4A37-958C-ED1AD61AE21B}" destId="{FAB36320-B847-45A9-8AB4-BA79CD37137F}" srcOrd="4" destOrd="0" parTransId="{5F771D86-1FEC-431F-B480-28446A0A7E0E}" sibTransId="{CE02DF7B-6563-4BF0-B814-333EE24B6A01}"/>
    <dgm:cxn modelId="{99323403-9BF0-43ED-8291-1F055D46D66A}" type="presOf" srcId="{0766294D-2492-42EE-ABE3-82BD67A968D9}" destId="{877FDD6A-1D8D-40BC-81FD-6FA0ED3C417C}" srcOrd="0" destOrd="2" presId="urn:microsoft.com/office/officeart/2005/8/layout/hList6"/>
    <dgm:cxn modelId="{D3AD2677-1347-46A5-96BA-BC8FF2BF218C}" type="presOf" srcId="{B5152311-5DB5-473F-AA6B-4C101808CE2E}" destId="{877FDD6A-1D8D-40BC-81FD-6FA0ED3C417C}" srcOrd="0" destOrd="4" presId="urn:microsoft.com/office/officeart/2005/8/layout/hList6"/>
    <dgm:cxn modelId="{05BBF4CE-7994-4371-954E-6368ACC4026F}" type="presOf" srcId="{583873BE-4C02-4CB0-AF42-A7213EDED19E}" destId="{183DED6B-379E-4FB0-8B98-C46D874CEE41}" srcOrd="0" destOrd="0" presId="urn:microsoft.com/office/officeart/2005/8/layout/hList6"/>
    <dgm:cxn modelId="{DA095068-ED41-4FA5-88FD-ACBEAF96E85A}" type="presOf" srcId="{55DBBAD6-164E-40AF-94C7-5CDEC50D25FA}" destId="{54501C5E-4240-40A2-953C-EA71DA1CEF81}" srcOrd="0" destOrd="1" presId="urn:microsoft.com/office/officeart/2005/8/layout/hList6"/>
    <dgm:cxn modelId="{20ECE7EE-4EE0-451D-AF5C-77D4A28A1B6C}" type="presParOf" srcId="{183DED6B-379E-4FB0-8B98-C46D874CEE41}" destId="{54501C5E-4240-40A2-953C-EA71DA1CEF81}" srcOrd="0" destOrd="0" presId="urn:microsoft.com/office/officeart/2005/8/layout/hList6"/>
    <dgm:cxn modelId="{163F104B-46BC-4D43-B906-019CDE660AB7}" type="presParOf" srcId="{183DED6B-379E-4FB0-8B98-C46D874CEE41}" destId="{FD82DF65-98F4-4156-AE67-D40BFD802F4E}" srcOrd="1" destOrd="0" presId="urn:microsoft.com/office/officeart/2005/8/layout/hList6"/>
    <dgm:cxn modelId="{2475AEEE-86FC-4C31-8885-06C79B76B13A}" type="presParOf" srcId="{183DED6B-379E-4FB0-8B98-C46D874CEE41}" destId="{E0174D8B-B826-4341-AF91-95FEC8F06B4E}" srcOrd="2" destOrd="0" presId="urn:microsoft.com/office/officeart/2005/8/layout/hList6"/>
    <dgm:cxn modelId="{C0643D7A-5CF0-437A-9344-B385566ECC64}" type="presParOf" srcId="{183DED6B-379E-4FB0-8B98-C46D874CEE41}" destId="{D79749EB-67BD-47D6-9587-7F308FEDF894}" srcOrd="3" destOrd="0" presId="urn:microsoft.com/office/officeart/2005/8/layout/hList6"/>
    <dgm:cxn modelId="{5E02C702-025E-42E4-8CED-8A1E2A940DF9}" type="presParOf" srcId="{183DED6B-379E-4FB0-8B98-C46D874CEE41}" destId="{877FDD6A-1D8D-40BC-81FD-6FA0ED3C417C}"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57D440-CFEA-497E-B86A-366872F13290}"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ru-RU"/>
        </a:p>
      </dgm:t>
    </dgm:pt>
    <dgm:pt modelId="{850FF510-4E6E-486C-B334-7DEFAE97A05F}">
      <dgm:prSet phldrT="[Текст]"/>
      <dgm:spPr/>
      <dgm:t>
        <a:bodyPr/>
        <a:lstStyle/>
        <a:p>
          <a:r>
            <a:rPr lang="ru-RU" dirty="0" smtClean="0"/>
            <a:t>По субъектам (пользователям)</a:t>
          </a:r>
          <a:endParaRPr lang="ru-RU" dirty="0"/>
        </a:p>
      </dgm:t>
    </dgm:pt>
    <dgm:pt modelId="{F92743B3-E12E-4D50-A520-C2F18F6A42FB}" type="parTrans" cxnId="{BF53833D-C755-4F1E-A677-644FEA4E5283}">
      <dgm:prSet/>
      <dgm:spPr/>
      <dgm:t>
        <a:bodyPr/>
        <a:lstStyle/>
        <a:p>
          <a:endParaRPr lang="ru-RU"/>
        </a:p>
      </dgm:t>
    </dgm:pt>
    <dgm:pt modelId="{49632DA3-2772-444C-AA48-2A3F175B808F}" type="sibTrans" cxnId="{BF53833D-C755-4F1E-A677-644FEA4E5283}">
      <dgm:prSet/>
      <dgm:spPr/>
      <dgm:t>
        <a:bodyPr/>
        <a:lstStyle/>
        <a:p>
          <a:endParaRPr lang="ru-RU"/>
        </a:p>
      </dgm:t>
    </dgm:pt>
    <dgm:pt modelId="{24E430BE-C078-4F3A-B227-2DE8D297B08A}">
      <dgm:prSet phldrT="[Текст]"/>
      <dgm:spPr/>
      <dgm:t>
        <a:bodyPr/>
        <a:lstStyle/>
        <a:p>
          <a:r>
            <a:rPr lang="ru-RU" dirty="0" smtClean="0"/>
            <a:t>внутренний</a:t>
          </a:r>
          <a:endParaRPr lang="ru-RU" dirty="0"/>
        </a:p>
      </dgm:t>
    </dgm:pt>
    <dgm:pt modelId="{CF5A6327-B6E4-4D39-908B-64F87E283818}" type="parTrans" cxnId="{CE729BFE-0EBB-4414-B626-529DE4E2A6F1}">
      <dgm:prSet/>
      <dgm:spPr/>
      <dgm:t>
        <a:bodyPr/>
        <a:lstStyle/>
        <a:p>
          <a:endParaRPr lang="ru-RU"/>
        </a:p>
      </dgm:t>
    </dgm:pt>
    <dgm:pt modelId="{DB770A18-6B69-457B-AC0E-A9489C6D15A3}" type="sibTrans" cxnId="{CE729BFE-0EBB-4414-B626-529DE4E2A6F1}">
      <dgm:prSet/>
      <dgm:spPr/>
      <dgm:t>
        <a:bodyPr/>
        <a:lstStyle/>
        <a:p>
          <a:endParaRPr lang="ru-RU"/>
        </a:p>
      </dgm:t>
    </dgm:pt>
    <dgm:pt modelId="{8EE8F8A2-A008-4D9C-ABA2-A229F71026E1}">
      <dgm:prSet phldrT="[Текст]"/>
      <dgm:spPr/>
      <dgm:t>
        <a:bodyPr/>
        <a:lstStyle/>
        <a:p>
          <a:r>
            <a:rPr lang="ru-RU" dirty="0" smtClean="0"/>
            <a:t>внешний</a:t>
          </a:r>
          <a:endParaRPr lang="ru-RU" dirty="0"/>
        </a:p>
      </dgm:t>
    </dgm:pt>
    <dgm:pt modelId="{59CDCFD3-B1A0-4D1F-9680-F118F300FEF6}" type="parTrans" cxnId="{0FD9CACC-FF4E-4FB7-91B8-20DDD614635E}">
      <dgm:prSet/>
      <dgm:spPr/>
      <dgm:t>
        <a:bodyPr/>
        <a:lstStyle/>
        <a:p>
          <a:endParaRPr lang="ru-RU"/>
        </a:p>
      </dgm:t>
    </dgm:pt>
    <dgm:pt modelId="{249C2A1B-E684-484B-A691-20FA1169C11A}" type="sibTrans" cxnId="{0FD9CACC-FF4E-4FB7-91B8-20DDD614635E}">
      <dgm:prSet/>
      <dgm:spPr/>
      <dgm:t>
        <a:bodyPr/>
        <a:lstStyle/>
        <a:p>
          <a:endParaRPr lang="ru-RU"/>
        </a:p>
      </dgm:t>
    </dgm:pt>
    <dgm:pt modelId="{B5F43A7C-CD6F-4D24-81FB-DE6AB23D5CFF}">
      <dgm:prSet phldrT="[Текст]"/>
      <dgm:spPr/>
      <dgm:t>
        <a:bodyPr/>
        <a:lstStyle/>
        <a:p>
          <a:r>
            <a:rPr lang="ru-RU" dirty="0" smtClean="0"/>
            <a:t>По охвату изучаемых объектов</a:t>
          </a:r>
          <a:endParaRPr lang="ru-RU" dirty="0"/>
        </a:p>
      </dgm:t>
    </dgm:pt>
    <dgm:pt modelId="{EDC4C96E-333E-4380-AA0C-952947B9E7C7}" type="parTrans" cxnId="{E2BFC037-8046-4439-B557-6D1AEA6ED3B7}">
      <dgm:prSet/>
      <dgm:spPr/>
      <dgm:t>
        <a:bodyPr/>
        <a:lstStyle/>
        <a:p>
          <a:endParaRPr lang="ru-RU"/>
        </a:p>
      </dgm:t>
    </dgm:pt>
    <dgm:pt modelId="{0ED03DE0-8468-47F0-8EA7-5E1428ED7C5F}" type="sibTrans" cxnId="{E2BFC037-8046-4439-B557-6D1AEA6ED3B7}">
      <dgm:prSet/>
      <dgm:spPr/>
      <dgm:t>
        <a:bodyPr/>
        <a:lstStyle/>
        <a:p>
          <a:endParaRPr lang="ru-RU"/>
        </a:p>
      </dgm:t>
    </dgm:pt>
    <dgm:pt modelId="{88401266-5870-412D-BD50-BBC3A5F01976}">
      <dgm:prSet phldrT="[Текст]"/>
      <dgm:spPr/>
      <dgm:t>
        <a:bodyPr/>
        <a:lstStyle/>
        <a:p>
          <a:r>
            <a:rPr lang="ru-RU" dirty="0" smtClean="0"/>
            <a:t>сплошной</a:t>
          </a:r>
          <a:endParaRPr lang="ru-RU" dirty="0"/>
        </a:p>
      </dgm:t>
    </dgm:pt>
    <dgm:pt modelId="{337A42E1-A00F-4401-8CC9-D4EE07C60516}" type="parTrans" cxnId="{B90C8D45-55CE-44F9-A0AE-5736CD965825}">
      <dgm:prSet/>
      <dgm:spPr/>
      <dgm:t>
        <a:bodyPr/>
        <a:lstStyle/>
        <a:p>
          <a:endParaRPr lang="ru-RU"/>
        </a:p>
      </dgm:t>
    </dgm:pt>
    <dgm:pt modelId="{0DCC0E05-EAB4-428F-B19F-94BD0293F7A1}" type="sibTrans" cxnId="{B90C8D45-55CE-44F9-A0AE-5736CD965825}">
      <dgm:prSet/>
      <dgm:spPr/>
      <dgm:t>
        <a:bodyPr/>
        <a:lstStyle/>
        <a:p>
          <a:endParaRPr lang="ru-RU"/>
        </a:p>
      </dgm:t>
    </dgm:pt>
    <dgm:pt modelId="{FA5A797C-F973-4B0E-A62A-72813B80520B}">
      <dgm:prSet phldrT="[Текст]"/>
      <dgm:spPr/>
      <dgm:t>
        <a:bodyPr/>
        <a:lstStyle/>
        <a:p>
          <a:r>
            <a:rPr lang="ru-RU" dirty="0" smtClean="0"/>
            <a:t>выборочный</a:t>
          </a:r>
          <a:endParaRPr lang="ru-RU" dirty="0"/>
        </a:p>
      </dgm:t>
    </dgm:pt>
    <dgm:pt modelId="{6B7BBA0D-59A4-49CB-B419-99087D8CBD6E}" type="parTrans" cxnId="{9C753C0B-D36E-4293-8D58-9BD47FB72B23}">
      <dgm:prSet/>
      <dgm:spPr/>
      <dgm:t>
        <a:bodyPr/>
        <a:lstStyle/>
        <a:p>
          <a:endParaRPr lang="ru-RU"/>
        </a:p>
      </dgm:t>
    </dgm:pt>
    <dgm:pt modelId="{520FD4F8-6657-496B-BBED-E21A82D317CB}" type="sibTrans" cxnId="{9C753C0B-D36E-4293-8D58-9BD47FB72B23}">
      <dgm:prSet/>
      <dgm:spPr/>
      <dgm:t>
        <a:bodyPr/>
        <a:lstStyle/>
        <a:p>
          <a:endParaRPr lang="ru-RU"/>
        </a:p>
      </dgm:t>
    </dgm:pt>
    <dgm:pt modelId="{F72C5C36-4390-439C-B54F-A062B12EFA3A}">
      <dgm:prSet phldrT="[Текст]"/>
      <dgm:spPr/>
      <dgm:t>
        <a:bodyPr/>
        <a:lstStyle/>
        <a:p>
          <a:r>
            <a:rPr lang="ru-RU" dirty="0" smtClean="0"/>
            <a:t>По содержанию программы</a:t>
          </a:r>
          <a:endParaRPr lang="ru-RU" dirty="0"/>
        </a:p>
      </dgm:t>
    </dgm:pt>
    <dgm:pt modelId="{2CC26FA7-A9F2-479A-9CD1-3A862259E56C}" type="parTrans" cxnId="{4262C68E-EDB3-4F67-85E3-553838C91747}">
      <dgm:prSet/>
      <dgm:spPr/>
      <dgm:t>
        <a:bodyPr/>
        <a:lstStyle/>
        <a:p>
          <a:endParaRPr lang="ru-RU"/>
        </a:p>
      </dgm:t>
    </dgm:pt>
    <dgm:pt modelId="{F86DED0F-4B50-4406-BBB9-F091800A2663}" type="sibTrans" cxnId="{4262C68E-EDB3-4F67-85E3-553838C91747}">
      <dgm:prSet/>
      <dgm:spPr/>
      <dgm:t>
        <a:bodyPr/>
        <a:lstStyle/>
        <a:p>
          <a:endParaRPr lang="ru-RU"/>
        </a:p>
      </dgm:t>
    </dgm:pt>
    <dgm:pt modelId="{4752CD94-2B05-422D-BF78-F1941C495CB2}">
      <dgm:prSet phldrT="[Текст]"/>
      <dgm:spPr/>
      <dgm:t>
        <a:bodyPr/>
        <a:lstStyle/>
        <a:p>
          <a:r>
            <a:rPr lang="ru-RU" dirty="0" smtClean="0"/>
            <a:t>Комплексный</a:t>
          </a:r>
          <a:endParaRPr lang="ru-RU" dirty="0"/>
        </a:p>
      </dgm:t>
    </dgm:pt>
    <dgm:pt modelId="{E67B9B39-B4AA-467D-A366-A433FB23EB63}" type="parTrans" cxnId="{B7747895-52B3-4285-9847-F76B8AD04B24}">
      <dgm:prSet/>
      <dgm:spPr/>
      <dgm:t>
        <a:bodyPr/>
        <a:lstStyle/>
        <a:p>
          <a:endParaRPr lang="ru-RU"/>
        </a:p>
      </dgm:t>
    </dgm:pt>
    <dgm:pt modelId="{24C6BE35-2ABA-41A0-9D02-75E27966D14D}" type="sibTrans" cxnId="{B7747895-52B3-4285-9847-F76B8AD04B24}">
      <dgm:prSet/>
      <dgm:spPr/>
      <dgm:t>
        <a:bodyPr/>
        <a:lstStyle/>
        <a:p>
          <a:endParaRPr lang="ru-RU"/>
        </a:p>
      </dgm:t>
    </dgm:pt>
    <dgm:pt modelId="{DF814A25-F94C-42B4-9D23-3A2906579846}">
      <dgm:prSet phldrT="[Текст]"/>
      <dgm:spPr/>
      <dgm:t>
        <a:bodyPr/>
        <a:lstStyle/>
        <a:p>
          <a:r>
            <a:rPr lang="ru-RU" dirty="0" smtClean="0"/>
            <a:t>тематический</a:t>
          </a:r>
          <a:endParaRPr lang="ru-RU" dirty="0"/>
        </a:p>
      </dgm:t>
    </dgm:pt>
    <dgm:pt modelId="{4FA5B8F3-A2C1-4C39-8D54-28092DAE2EF7}" type="parTrans" cxnId="{B9133B1C-F53C-4B72-AB85-C43365CF7C2F}">
      <dgm:prSet/>
      <dgm:spPr/>
      <dgm:t>
        <a:bodyPr/>
        <a:lstStyle/>
        <a:p>
          <a:endParaRPr lang="ru-RU"/>
        </a:p>
      </dgm:t>
    </dgm:pt>
    <dgm:pt modelId="{8F95F8AD-2955-4FA3-9D1E-43407609C22D}" type="sibTrans" cxnId="{B9133B1C-F53C-4B72-AB85-C43365CF7C2F}">
      <dgm:prSet/>
      <dgm:spPr/>
      <dgm:t>
        <a:bodyPr/>
        <a:lstStyle/>
        <a:p>
          <a:endParaRPr lang="ru-RU"/>
        </a:p>
      </dgm:t>
    </dgm:pt>
    <dgm:pt modelId="{27EE94B9-B726-4DAD-BFD5-A6A21072F48B}" type="pres">
      <dgm:prSet presAssocID="{E857D440-CFEA-497E-B86A-366872F13290}" presName="Name0" presStyleCnt="0">
        <dgm:presLayoutVars>
          <dgm:dir/>
          <dgm:resizeHandles val="exact"/>
        </dgm:presLayoutVars>
      </dgm:prSet>
      <dgm:spPr/>
      <dgm:t>
        <a:bodyPr/>
        <a:lstStyle/>
        <a:p>
          <a:endParaRPr lang="ru-RU"/>
        </a:p>
      </dgm:t>
    </dgm:pt>
    <dgm:pt modelId="{43878D0D-4656-4854-8840-AC8428BB56C9}" type="pres">
      <dgm:prSet presAssocID="{850FF510-4E6E-486C-B334-7DEFAE97A05F}" presName="node" presStyleLbl="node1" presStyleIdx="0" presStyleCnt="3">
        <dgm:presLayoutVars>
          <dgm:bulletEnabled val="1"/>
        </dgm:presLayoutVars>
      </dgm:prSet>
      <dgm:spPr/>
      <dgm:t>
        <a:bodyPr/>
        <a:lstStyle/>
        <a:p>
          <a:endParaRPr lang="ru-RU"/>
        </a:p>
      </dgm:t>
    </dgm:pt>
    <dgm:pt modelId="{64E160E1-72CE-466E-9716-0DF04B49BF0A}" type="pres">
      <dgm:prSet presAssocID="{49632DA3-2772-444C-AA48-2A3F175B808F}" presName="sibTrans" presStyleCnt="0"/>
      <dgm:spPr/>
    </dgm:pt>
    <dgm:pt modelId="{9CB753E9-3C1E-4768-A04F-3D458E696243}" type="pres">
      <dgm:prSet presAssocID="{B5F43A7C-CD6F-4D24-81FB-DE6AB23D5CFF}" presName="node" presStyleLbl="node1" presStyleIdx="1" presStyleCnt="3">
        <dgm:presLayoutVars>
          <dgm:bulletEnabled val="1"/>
        </dgm:presLayoutVars>
      </dgm:prSet>
      <dgm:spPr/>
      <dgm:t>
        <a:bodyPr/>
        <a:lstStyle/>
        <a:p>
          <a:endParaRPr lang="ru-RU"/>
        </a:p>
      </dgm:t>
    </dgm:pt>
    <dgm:pt modelId="{EBF86E62-C0EB-45C4-959C-5F7252CD5F69}" type="pres">
      <dgm:prSet presAssocID="{0ED03DE0-8468-47F0-8EA7-5E1428ED7C5F}" presName="sibTrans" presStyleCnt="0"/>
      <dgm:spPr/>
    </dgm:pt>
    <dgm:pt modelId="{CFF16062-80DB-4636-84C5-3191F35CC00F}" type="pres">
      <dgm:prSet presAssocID="{F72C5C36-4390-439C-B54F-A062B12EFA3A}" presName="node" presStyleLbl="node1" presStyleIdx="2" presStyleCnt="3">
        <dgm:presLayoutVars>
          <dgm:bulletEnabled val="1"/>
        </dgm:presLayoutVars>
      </dgm:prSet>
      <dgm:spPr/>
      <dgm:t>
        <a:bodyPr/>
        <a:lstStyle/>
        <a:p>
          <a:endParaRPr lang="ru-RU"/>
        </a:p>
      </dgm:t>
    </dgm:pt>
  </dgm:ptLst>
  <dgm:cxnLst>
    <dgm:cxn modelId="{E33077A9-233C-4574-9067-C8AA28E22474}" type="presOf" srcId="{DF814A25-F94C-42B4-9D23-3A2906579846}" destId="{CFF16062-80DB-4636-84C5-3191F35CC00F}" srcOrd="0" destOrd="2" presId="urn:microsoft.com/office/officeart/2005/8/layout/hList6"/>
    <dgm:cxn modelId="{4262C68E-EDB3-4F67-85E3-553838C91747}" srcId="{E857D440-CFEA-497E-B86A-366872F13290}" destId="{F72C5C36-4390-439C-B54F-A062B12EFA3A}" srcOrd="2" destOrd="0" parTransId="{2CC26FA7-A9F2-479A-9CD1-3A862259E56C}" sibTransId="{F86DED0F-4B50-4406-BBB9-F091800A2663}"/>
    <dgm:cxn modelId="{B90C8D45-55CE-44F9-A0AE-5736CD965825}" srcId="{B5F43A7C-CD6F-4D24-81FB-DE6AB23D5CFF}" destId="{88401266-5870-412D-BD50-BBC3A5F01976}" srcOrd="0" destOrd="0" parTransId="{337A42E1-A00F-4401-8CC9-D4EE07C60516}" sibTransId="{0DCC0E05-EAB4-428F-B19F-94BD0293F7A1}"/>
    <dgm:cxn modelId="{9C753C0B-D36E-4293-8D58-9BD47FB72B23}" srcId="{B5F43A7C-CD6F-4D24-81FB-DE6AB23D5CFF}" destId="{FA5A797C-F973-4B0E-A62A-72813B80520B}" srcOrd="1" destOrd="0" parTransId="{6B7BBA0D-59A4-49CB-B419-99087D8CBD6E}" sibTransId="{520FD4F8-6657-496B-BBED-E21A82D317CB}"/>
    <dgm:cxn modelId="{419BCD05-850F-426D-BC6C-7F1BDE60717F}" type="presOf" srcId="{88401266-5870-412D-BD50-BBC3A5F01976}" destId="{9CB753E9-3C1E-4768-A04F-3D458E696243}" srcOrd="0" destOrd="1" presId="urn:microsoft.com/office/officeart/2005/8/layout/hList6"/>
    <dgm:cxn modelId="{D56158F3-302D-4713-AF56-D061512234B8}" type="presOf" srcId="{FA5A797C-F973-4B0E-A62A-72813B80520B}" destId="{9CB753E9-3C1E-4768-A04F-3D458E696243}" srcOrd="0" destOrd="2" presId="urn:microsoft.com/office/officeart/2005/8/layout/hList6"/>
    <dgm:cxn modelId="{CE729BFE-0EBB-4414-B626-529DE4E2A6F1}" srcId="{850FF510-4E6E-486C-B334-7DEFAE97A05F}" destId="{24E430BE-C078-4F3A-B227-2DE8D297B08A}" srcOrd="0" destOrd="0" parTransId="{CF5A6327-B6E4-4D39-908B-64F87E283818}" sibTransId="{DB770A18-6B69-457B-AC0E-A9489C6D15A3}"/>
    <dgm:cxn modelId="{596B621C-0AF8-4E3E-89D9-466C52E34629}" type="presOf" srcId="{4752CD94-2B05-422D-BF78-F1941C495CB2}" destId="{CFF16062-80DB-4636-84C5-3191F35CC00F}" srcOrd="0" destOrd="1" presId="urn:microsoft.com/office/officeart/2005/8/layout/hList6"/>
    <dgm:cxn modelId="{DA02B413-CC9E-4CD4-BA14-FB1777661CD0}" type="presOf" srcId="{8EE8F8A2-A008-4D9C-ABA2-A229F71026E1}" destId="{43878D0D-4656-4854-8840-AC8428BB56C9}" srcOrd="0" destOrd="2" presId="urn:microsoft.com/office/officeart/2005/8/layout/hList6"/>
    <dgm:cxn modelId="{11FF5EB7-2F62-428C-97D6-FE17F2191C8F}" type="presOf" srcId="{E857D440-CFEA-497E-B86A-366872F13290}" destId="{27EE94B9-B726-4DAD-BFD5-A6A21072F48B}" srcOrd="0" destOrd="0" presId="urn:microsoft.com/office/officeart/2005/8/layout/hList6"/>
    <dgm:cxn modelId="{9D5F6CDC-8B7F-4D89-A30A-C96CBF9D38B6}" type="presOf" srcId="{24E430BE-C078-4F3A-B227-2DE8D297B08A}" destId="{43878D0D-4656-4854-8840-AC8428BB56C9}" srcOrd="0" destOrd="1" presId="urn:microsoft.com/office/officeart/2005/8/layout/hList6"/>
    <dgm:cxn modelId="{B7747895-52B3-4285-9847-F76B8AD04B24}" srcId="{F72C5C36-4390-439C-B54F-A062B12EFA3A}" destId="{4752CD94-2B05-422D-BF78-F1941C495CB2}" srcOrd="0" destOrd="0" parTransId="{E67B9B39-B4AA-467D-A366-A433FB23EB63}" sibTransId="{24C6BE35-2ABA-41A0-9D02-75E27966D14D}"/>
    <dgm:cxn modelId="{BF53833D-C755-4F1E-A677-644FEA4E5283}" srcId="{E857D440-CFEA-497E-B86A-366872F13290}" destId="{850FF510-4E6E-486C-B334-7DEFAE97A05F}" srcOrd="0" destOrd="0" parTransId="{F92743B3-E12E-4D50-A520-C2F18F6A42FB}" sibTransId="{49632DA3-2772-444C-AA48-2A3F175B808F}"/>
    <dgm:cxn modelId="{433C500A-B646-46C4-8E67-DB9AB5F06EDC}" type="presOf" srcId="{850FF510-4E6E-486C-B334-7DEFAE97A05F}" destId="{43878D0D-4656-4854-8840-AC8428BB56C9}" srcOrd="0" destOrd="0" presId="urn:microsoft.com/office/officeart/2005/8/layout/hList6"/>
    <dgm:cxn modelId="{E2BFC037-8046-4439-B557-6D1AEA6ED3B7}" srcId="{E857D440-CFEA-497E-B86A-366872F13290}" destId="{B5F43A7C-CD6F-4D24-81FB-DE6AB23D5CFF}" srcOrd="1" destOrd="0" parTransId="{EDC4C96E-333E-4380-AA0C-952947B9E7C7}" sibTransId="{0ED03DE0-8468-47F0-8EA7-5E1428ED7C5F}"/>
    <dgm:cxn modelId="{AEA96FF9-420F-4974-8BE9-C59E66F41A26}" type="presOf" srcId="{B5F43A7C-CD6F-4D24-81FB-DE6AB23D5CFF}" destId="{9CB753E9-3C1E-4768-A04F-3D458E696243}" srcOrd="0" destOrd="0" presId="urn:microsoft.com/office/officeart/2005/8/layout/hList6"/>
    <dgm:cxn modelId="{0FD9CACC-FF4E-4FB7-91B8-20DDD614635E}" srcId="{850FF510-4E6E-486C-B334-7DEFAE97A05F}" destId="{8EE8F8A2-A008-4D9C-ABA2-A229F71026E1}" srcOrd="1" destOrd="0" parTransId="{59CDCFD3-B1A0-4D1F-9680-F118F300FEF6}" sibTransId="{249C2A1B-E684-484B-A691-20FA1169C11A}"/>
    <dgm:cxn modelId="{B55375BA-14AF-4259-B88E-28AF92698DCE}" type="presOf" srcId="{F72C5C36-4390-439C-B54F-A062B12EFA3A}" destId="{CFF16062-80DB-4636-84C5-3191F35CC00F}" srcOrd="0" destOrd="0" presId="urn:microsoft.com/office/officeart/2005/8/layout/hList6"/>
    <dgm:cxn modelId="{B9133B1C-F53C-4B72-AB85-C43365CF7C2F}" srcId="{F72C5C36-4390-439C-B54F-A062B12EFA3A}" destId="{DF814A25-F94C-42B4-9D23-3A2906579846}" srcOrd="1" destOrd="0" parTransId="{4FA5B8F3-A2C1-4C39-8D54-28092DAE2EF7}" sibTransId="{8F95F8AD-2955-4FA3-9D1E-43407609C22D}"/>
    <dgm:cxn modelId="{DBF81772-F658-4FB9-8B2E-C9AD4E16AE2D}" type="presParOf" srcId="{27EE94B9-B726-4DAD-BFD5-A6A21072F48B}" destId="{43878D0D-4656-4854-8840-AC8428BB56C9}" srcOrd="0" destOrd="0" presId="urn:microsoft.com/office/officeart/2005/8/layout/hList6"/>
    <dgm:cxn modelId="{F47871B4-55BD-42BC-9A41-507BF4E4086D}" type="presParOf" srcId="{27EE94B9-B726-4DAD-BFD5-A6A21072F48B}" destId="{64E160E1-72CE-466E-9716-0DF04B49BF0A}" srcOrd="1" destOrd="0" presId="urn:microsoft.com/office/officeart/2005/8/layout/hList6"/>
    <dgm:cxn modelId="{603FA70D-16BD-4843-AEC5-ADE6F90080B9}" type="presParOf" srcId="{27EE94B9-B726-4DAD-BFD5-A6A21072F48B}" destId="{9CB753E9-3C1E-4768-A04F-3D458E696243}" srcOrd="2" destOrd="0" presId="urn:microsoft.com/office/officeart/2005/8/layout/hList6"/>
    <dgm:cxn modelId="{5C9B0086-D098-4EE3-8D17-90C1D464E109}" type="presParOf" srcId="{27EE94B9-B726-4DAD-BFD5-A6A21072F48B}" destId="{EBF86E62-C0EB-45C4-959C-5F7252CD5F69}" srcOrd="3" destOrd="0" presId="urn:microsoft.com/office/officeart/2005/8/layout/hList6"/>
    <dgm:cxn modelId="{2941C023-AF36-4FD4-8C36-7C1F350DE1A7}" type="presParOf" srcId="{27EE94B9-B726-4DAD-BFD5-A6A21072F48B}" destId="{CFF16062-80DB-4636-84C5-3191F35CC00F}"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88A9C1-7C5F-4706-9EF1-562E13C38F07}"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ru-RU"/>
        </a:p>
      </dgm:t>
    </dgm:pt>
    <dgm:pt modelId="{CFAF7B90-0D74-4D42-8AFA-61549A7A4847}">
      <dgm:prSet phldrT="[Текст]"/>
      <dgm:spPr/>
      <dgm:t>
        <a:bodyPr/>
        <a:lstStyle/>
        <a:p>
          <a:r>
            <a:rPr lang="ru-RU" dirty="0" smtClean="0"/>
            <a:t>1. Постановка цели, задач</a:t>
          </a:r>
          <a:endParaRPr lang="ru-RU" dirty="0"/>
        </a:p>
      </dgm:t>
    </dgm:pt>
    <dgm:pt modelId="{FF20B250-DC05-4807-912B-F9E009B52EEB}" type="parTrans" cxnId="{5EC4CA8E-86F2-4C3D-BE8F-6115907B7EE7}">
      <dgm:prSet/>
      <dgm:spPr/>
      <dgm:t>
        <a:bodyPr/>
        <a:lstStyle/>
        <a:p>
          <a:endParaRPr lang="ru-RU"/>
        </a:p>
      </dgm:t>
    </dgm:pt>
    <dgm:pt modelId="{5F9DC5EB-2213-485E-9576-2C529AD06EC5}" type="sibTrans" cxnId="{5EC4CA8E-86F2-4C3D-BE8F-6115907B7EE7}">
      <dgm:prSet/>
      <dgm:spPr/>
      <dgm:t>
        <a:bodyPr/>
        <a:lstStyle/>
        <a:p>
          <a:endParaRPr lang="ru-RU"/>
        </a:p>
      </dgm:t>
    </dgm:pt>
    <dgm:pt modelId="{65E9D0D7-F66F-43DF-8866-8891DEB61313}">
      <dgm:prSet phldrT="[Текст]"/>
      <dgm:spPr/>
      <dgm:t>
        <a:bodyPr/>
        <a:lstStyle/>
        <a:p>
          <a:r>
            <a:rPr lang="ru-RU" dirty="0" smtClean="0"/>
            <a:t>2. Система показателей</a:t>
          </a:r>
          <a:endParaRPr lang="ru-RU" dirty="0"/>
        </a:p>
      </dgm:t>
    </dgm:pt>
    <dgm:pt modelId="{69B24CA3-0A0C-4878-ACEA-77DC24FF0EF5}" type="parTrans" cxnId="{32C62255-DE78-4B23-8C46-593FAB45E453}">
      <dgm:prSet/>
      <dgm:spPr/>
      <dgm:t>
        <a:bodyPr/>
        <a:lstStyle/>
        <a:p>
          <a:endParaRPr lang="ru-RU"/>
        </a:p>
      </dgm:t>
    </dgm:pt>
    <dgm:pt modelId="{CC6C7973-26D6-4AFB-923F-B48587416F9B}" type="sibTrans" cxnId="{32C62255-DE78-4B23-8C46-593FAB45E453}">
      <dgm:prSet/>
      <dgm:spPr/>
      <dgm:t>
        <a:bodyPr/>
        <a:lstStyle/>
        <a:p>
          <a:endParaRPr lang="ru-RU"/>
        </a:p>
      </dgm:t>
    </dgm:pt>
    <dgm:pt modelId="{F40419E9-F349-434A-98C7-B8EF1C6E7DB1}">
      <dgm:prSet phldrT="[Текст]"/>
      <dgm:spPr/>
      <dgm:t>
        <a:bodyPr/>
        <a:lstStyle/>
        <a:p>
          <a:r>
            <a:rPr lang="ru-RU" dirty="0" smtClean="0"/>
            <a:t>3. Информация</a:t>
          </a:r>
          <a:endParaRPr lang="ru-RU" dirty="0"/>
        </a:p>
      </dgm:t>
    </dgm:pt>
    <dgm:pt modelId="{EAA7DA31-9185-4574-A57F-E358ECFA0F9A}" type="parTrans" cxnId="{17BA5B7E-FC53-4525-A35D-FBC5599C2309}">
      <dgm:prSet/>
      <dgm:spPr/>
      <dgm:t>
        <a:bodyPr/>
        <a:lstStyle/>
        <a:p>
          <a:endParaRPr lang="ru-RU"/>
        </a:p>
      </dgm:t>
    </dgm:pt>
    <dgm:pt modelId="{976BBF2D-D15E-440B-A7EA-5DD42F57EBC7}" type="sibTrans" cxnId="{17BA5B7E-FC53-4525-A35D-FBC5599C2309}">
      <dgm:prSet/>
      <dgm:spPr/>
      <dgm:t>
        <a:bodyPr/>
        <a:lstStyle/>
        <a:p>
          <a:endParaRPr lang="ru-RU"/>
        </a:p>
      </dgm:t>
    </dgm:pt>
    <dgm:pt modelId="{CC3E9021-EA3D-4FFC-BF5D-E5ED253A8F01}">
      <dgm:prSet phldrT="[Текст]"/>
      <dgm:spPr/>
      <dgm:t>
        <a:bodyPr/>
        <a:lstStyle/>
        <a:p>
          <a:r>
            <a:rPr lang="ru-RU" dirty="0" smtClean="0"/>
            <a:t>4. Сравнение</a:t>
          </a:r>
          <a:endParaRPr lang="ru-RU" dirty="0"/>
        </a:p>
      </dgm:t>
    </dgm:pt>
    <dgm:pt modelId="{4B2EFF8B-92EF-4A50-860A-225E8C633DDF}" type="parTrans" cxnId="{77D3DD87-981F-4EDF-9CF9-A9EA44C00A4D}">
      <dgm:prSet/>
      <dgm:spPr/>
      <dgm:t>
        <a:bodyPr/>
        <a:lstStyle/>
        <a:p>
          <a:endParaRPr lang="ru-RU"/>
        </a:p>
      </dgm:t>
    </dgm:pt>
    <dgm:pt modelId="{9F71F0AD-BD1E-4F30-A7E6-DF70772013B4}" type="sibTrans" cxnId="{77D3DD87-981F-4EDF-9CF9-A9EA44C00A4D}">
      <dgm:prSet/>
      <dgm:spPr/>
      <dgm:t>
        <a:bodyPr/>
        <a:lstStyle/>
        <a:p>
          <a:endParaRPr lang="ru-RU"/>
        </a:p>
      </dgm:t>
    </dgm:pt>
    <dgm:pt modelId="{C3E69A1F-D1A4-4B01-9754-D93BE0F76578}">
      <dgm:prSet phldrT="[Текст]"/>
      <dgm:spPr/>
      <dgm:t>
        <a:bodyPr/>
        <a:lstStyle/>
        <a:p>
          <a:r>
            <a:rPr lang="ru-RU" dirty="0" smtClean="0"/>
            <a:t>5. Факторный анализ</a:t>
          </a:r>
          <a:endParaRPr lang="ru-RU" dirty="0"/>
        </a:p>
      </dgm:t>
    </dgm:pt>
    <dgm:pt modelId="{502AEEA4-02A5-4FAB-9122-6B64BA9B56D9}" type="parTrans" cxnId="{27B81508-DBCC-44DD-BCE1-8BE7562E903C}">
      <dgm:prSet/>
      <dgm:spPr/>
      <dgm:t>
        <a:bodyPr/>
        <a:lstStyle/>
        <a:p>
          <a:endParaRPr lang="ru-RU"/>
        </a:p>
      </dgm:t>
    </dgm:pt>
    <dgm:pt modelId="{3052A704-BBA4-441C-8538-1356DF59C1F8}" type="sibTrans" cxnId="{27B81508-DBCC-44DD-BCE1-8BE7562E903C}">
      <dgm:prSet/>
      <dgm:spPr/>
      <dgm:t>
        <a:bodyPr/>
        <a:lstStyle/>
        <a:p>
          <a:endParaRPr lang="ru-RU"/>
        </a:p>
      </dgm:t>
    </dgm:pt>
    <dgm:pt modelId="{EBC2D2F9-331C-41A7-B2BD-CC51DF93909A}">
      <dgm:prSet phldrT="[Текст]"/>
      <dgm:spPr/>
      <dgm:t>
        <a:bodyPr/>
        <a:lstStyle/>
        <a:p>
          <a:r>
            <a:rPr lang="ru-RU" dirty="0" smtClean="0"/>
            <a:t>6. Выявление резервов</a:t>
          </a:r>
          <a:endParaRPr lang="ru-RU" dirty="0"/>
        </a:p>
      </dgm:t>
    </dgm:pt>
    <dgm:pt modelId="{9ECFEDE1-90C5-4C78-B692-82A6B4ACBD5C}" type="parTrans" cxnId="{C36D1EDE-4546-4325-8843-4CA7EAC684D5}">
      <dgm:prSet/>
      <dgm:spPr/>
      <dgm:t>
        <a:bodyPr/>
        <a:lstStyle/>
        <a:p>
          <a:endParaRPr lang="ru-RU"/>
        </a:p>
      </dgm:t>
    </dgm:pt>
    <dgm:pt modelId="{6C27CD46-9D4D-45D4-809D-DFBDD2DAF3FF}" type="sibTrans" cxnId="{C36D1EDE-4546-4325-8843-4CA7EAC684D5}">
      <dgm:prSet/>
      <dgm:spPr/>
      <dgm:t>
        <a:bodyPr/>
        <a:lstStyle/>
        <a:p>
          <a:endParaRPr lang="ru-RU"/>
        </a:p>
      </dgm:t>
    </dgm:pt>
    <dgm:pt modelId="{FA7F9160-0CF9-420F-837D-830EC1D427C4}">
      <dgm:prSet phldrT="[Текст]"/>
      <dgm:spPr/>
      <dgm:t>
        <a:bodyPr/>
        <a:lstStyle/>
        <a:p>
          <a:r>
            <a:rPr lang="ru-RU" dirty="0" smtClean="0"/>
            <a:t>7. Оценка результатов</a:t>
          </a:r>
          <a:endParaRPr lang="ru-RU" dirty="0"/>
        </a:p>
      </dgm:t>
    </dgm:pt>
    <dgm:pt modelId="{9E28D7D0-606A-4401-A5EC-0119AF8B1DA6}" type="parTrans" cxnId="{50C07447-91E1-4601-8606-8BBAAECC4679}">
      <dgm:prSet/>
      <dgm:spPr/>
      <dgm:t>
        <a:bodyPr/>
        <a:lstStyle/>
        <a:p>
          <a:endParaRPr lang="ru-RU"/>
        </a:p>
      </dgm:t>
    </dgm:pt>
    <dgm:pt modelId="{43DBA237-F322-4E23-8812-141C8D2B963A}" type="sibTrans" cxnId="{50C07447-91E1-4601-8606-8BBAAECC4679}">
      <dgm:prSet/>
      <dgm:spPr/>
      <dgm:t>
        <a:bodyPr/>
        <a:lstStyle/>
        <a:p>
          <a:endParaRPr lang="ru-RU"/>
        </a:p>
      </dgm:t>
    </dgm:pt>
    <dgm:pt modelId="{17D4A19B-5EE9-4697-96FE-8E1241CC6E97}" type="pres">
      <dgm:prSet presAssocID="{E388A9C1-7C5F-4706-9EF1-562E13C38F07}" presName="Name0" presStyleCnt="0">
        <dgm:presLayoutVars>
          <dgm:dir/>
          <dgm:resizeHandles val="exact"/>
        </dgm:presLayoutVars>
      </dgm:prSet>
      <dgm:spPr/>
      <dgm:t>
        <a:bodyPr/>
        <a:lstStyle/>
        <a:p>
          <a:endParaRPr lang="ru-RU"/>
        </a:p>
      </dgm:t>
    </dgm:pt>
    <dgm:pt modelId="{814EF970-AD6E-4190-92E2-5D8AE325731D}" type="pres">
      <dgm:prSet presAssocID="{CFAF7B90-0D74-4D42-8AFA-61549A7A4847}" presName="node" presStyleLbl="node1" presStyleIdx="0" presStyleCnt="7">
        <dgm:presLayoutVars>
          <dgm:bulletEnabled val="1"/>
        </dgm:presLayoutVars>
      </dgm:prSet>
      <dgm:spPr/>
      <dgm:t>
        <a:bodyPr/>
        <a:lstStyle/>
        <a:p>
          <a:endParaRPr lang="ru-RU"/>
        </a:p>
      </dgm:t>
    </dgm:pt>
    <dgm:pt modelId="{270C39ED-F834-4BBF-AE83-6A53099D5E18}" type="pres">
      <dgm:prSet presAssocID="{5F9DC5EB-2213-485E-9576-2C529AD06EC5}" presName="sibTrans" presStyleLbl="sibTrans1D1" presStyleIdx="0" presStyleCnt="6"/>
      <dgm:spPr/>
      <dgm:t>
        <a:bodyPr/>
        <a:lstStyle/>
        <a:p>
          <a:endParaRPr lang="ru-RU"/>
        </a:p>
      </dgm:t>
    </dgm:pt>
    <dgm:pt modelId="{E43B29E1-7023-424E-A4F2-5C7C9AB5A1FE}" type="pres">
      <dgm:prSet presAssocID="{5F9DC5EB-2213-485E-9576-2C529AD06EC5}" presName="connectorText" presStyleLbl="sibTrans1D1" presStyleIdx="0" presStyleCnt="6"/>
      <dgm:spPr/>
      <dgm:t>
        <a:bodyPr/>
        <a:lstStyle/>
        <a:p>
          <a:endParaRPr lang="ru-RU"/>
        </a:p>
      </dgm:t>
    </dgm:pt>
    <dgm:pt modelId="{44C7F351-2CBA-419F-857F-B2CF29A28E1F}" type="pres">
      <dgm:prSet presAssocID="{65E9D0D7-F66F-43DF-8866-8891DEB61313}" presName="node" presStyleLbl="node1" presStyleIdx="1" presStyleCnt="7">
        <dgm:presLayoutVars>
          <dgm:bulletEnabled val="1"/>
        </dgm:presLayoutVars>
      </dgm:prSet>
      <dgm:spPr/>
      <dgm:t>
        <a:bodyPr/>
        <a:lstStyle/>
        <a:p>
          <a:endParaRPr lang="ru-RU"/>
        </a:p>
      </dgm:t>
    </dgm:pt>
    <dgm:pt modelId="{2AB56AD0-63D1-4977-A097-ECB990626724}" type="pres">
      <dgm:prSet presAssocID="{CC6C7973-26D6-4AFB-923F-B48587416F9B}" presName="sibTrans" presStyleLbl="sibTrans1D1" presStyleIdx="1" presStyleCnt="6"/>
      <dgm:spPr/>
      <dgm:t>
        <a:bodyPr/>
        <a:lstStyle/>
        <a:p>
          <a:endParaRPr lang="ru-RU"/>
        </a:p>
      </dgm:t>
    </dgm:pt>
    <dgm:pt modelId="{E2B7F5AD-95BA-46E9-9413-30242A73607A}" type="pres">
      <dgm:prSet presAssocID="{CC6C7973-26D6-4AFB-923F-B48587416F9B}" presName="connectorText" presStyleLbl="sibTrans1D1" presStyleIdx="1" presStyleCnt="6"/>
      <dgm:spPr/>
      <dgm:t>
        <a:bodyPr/>
        <a:lstStyle/>
        <a:p>
          <a:endParaRPr lang="ru-RU"/>
        </a:p>
      </dgm:t>
    </dgm:pt>
    <dgm:pt modelId="{92BB71D2-96C9-4CF1-9E5C-0B771B14BA50}" type="pres">
      <dgm:prSet presAssocID="{F40419E9-F349-434A-98C7-B8EF1C6E7DB1}" presName="node" presStyleLbl="node1" presStyleIdx="2" presStyleCnt="7">
        <dgm:presLayoutVars>
          <dgm:bulletEnabled val="1"/>
        </dgm:presLayoutVars>
      </dgm:prSet>
      <dgm:spPr/>
      <dgm:t>
        <a:bodyPr/>
        <a:lstStyle/>
        <a:p>
          <a:endParaRPr lang="ru-RU"/>
        </a:p>
      </dgm:t>
    </dgm:pt>
    <dgm:pt modelId="{304DA5B8-CD83-494A-A50D-BCF728629631}" type="pres">
      <dgm:prSet presAssocID="{976BBF2D-D15E-440B-A7EA-5DD42F57EBC7}" presName="sibTrans" presStyleLbl="sibTrans1D1" presStyleIdx="2" presStyleCnt="6"/>
      <dgm:spPr/>
      <dgm:t>
        <a:bodyPr/>
        <a:lstStyle/>
        <a:p>
          <a:endParaRPr lang="ru-RU"/>
        </a:p>
      </dgm:t>
    </dgm:pt>
    <dgm:pt modelId="{DE3C93B7-65B7-4CE3-B1C1-58A834679C66}" type="pres">
      <dgm:prSet presAssocID="{976BBF2D-D15E-440B-A7EA-5DD42F57EBC7}" presName="connectorText" presStyleLbl="sibTrans1D1" presStyleIdx="2" presStyleCnt="6"/>
      <dgm:spPr/>
      <dgm:t>
        <a:bodyPr/>
        <a:lstStyle/>
        <a:p>
          <a:endParaRPr lang="ru-RU"/>
        </a:p>
      </dgm:t>
    </dgm:pt>
    <dgm:pt modelId="{9D6E007C-0670-4867-BC09-F3E6D72237F7}" type="pres">
      <dgm:prSet presAssocID="{CC3E9021-EA3D-4FFC-BF5D-E5ED253A8F01}" presName="node" presStyleLbl="node1" presStyleIdx="3" presStyleCnt="7">
        <dgm:presLayoutVars>
          <dgm:bulletEnabled val="1"/>
        </dgm:presLayoutVars>
      </dgm:prSet>
      <dgm:spPr/>
      <dgm:t>
        <a:bodyPr/>
        <a:lstStyle/>
        <a:p>
          <a:endParaRPr lang="ru-RU"/>
        </a:p>
      </dgm:t>
    </dgm:pt>
    <dgm:pt modelId="{2A48011F-B4DF-446E-B26A-18914923BBBE}" type="pres">
      <dgm:prSet presAssocID="{9F71F0AD-BD1E-4F30-A7E6-DF70772013B4}" presName="sibTrans" presStyleLbl="sibTrans1D1" presStyleIdx="3" presStyleCnt="6"/>
      <dgm:spPr/>
      <dgm:t>
        <a:bodyPr/>
        <a:lstStyle/>
        <a:p>
          <a:endParaRPr lang="ru-RU"/>
        </a:p>
      </dgm:t>
    </dgm:pt>
    <dgm:pt modelId="{CD706CE9-2ADC-403A-9827-43D112B55101}" type="pres">
      <dgm:prSet presAssocID="{9F71F0AD-BD1E-4F30-A7E6-DF70772013B4}" presName="connectorText" presStyleLbl="sibTrans1D1" presStyleIdx="3" presStyleCnt="6"/>
      <dgm:spPr/>
      <dgm:t>
        <a:bodyPr/>
        <a:lstStyle/>
        <a:p>
          <a:endParaRPr lang="ru-RU"/>
        </a:p>
      </dgm:t>
    </dgm:pt>
    <dgm:pt modelId="{6D933195-C615-4B9A-A006-5FCDBFB5BCFF}" type="pres">
      <dgm:prSet presAssocID="{C3E69A1F-D1A4-4B01-9754-D93BE0F76578}" presName="node" presStyleLbl="node1" presStyleIdx="4" presStyleCnt="7">
        <dgm:presLayoutVars>
          <dgm:bulletEnabled val="1"/>
        </dgm:presLayoutVars>
      </dgm:prSet>
      <dgm:spPr/>
      <dgm:t>
        <a:bodyPr/>
        <a:lstStyle/>
        <a:p>
          <a:endParaRPr lang="ru-RU"/>
        </a:p>
      </dgm:t>
    </dgm:pt>
    <dgm:pt modelId="{0FC018E1-0229-4EC8-BF63-2BB199A4279A}" type="pres">
      <dgm:prSet presAssocID="{3052A704-BBA4-441C-8538-1356DF59C1F8}" presName="sibTrans" presStyleLbl="sibTrans1D1" presStyleIdx="4" presStyleCnt="6"/>
      <dgm:spPr/>
      <dgm:t>
        <a:bodyPr/>
        <a:lstStyle/>
        <a:p>
          <a:endParaRPr lang="ru-RU"/>
        </a:p>
      </dgm:t>
    </dgm:pt>
    <dgm:pt modelId="{3055EB8B-B05E-44E1-9501-E1A08C94463D}" type="pres">
      <dgm:prSet presAssocID="{3052A704-BBA4-441C-8538-1356DF59C1F8}" presName="connectorText" presStyleLbl="sibTrans1D1" presStyleIdx="4" presStyleCnt="6"/>
      <dgm:spPr/>
      <dgm:t>
        <a:bodyPr/>
        <a:lstStyle/>
        <a:p>
          <a:endParaRPr lang="ru-RU"/>
        </a:p>
      </dgm:t>
    </dgm:pt>
    <dgm:pt modelId="{CFA51487-299F-4E64-8885-BFD52FD4EF37}" type="pres">
      <dgm:prSet presAssocID="{EBC2D2F9-331C-41A7-B2BD-CC51DF93909A}" presName="node" presStyleLbl="node1" presStyleIdx="5" presStyleCnt="7">
        <dgm:presLayoutVars>
          <dgm:bulletEnabled val="1"/>
        </dgm:presLayoutVars>
      </dgm:prSet>
      <dgm:spPr/>
      <dgm:t>
        <a:bodyPr/>
        <a:lstStyle/>
        <a:p>
          <a:endParaRPr lang="ru-RU"/>
        </a:p>
      </dgm:t>
    </dgm:pt>
    <dgm:pt modelId="{339BC8F6-C637-432E-8F71-AD53998F1333}" type="pres">
      <dgm:prSet presAssocID="{6C27CD46-9D4D-45D4-809D-DFBDD2DAF3FF}" presName="sibTrans" presStyleLbl="sibTrans1D1" presStyleIdx="5" presStyleCnt="6"/>
      <dgm:spPr/>
      <dgm:t>
        <a:bodyPr/>
        <a:lstStyle/>
        <a:p>
          <a:endParaRPr lang="ru-RU"/>
        </a:p>
      </dgm:t>
    </dgm:pt>
    <dgm:pt modelId="{82B18DC3-1439-4CCA-97A2-5BFEBB9CC856}" type="pres">
      <dgm:prSet presAssocID="{6C27CD46-9D4D-45D4-809D-DFBDD2DAF3FF}" presName="connectorText" presStyleLbl="sibTrans1D1" presStyleIdx="5" presStyleCnt="6"/>
      <dgm:spPr/>
      <dgm:t>
        <a:bodyPr/>
        <a:lstStyle/>
        <a:p>
          <a:endParaRPr lang="ru-RU"/>
        </a:p>
      </dgm:t>
    </dgm:pt>
    <dgm:pt modelId="{545F30C8-566E-49F8-B9A9-6CC1D4C7EE89}" type="pres">
      <dgm:prSet presAssocID="{FA7F9160-0CF9-420F-837D-830EC1D427C4}" presName="node" presStyleLbl="node1" presStyleIdx="6" presStyleCnt="7">
        <dgm:presLayoutVars>
          <dgm:bulletEnabled val="1"/>
        </dgm:presLayoutVars>
      </dgm:prSet>
      <dgm:spPr/>
      <dgm:t>
        <a:bodyPr/>
        <a:lstStyle/>
        <a:p>
          <a:endParaRPr lang="ru-RU"/>
        </a:p>
      </dgm:t>
    </dgm:pt>
  </dgm:ptLst>
  <dgm:cxnLst>
    <dgm:cxn modelId="{FB5745FA-2B47-4644-835C-457666ED7B33}" type="presOf" srcId="{CC3E9021-EA3D-4FFC-BF5D-E5ED253A8F01}" destId="{9D6E007C-0670-4867-BC09-F3E6D72237F7}" srcOrd="0" destOrd="0" presId="urn:microsoft.com/office/officeart/2005/8/layout/bProcess3"/>
    <dgm:cxn modelId="{7A8060E4-1DAF-468E-B1F0-2F28AD76FEB1}" type="presOf" srcId="{3052A704-BBA4-441C-8538-1356DF59C1F8}" destId="{3055EB8B-B05E-44E1-9501-E1A08C94463D}" srcOrd="1" destOrd="0" presId="urn:microsoft.com/office/officeart/2005/8/layout/bProcess3"/>
    <dgm:cxn modelId="{27B81508-DBCC-44DD-BCE1-8BE7562E903C}" srcId="{E388A9C1-7C5F-4706-9EF1-562E13C38F07}" destId="{C3E69A1F-D1A4-4B01-9754-D93BE0F76578}" srcOrd="4" destOrd="0" parTransId="{502AEEA4-02A5-4FAB-9122-6B64BA9B56D9}" sibTransId="{3052A704-BBA4-441C-8538-1356DF59C1F8}"/>
    <dgm:cxn modelId="{39AC6DD1-03EC-4EE6-935B-C225EBA2E4CA}" type="presOf" srcId="{6C27CD46-9D4D-45D4-809D-DFBDD2DAF3FF}" destId="{339BC8F6-C637-432E-8F71-AD53998F1333}" srcOrd="0" destOrd="0" presId="urn:microsoft.com/office/officeart/2005/8/layout/bProcess3"/>
    <dgm:cxn modelId="{7F59C1C2-F9E5-4572-85BE-F5909A1D475D}" type="presOf" srcId="{EBC2D2F9-331C-41A7-B2BD-CC51DF93909A}" destId="{CFA51487-299F-4E64-8885-BFD52FD4EF37}" srcOrd="0" destOrd="0" presId="urn:microsoft.com/office/officeart/2005/8/layout/bProcess3"/>
    <dgm:cxn modelId="{4F16D475-681A-4576-9847-92A3D26B9EC2}" type="presOf" srcId="{C3E69A1F-D1A4-4B01-9754-D93BE0F76578}" destId="{6D933195-C615-4B9A-A006-5FCDBFB5BCFF}" srcOrd="0" destOrd="0" presId="urn:microsoft.com/office/officeart/2005/8/layout/bProcess3"/>
    <dgm:cxn modelId="{50C07447-91E1-4601-8606-8BBAAECC4679}" srcId="{E388A9C1-7C5F-4706-9EF1-562E13C38F07}" destId="{FA7F9160-0CF9-420F-837D-830EC1D427C4}" srcOrd="6" destOrd="0" parTransId="{9E28D7D0-606A-4401-A5EC-0119AF8B1DA6}" sibTransId="{43DBA237-F322-4E23-8812-141C8D2B963A}"/>
    <dgm:cxn modelId="{EA2EC445-140E-4DB1-A7E7-6D9D228316E9}" type="presOf" srcId="{3052A704-BBA4-441C-8538-1356DF59C1F8}" destId="{0FC018E1-0229-4EC8-BF63-2BB199A4279A}" srcOrd="0" destOrd="0" presId="urn:microsoft.com/office/officeart/2005/8/layout/bProcess3"/>
    <dgm:cxn modelId="{08309763-E17F-416E-B4B0-4459B4F3AC7A}" type="presOf" srcId="{976BBF2D-D15E-440B-A7EA-5DD42F57EBC7}" destId="{DE3C93B7-65B7-4CE3-B1C1-58A834679C66}" srcOrd="1" destOrd="0" presId="urn:microsoft.com/office/officeart/2005/8/layout/bProcess3"/>
    <dgm:cxn modelId="{7FDE76CB-425C-44C0-B662-B4415160FD7D}" type="presOf" srcId="{6C27CD46-9D4D-45D4-809D-DFBDD2DAF3FF}" destId="{82B18DC3-1439-4CCA-97A2-5BFEBB9CC856}" srcOrd="1" destOrd="0" presId="urn:microsoft.com/office/officeart/2005/8/layout/bProcess3"/>
    <dgm:cxn modelId="{463AE26A-B09F-4F0E-B107-C0E935B0797D}" type="presOf" srcId="{5F9DC5EB-2213-485E-9576-2C529AD06EC5}" destId="{E43B29E1-7023-424E-A4F2-5C7C9AB5A1FE}" srcOrd="1" destOrd="0" presId="urn:microsoft.com/office/officeart/2005/8/layout/bProcess3"/>
    <dgm:cxn modelId="{77D3DD87-981F-4EDF-9CF9-A9EA44C00A4D}" srcId="{E388A9C1-7C5F-4706-9EF1-562E13C38F07}" destId="{CC3E9021-EA3D-4FFC-BF5D-E5ED253A8F01}" srcOrd="3" destOrd="0" parTransId="{4B2EFF8B-92EF-4A50-860A-225E8C633DDF}" sibTransId="{9F71F0AD-BD1E-4F30-A7E6-DF70772013B4}"/>
    <dgm:cxn modelId="{09D23CBA-D8FE-4E5D-89B6-E46DC3339E77}" type="presOf" srcId="{CC6C7973-26D6-4AFB-923F-B48587416F9B}" destId="{E2B7F5AD-95BA-46E9-9413-30242A73607A}" srcOrd="1" destOrd="0" presId="urn:microsoft.com/office/officeart/2005/8/layout/bProcess3"/>
    <dgm:cxn modelId="{F9DC2352-54D2-48C2-A872-882E585B9B7C}" type="presOf" srcId="{CC6C7973-26D6-4AFB-923F-B48587416F9B}" destId="{2AB56AD0-63D1-4977-A097-ECB990626724}" srcOrd="0" destOrd="0" presId="urn:microsoft.com/office/officeart/2005/8/layout/bProcess3"/>
    <dgm:cxn modelId="{F2BBF20F-74BF-406C-8A78-E52F3A8E68D3}" type="presOf" srcId="{9F71F0AD-BD1E-4F30-A7E6-DF70772013B4}" destId="{CD706CE9-2ADC-403A-9827-43D112B55101}" srcOrd="1" destOrd="0" presId="urn:microsoft.com/office/officeart/2005/8/layout/bProcess3"/>
    <dgm:cxn modelId="{010028EE-46ED-47EE-B272-F69EB1E704EF}" type="presOf" srcId="{CFAF7B90-0D74-4D42-8AFA-61549A7A4847}" destId="{814EF970-AD6E-4190-92E2-5D8AE325731D}" srcOrd="0" destOrd="0" presId="urn:microsoft.com/office/officeart/2005/8/layout/bProcess3"/>
    <dgm:cxn modelId="{32C62255-DE78-4B23-8C46-593FAB45E453}" srcId="{E388A9C1-7C5F-4706-9EF1-562E13C38F07}" destId="{65E9D0D7-F66F-43DF-8866-8891DEB61313}" srcOrd="1" destOrd="0" parTransId="{69B24CA3-0A0C-4878-ACEA-77DC24FF0EF5}" sibTransId="{CC6C7973-26D6-4AFB-923F-B48587416F9B}"/>
    <dgm:cxn modelId="{BA110E34-4BD3-438A-9CB8-BC6FC3002081}" type="presOf" srcId="{E388A9C1-7C5F-4706-9EF1-562E13C38F07}" destId="{17D4A19B-5EE9-4697-96FE-8E1241CC6E97}" srcOrd="0" destOrd="0" presId="urn:microsoft.com/office/officeart/2005/8/layout/bProcess3"/>
    <dgm:cxn modelId="{377EB3E8-7428-4EAB-A7D7-925B2EC4A21F}" type="presOf" srcId="{F40419E9-F349-434A-98C7-B8EF1C6E7DB1}" destId="{92BB71D2-96C9-4CF1-9E5C-0B771B14BA50}" srcOrd="0" destOrd="0" presId="urn:microsoft.com/office/officeart/2005/8/layout/bProcess3"/>
    <dgm:cxn modelId="{D3B1706F-2811-4992-B485-0AA2BF0637C3}" type="presOf" srcId="{FA7F9160-0CF9-420F-837D-830EC1D427C4}" destId="{545F30C8-566E-49F8-B9A9-6CC1D4C7EE89}" srcOrd="0" destOrd="0" presId="urn:microsoft.com/office/officeart/2005/8/layout/bProcess3"/>
    <dgm:cxn modelId="{DA1863C3-BFDD-457B-A977-C0C3A37AAAFB}" type="presOf" srcId="{65E9D0D7-F66F-43DF-8866-8891DEB61313}" destId="{44C7F351-2CBA-419F-857F-B2CF29A28E1F}" srcOrd="0" destOrd="0" presId="urn:microsoft.com/office/officeart/2005/8/layout/bProcess3"/>
    <dgm:cxn modelId="{C36D1EDE-4546-4325-8843-4CA7EAC684D5}" srcId="{E388A9C1-7C5F-4706-9EF1-562E13C38F07}" destId="{EBC2D2F9-331C-41A7-B2BD-CC51DF93909A}" srcOrd="5" destOrd="0" parTransId="{9ECFEDE1-90C5-4C78-B692-82A6B4ACBD5C}" sibTransId="{6C27CD46-9D4D-45D4-809D-DFBDD2DAF3FF}"/>
    <dgm:cxn modelId="{5EC4CA8E-86F2-4C3D-BE8F-6115907B7EE7}" srcId="{E388A9C1-7C5F-4706-9EF1-562E13C38F07}" destId="{CFAF7B90-0D74-4D42-8AFA-61549A7A4847}" srcOrd="0" destOrd="0" parTransId="{FF20B250-DC05-4807-912B-F9E009B52EEB}" sibTransId="{5F9DC5EB-2213-485E-9576-2C529AD06EC5}"/>
    <dgm:cxn modelId="{17BA5B7E-FC53-4525-A35D-FBC5599C2309}" srcId="{E388A9C1-7C5F-4706-9EF1-562E13C38F07}" destId="{F40419E9-F349-434A-98C7-B8EF1C6E7DB1}" srcOrd="2" destOrd="0" parTransId="{EAA7DA31-9185-4574-A57F-E358ECFA0F9A}" sibTransId="{976BBF2D-D15E-440B-A7EA-5DD42F57EBC7}"/>
    <dgm:cxn modelId="{B1D94A55-50F3-45D3-8A97-77F66408E743}" type="presOf" srcId="{5F9DC5EB-2213-485E-9576-2C529AD06EC5}" destId="{270C39ED-F834-4BBF-AE83-6A53099D5E18}" srcOrd="0" destOrd="0" presId="urn:microsoft.com/office/officeart/2005/8/layout/bProcess3"/>
    <dgm:cxn modelId="{5DC42979-44C2-42D3-A450-5BC3D2021483}" type="presOf" srcId="{9F71F0AD-BD1E-4F30-A7E6-DF70772013B4}" destId="{2A48011F-B4DF-446E-B26A-18914923BBBE}" srcOrd="0" destOrd="0" presId="urn:microsoft.com/office/officeart/2005/8/layout/bProcess3"/>
    <dgm:cxn modelId="{1F8445C4-A678-4091-BC93-ACAF01A63294}" type="presOf" srcId="{976BBF2D-D15E-440B-A7EA-5DD42F57EBC7}" destId="{304DA5B8-CD83-494A-A50D-BCF728629631}" srcOrd="0" destOrd="0" presId="urn:microsoft.com/office/officeart/2005/8/layout/bProcess3"/>
    <dgm:cxn modelId="{5F73AF5E-2410-4F06-8AED-DB0E7908F80F}" type="presParOf" srcId="{17D4A19B-5EE9-4697-96FE-8E1241CC6E97}" destId="{814EF970-AD6E-4190-92E2-5D8AE325731D}" srcOrd="0" destOrd="0" presId="urn:microsoft.com/office/officeart/2005/8/layout/bProcess3"/>
    <dgm:cxn modelId="{4EA37025-46D6-4DA4-B6B8-4B3E2F49A83C}" type="presParOf" srcId="{17D4A19B-5EE9-4697-96FE-8E1241CC6E97}" destId="{270C39ED-F834-4BBF-AE83-6A53099D5E18}" srcOrd="1" destOrd="0" presId="urn:microsoft.com/office/officeart/2005/8/layout/bProcess3"/>
    <dgm:cxn modelId="{86A62E53-ABD6-4FEC-A350-643DBF9245DB}" type="presParOf" srcId="{270C39ED-F834-4BBF-AE83-6A53099D5E18}" destId="{E43B29E1-7023-424E-A4F2-5C7C9AB5A1FE}" srcOrd="0" destOrd="0" presId="urn:microsoft.com/office/officeart/2005/8/layout/bProcess3"/>
    <dgm:cxn modelId="{3383CCAA-4A94-4F9E-B084-2215C9356E69}" type="presParOf" srcId="{17D4A19B-5EE9-4697-96FE-8E1241CC6E97}" destId="{44C7F351-2CBA-419F-857F-B2CF29A28E1F}" srcOrd="2" destOrd="0" presId="urn:microsoft.com/office/officeart/2005/8/layout/bProcess3"/>
    <dgm:cxn modelId="{733AEF9A-F02F-49FC-A4A0-FC4801C28E9B}" type="presParOf" srcId="{17D4A19B-5EE9-4697-96FE-8E1241CC6E97}" destId="{2AB56AD0-63D1-4977-A097-ECB990626724}" srcOrd="3" destOrd="0" presId="urn:microsoft.com/office/officeart/2005/8/layout/bProcess3"/>
    <dgm:cxn modelId="{7626C2FB-E566-405E-B6CA-A0C70498B73F}" type="presParOf" srcId="{2AB56AD0-63D1-4977-A097-ECB990626724}" destId="{E2B7F5AD-95BA-46E9-9413-30242A73607A}" srcOrd="0" destOrd="0" presId="urn:microsoft.com/office/officeart/2005/8/layout/bProcess3"/>
    <dgm:cxn modelId="{151158AB-6DA9-451D-B23F-5238E1C5072F}" type="presParOf" srcId="{17D4A19B-5EE9-4697-96FE-8E1241CC6E97}" destId="{92BB71D2-96C9-4CF1-9E5C-0B771B14BA50}" srcOrd="4" destOrd="0" presId="urn:microsoft.com/office/officeart/2005/8/layout/bProcess3"/>
    <dgm:cxn modelId="{E7A00168-E1EF-4BB5-B94E-56609FC573D1}" type="presParOf" srcId="{17D4A19B-5EE9-4697-96FE-8E1241CC6E97}" destId="{304DA5B8-CD83-494A-A50D-BCF728629631}" srcOrd="5" destOrd="0" presId="urn:microsoft.com/office/officeart/2005/8/layout/bProcess3"/>
    <dgm:cxn modelId="{2302098D-2A66-459C-A798-F7569ABDAE19}" type="presParOf" srcId="{304DA5B8-CD83-494A-A50D-BCF728629631}" destId="{DE3C93B7-65B7-4CE3-B1C1-58A834679C66}" srcOrd="0" destOrd="0" presId="urn:microsoft.com/office/officeart/2005/8/layout/bProcess3"/>
    <dgm:cxn modelId="{7C7674D4-7A19-49C9-864A-78DFD7A79C4B}" type="presParOf" srcId="{17D4A19B-5EE9-4697-96FE-8E1241CC6E97}" destId="{9D6E007C-0670-4867-BC09-F3E6D72237F7}" srcOrd="6" destOrd="0" presId="urn:microsoft.com/office/officeart/2005/8/layout/bProcess3"/>
    <dgm:cxn modelId="{E55C52FA-F9F9-496B-9DBD-2AE164600BEB}" type="presParOf" srcId="{17D4A19B-5EE9-4697-96FE-8E1241CC6E97}" destId="{2A48011F-B4DF-446E-B26A-18914923BBBE}" srcOrd="7" destOrd="0" presId="urn:microsoft.com/office/officeart/2005/8/layout/bProcess3"/>
    <dgm:cxn modelId="{48EFB3F4-1690-452B-924C-3DDD14C21881}" type="presParOf" srcId="{2A48011F-B4DF-446E-B26A-18914923BBBE}" destId="{CD706CE9-2ADC-403A-9827-43D112B55101}" srcOrd="0" destOrd="0" presId="urn:microsoft.com/office/officeart/2005/8/layout/bProcess3"/>
    <dgm:cxn modelId="{6A6D9D53-3F4C-47DB-857D-A0547F8EA897}" type="presParOf" srcId="{17D4A19B-5EE9-4697-96FE-8E1241CC6E97}" destId="{6D933195-C615-4B9A-A006-5FCDBFB5BCFF}" srcOrd="8" destOrd="0" presId="urn:microsoft.com/office/officeart/2005/8/layout/bProcess3"/>
    <dgm:cxn modelId="{23A2304B-5B51-404B-9F9C-33F648A19B25}" type="presParOf" srcId="{17D4A19B-5EE9-4697-96FE-8E1241CC6E97}" destId="{0FC018E1-0229-4EC8-BF63-2BB199A4279A}" srcOrd="9" destOrd="0" presId="urn:microsoft.com/office/officeart/2005/8/layout/bProcess3"/>
    <dgm:cxn modelId="{509ACE08-88B9-4423-983C-6C765E230E84}" type="presParOf" srcId="{0FC018E1-0229-4EC8-BF63-2BB199A4279A}" destId="{3055EB8B-B05E-44E1-9501-E1A08C94463D}" srcOrd="0" destOrd="0" presId="urn:microsoft.com/office/officeart/2005/8/layout/bProcess3"/>
    <dgm:cxn modelId="{F549E16A-A031-491D-9D49-02A6395BDDA7}" type="presParOf" srcId="{17D4A19B-5EE9-4697-96FE-8E1241CC6E97}" destId="{CFA51487-299F-4E64-8885-BFD52FD4EF37}" srcOrd="10" destOrd="0" presId="urn:microsoft.com/office/officeart/2005/8/layout/bProcess3"/>
    <dgm:cxn modelId="{0F939B92-8229-4890-B743-B395E1BD9204}" type="presParOf" srcId="{17D4A19B-5EE9-4697-96FE-8E1241CC6E97}" destId="{339BC8F6-C637-432E-8F71-AD53998F1333}" srcOrd="11" destOrd="0" presId="urn:microsoft.com/office/officeart/2005/8/layout/bProcess3"/>
    <dgm:cxn modelId="{C997BF66-6EBE-4CD0-BDA9-F6A8D8FE14C3}" type="presParOf" srcId="{339BC8F6-C637-432E-8F71-AD53998F1333}" destId="{82B18DC3-1439-4CCA-97A2-5BFEBB9CC856}" srcOrd="0" destOrd="0" presId="urn:microsoft.com/office/officeart/2005/8/layout/bProcess3"/>
    <dgm:cxn modelId="{C822D951-B872-406B-8A2F-E78EB280B7AF}" type="presParOf" srcId="{17D4A19B-5EE9-4697-96FE-8E1241CC6E97}" destId="{545F30C8-566E-49F8-B9A9-6CC1D4C7EE89}"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BCC440-69DB-4153-A3E0-B04AE4B800DC}"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ru-RU"/>
        </a:p>
      </dgm:t>
    </dgm:pt>
    <dgm:pt modelId="{C2BD2928-CC09-4934-ACC0-20EA0DA4F93A}">
      <dgm:prSet phldrT="[Текст]"/>
      <dgm:spPr/>
      <dgm:t>
        <a:bodyPr/>
        <a:lstStyle/>
        <a:p>
          <a:r>
            <a:rPr lang="ru-RU" dirty="0" smtClean="0"/>
            <a:t>По содержанию</a:t>
          </a:r>
          <a:endParaRPr lang="ru-RU" dirty="0"/>
        </a:p>
      </dgm:t>
    </dgm:pt>
    <dgm:pt modelId="{4C3260D6-CD62-4A16-AB0D-CCF55DD40790}" type="parTrans" cxnId="{6B43C822-4D99-4B9F-868E-11418422EFA3}">
      <dgm:prSet/>
      <dgm:spPr/>
      <dgm:t>
        <a:bodyPr/>
        <a:lstStyle/>
        <a:p>
          <a:endParaRPr lang="ru-RU"/>
        </a:p>
      </dgm:t>
    </dgm:pt>
    <dgm:pt modelId="{01B37CE4-8280-47D4-9FA4-07A771F9A7F6}" type="sibTrans" cxnId="{6B43C822-4D99-4B9F-868E-11418422EFA3}">
      <dgm:prSet/>
      <dgm:spPr/>
      <dgm:t>
        <a:bodyPr/>
        <a:lstStyle/>
        <a:p>
          <a:endParaRPr lang="ru-RU"/>
        </a:p>
      </dgm:t>
    </dgm:pt>
    <dgm:pt modelId="{BA3E4800-4DA2-4CA7-818F-740452F692C4}">
      <dgm:prSet phldrT="[Текст]"/>
      <dgm:spPr/>
      <dgm:t>
        <a:bodyPr/>
        <a:lstStyle/>
        <a:p>
          <a:r>
            <a:rPr lang="ru-RU" dirty="0" smtClean="0"/>
            <a:t>количественные</a:t>
          </a:r>
          <a:endParaRPr lang="ru-RU" dirty="0"/>
        </a:p>
      </dgm:t>
    </dgm:pt>
    <dgm:pt modelId="{9B1DC7BF-287C-43B9-A7DA-03139C6C60BC}" type="parTrans" cxnId="{343DAE00-74C8-40D9-A75F-225B7BCB7C1A}">
      <dgm:prSet/>
      <dgm:spPr/>
      <dgm:t>
        <a:bodyPr/>
        <a:lstStyle/>
        <a:p>
          <a:endParaRPr lang="ru-RU"/>
        </a:p>
      </dgm:t>
    </dgm:pt>
    <dgm:pt modelId="{74721ED0-6EF8-41C5-88C3-FC814DF81957}" type="sibTrans" cxnId="{343DAE00-74C8-40D9-A75F-225B7BCB7C1A}">
      <dgm:prSet/>
      <dgm:spPr/>
      <dgm:t>
        <a:bodyPr/>
        <a:lstStyle/>
        <a:p>
          <a:endParaRPr lang="ru-RU"/>
        </a:p>
      </dgm:t>
    </dgm:pt>
    <dgm:pt modelId="{982EBD60-C338-4E70-B2F7-D863BBAF2B03}">
      <dgm:prSet phldrT="[Текст]"/>
      <dgm:spPr/>
      <dgm:t>
        <a:bodyPr/>
        <a:lstStyle/>
        <a:p>
          <a:r>
            <a:rPr lang="ru-RU" dirty="0" smtClean="0"/>
            <a:t>качественные</a:t>
          </a:r>
          <a:endParaRPr lang="ru-RU" dirty="0"/>
        </a:p>
      </dgm:t>
    </dgm:pt>
    <dgm:pt modelId="{8F61D94E-8A27-4779-BF13-4E304F325FED}" type="parTrans" cxnId="{8873F9F1-6619-44B8-A9FB-3B6CAC33D0E7}">
      <dgm:prSet/>
      <dgm:spPr/>
      <dgm:t>
        <a:bodyPr/>
        <a:lstStyle/>
        <a:p>
          <a:endParaRPr lang="ru-RU"/>
        </a:p>
      </dgm:t>
    </dgm:pt>
    <dgm:pt modelId="{49D89602-74DF-4F5A-A353-3D55C042585B}" type="sibTrans" cxnId="{8873F9F1-6619-44B8-A9FB-3B6CAC33D0E7}">
      <dgm:prSet/>
      <dgm:spPr/>
      <dgm:t>
        <a:bodyPr/>
        <a:lstStyle/>
        <a:p>
          <a:endParaRPr lang="ru-RU"/>
        </a:p>
      </dgm:t>
    </dgm:pt>
    <dgm:pt modelId="{6D81C8FF-859C-4A5E-ADEC-9716DAA9341A}">
      <dgm:prSet phldrT="[Текст]"/>
      <dgm:spPr/>
      <dgm:t>
        <a:bodyPr/>
        <a:lstStyle/>
        <a:p>
          <a:r>
            <a:rPr lang="ru-RU" dirty="0" smtClean="0"/>
            <a:t>По отраслевой принадлежности</a:t>
          </a:r>
          <a:endParaRPr lang="ru-RU" dirty="0"/>
        </a:p>
      </dgm:t>
    </dgm:pt>
    <dgm:pt modelId="{0B01EA27-668D-4420-89A9-447777704F9C}" type="parTrans" cxnId="{BCCC5954-DD4C-42B8-95B0-40BC8FBA0CB1}">
      <dgm:prSet/>
      <dgm:spPr/>
      <dgm:t>
        <a:bodyPr/>
        <a:lstStyle/>
        <a:p>
          <a:endParaRPr lang="ru-RU"/>
        </a:p>
      </dgm:t>
    </dgm:pt>
    <dgm:pt modelId="{739B2FD5-87A5-491F-8E17-255F833E55BB}" type="sibTrans" cxnId="{BCCC5954-DD4C-42B8-95B0-40BC8FBA0CB1}">
      <dgm:prSet/>
      <dgm:spPr/>
      <dgm:t>
        <a:bodyPr/>
        <a:lstStyle/>
        <a:p>
          <a:endParaRPr lang="ru-RU"/>
        </a:p>
      </dgm:t>
    </dgm:pt>
    <dgm:pt modelId="{D41DCF77-3474-4DB3-A1AB-0A1273919F02}">
      <dgm:prSet phldrT="[Текст]"/>
      <dgm:spPr/>
      <dgm:t>
        <a:bodyPr/>
        <a:lstStyle/>
        <a:p>
          <a:r>
            <a:rPr lang="ru-RU" dirty="0" smtClean="0"/>
            <a:t>Общие </a:t>
          </a:r>
          <a:endParaRPr lang="ru-RU" dirty="0"/>
        </a:p>
      </dgm:t>
    </dgm:pt>
    <dgm:pt modelId="{92B0552E-55BA-4D62-9C34-61F1755EA622}" type="parTrans" cxnId="{F08B5F87-02D1-447B-8564-F59670F6A99B}">
      <dgm:prSet/>
      <dgm:spPr/>
      <dgm:t>
        <a:bodyPr/>
        <a:lstStyle/>
        <a:p>
          <a:endParaRPr lang="ru-RU"/>
        </a:p>
      </dgm:t>
    </dgm:pt>
    <dgm:pt modelId="{81B1FB8B-3C24-49E8-834E-B4E5936CF39E}" type="sibTrans" cxnId="{F08B5F87-02D1-447B-8564-F59670F6A99B}">
      <dgm:prSet/>
      <dgm:spPr/>
      <dgm:t>
        <a:bodyPr/>
        <a:lstStyle/>
        <a:p>
          <a:endParaRPr lang="ru-RU"/>
        </a:p>
      </dgm:t>
    </dgm:pt>
    <dgm:pt modelId="{C55AF371-6F83-4118-B18B-2FF0BE8E29FE}">
      <dgm:prSet phldrT="[Текст]"/>
      <dgm:spPr/>
      <dgm:t>
        <a:bodyPr/>
        <a:lstStyle/>
        <a:p>
          <a:r>
            <a:rPr lang="ru-RU" dirty="0" smtClean="0"/>
            <a:t>Специфические</a:t>
          </a:r>
          <a:endParaRPr lang="ru-RU" dirty="0"/>
        </a:p>
      </dgm:t>
    </dgm:pt>
    <dgm:pt modelId="{3160E5BB-1D26-44FA-A957-C74011A32A48}" type="parTrans" cxnId="{F642D71D-98D0-473B-8074-F2856964B89D}">
      <dgm:prSet/>
      <dgm:spPr/>
      <dgm:t>
        <a:bodyPr/>
        <a:lstStyle/>
        <a:p>
          <a:endParaRPr lang="ru-RU"/>
        </a:p>
      </dgm:t>
    </dgm:pt>
    <dgm:pt modelId="{BF101B4E-BACE-4BA9-BF29-EFC2D8AAF916}" type="sibTrans" cxnId="{F642D71D-98D0-473B-8074-F2856964B89D}">
      <dgm:prSet/>
      <dgm:spPr/>
      <dgm:t>
        <a:bodyPr/>
        <a:lstStyle/>
        <a:p>
          <a:endParaRPr lang="ru-RU"/>
        </a:p>
      </dgm:t>
    </dgm:pt>
    <dgm:pt modelId="{BB3F76D5-898D-4F73-BC2B-251FD0F177AE}">
      <dgm:prSet phldrT="[Текст]"/>
      <dgm:spPr/>
      <dgm:t>
        <a:bodyPr/>
        <a:lstStyle/>
        <a:p>
          <a:r>
            <a:rPr lang="ru-RU" dirty="0" smtClean="0"/>
            <a:t>По степени синтеза</a:t>
          </a:r>
          <a:endParaRPr lang="ru-RU" dirty="0"/>
        </a:p>
      </dgm:t>
    </dgm:pt>
    <dgm:pt modelId="{5034FB5E-9A99-4AC2-8843-10A8F428E088}" type="parTrans" cxnId="{6F892F26-D4D1-46FC-B218-516EDED9D6AB}">
      <dgm:prSet/>
      <dgm:spPr/>
      <dgm:t>
        <a:bodyPr/>
        <a:lstStyle/>
        <a:p>
          <a:endParaRPr lang="ru-RU"/>
        </a:p>
      </dgm:t>
    </dgm:pt>
    <dgm:pt modelId="{DAAF6E96-B72E-4EA2-9810-77726FDAE002}" type="sibTrans" cxnId="{6F892F26-D4D1-46FC-B218-516EDED9D6AB}">
      <dgm:prSet/>
      <dgm:spPr/>
      <dgm:t>
        <a:bodyPr/>
        <a:lstStyle/>
        <a:p>
          <a:endParaRPr lang="ru-RU"/>
        </a:p>
      </dgm:t>
    </dgm:pt>
    <dgm:pt modelId="{DF92FC4A-2BF8-40F4-8911-C81DD1E8D067}">
      <dgm:prSet phldrT="[Текст]"/>
      <dgm:spPr/>
      <dgm:t>
        <a:bodyPr/>
        <a:lstStyle/>
        <a:p>
          <a:r>
            <a:rPr lang="ru-RU" dirty="0" smtClean="0"/>
            <a:t>Обобщающие</a:t>
          </a:r>
          <a:endParaRPr lang="ru-RU" dirty="0"/>
        </a:p>
      </dgm:t>
    </dgm:pt>
    <dgm:pt modelId="{81B88527-7EC5-46C2-AD8D-FDD9352EFCB8}" type="parTrans" cxnId="{73166CEB-6C83-4580-B50D-6F99A87BFA65}">
      <dgm:prSet/>
      <dgm:spPr/>
      <dgm:t>
        <a:bodyPr/>
        <a:lstStyle/>
        <a:p>
          <a:endParaRPr lang="ru-RU"/>
        </a:p>
      </dgm:t>
    </dgm:pt>
    <dgm:pt modelId="{1E8B13E7-862B-4671-88D6-9921BB191CF2}" type="sibTrans" cxnId="{73166CEB-6C83-4580-B50D-6F99A87BFA65}">
      <dgm:prSet/>
      <dgm:spPr/>
      <dgm:t>
        <a:bodyPr/>
        <a:lstStyle/>
        <a:p>
          <a:endParaRPr lang="ru-RU"/>
        </a:p>
      </dgm:t>
    </dgm:pt>
    <dgm:pt modelId="{A54D2966-A720-43A4-8D9F-7F29ECD899FA}">
      <dgm:prSet phldrT="[Текст]"/>
      <dgm:spPr/>
      <dgm:t>
        <a:bodyPr/>
        <a:lstStyle/>
        <a:p>
          <a:r>
            <a:rPr lang="ru-RU" dirty="0" smtClean="0"/>
            <a:t>Частные</a:t>
          </a:r>
          <a:endParaRPr lang="ru-RU" dirty="0"/>
        </a:p>
      </dgm:t>
    </dgm:pt>
    <dgm:pt modelId="{8163034B-0343-4D46-B57A-CB6581D0246B}" type="parTrans" cxnId="{52228B28-121C-4C1E-8684-E89DD271D52C}">
      <dgm:prSet/>
      <dgm:spPr/>
      <dgm:t>
        <a:bodyPr/>
        <a:lstStyle/>
        <a:p>
          <a:endParaRPr lang="ru-RU"/>
        </a:p>
      </dgm:t>
    </dgm:pt>
    <dgm:pt modelId="{681E62D2-9D00-43CB-B7D1-E1B09CD17E47}" type="sibTrans" cxnId="{52228B28-121C-4C1E-8684-E89DD271D52C}">
      <dgm:prSet/>
      <dgm:spPr/>
      <dgm:t>
        <a:bodyPr/>
        <a:lstStyle/>
        <a:p>
          <a:endParaRPr lang="ru-RU"/>
        </a:p>
      </dgm:t>
    </dgm:pt>
    <dgm:pt modelId="{CC8D12D9-DF0C-4A4C-ADA5-289AF4A94058}">
      <dgm:prSet phldrT="[Текст]"/>
      <dgm:spPr/>
      <dgm:t>
        <a:bodyPr/>
        <a:lstStyle/>
        <a:p>
          <a:r>
            <a:rPr lang="ru-RU" dirty="0" smtClean="0"/>
            <a:t>Вспомогательные (частные)</a:t>
          </a:r>
          <a:endParaRPr lang="ru-RU" dirty="0"/>
        </a:p>
      </dgm:t>
    </dgm:pt>
    <dgm:pt modelId="{37863065-57A7-4FB4-90CB-803D7D0B1B91}" type="parTrans" cxnId="{35AAB873-5DDD-4275-A80B-EC3D3FBB66F0}">
      <dgm:prSet/>
      <dgm:spPr/>
      <dgm:t>
        <a:bodyPr/>
        <a:lstStyle/>
        <a:p>
          <a:endParaRPr lang="ru-RU"/>
        </a:p>
      </dgm:t>
    </dgm:pt>
    <dgm:pt modelId="{CFC44197-1BEF-48A6-B783-72B3E70AFD2A}" type="sibTrans" cxnId="{35AAB873-5DDD-4275-A80B-EC3D3FBB66F0}">
      <dgm:prSet/>
      <dgm:spPr/>
      <dgm:t>
        <a:bodyPr/>
        <a:lstStyle/>
        <a:p>
          <a:endParaRPr lang="ru-RU"/>
        </a:p>
      </dgm:t>
    </dgm:pt>
    <dgm:pt modelId="{B818DDF5-D447-4F68-ABD4-F6393300ED86}" type="pres">
      <dgm:prSet presAssocID="{3ABCC440-69DB-4153-A3E0-B04AE4B800DC}" presName="Name0" presStyleCnt="0">
        <dgm:presLayoutVars>
          <dgm:dir/>
          <dgm:resizeHandles val="exact"/>
        </dgm:presLayoutVars>
      </dgm:prSet>
      <dgm:spPr/>
      <dgm:t>
        <a:bodyPr/>
        <a:lstStyle/>
        <a:p>
          <a:endParaRPr lang="ru-RU"/>
        </a:p>
      </dgm:t>
    </dgm:pt>
    <dgm:pt modelId="{5F20F0CF-FFA5-466D-97F2-01B4FB19CA82}" type="pres">
      <dgm:prSet presAssocID="{C2BD2928-CC09-4934-ACC0-20EA0DA4F93A}" presName="node" presStyleLbl="node1" presStyleIdx="0" presStyleCnt="3">
        <dgm:presLayoutVars>
          <dgm:bulletEnabled val="1"/>
        </dgm:presLayoutVars>
      </dgm:prSet>
      <dgm:spPr/>
      <dgm:t>
        <a:bodyPr/>
        <a:lstStyle/>
        <a:p>
          <a:endParaRPr lang="ru-RU"/>
        </a:p>
      </dgm:t>
    </dgm:pt>
    <dgm:pt modelId="{39629742-6B33-418B-84E6-46E859215025}" type="pres">
      <dgm:prSet presAssocID="{01B37CE4-8280-47D4-9FA4-07A771F9A7F6}" presName="sibTrans" presStyleCnt="0"/>
      <dgm:spPr/>
    </dgm:pt>
    <dgm:pt modelId="{CE205D90-77BC-4FFC-B7A1-9D6A7EF6E64E}" type="pres">
      <dgm:prSet presAssocID="{6D81C8FF-859C-4A5E-ADEC-9716DAA9341A}" presName="node" presStyleLbl="node1" presStyleIdx="1" presStyleCnt="3">
        <dgm:presLayoutVars>
          <dgm:bulletEnabled val="1"/>
        </dgm:presLayoutVars>
      </dgm:prSet>
      <dgm:spPr/>
      <dgm:t>
        <a:bodyPr/>
        <a:lstStyle/>
        <a:p>
          <a:endParaRPr lang="ru-RU"/>
        </a:p>
      </dgm:t>
    </dgm:pt>
    <dgm:pt modelId="{1D7AF771-90F8-4922-BDEF-FB68F3DD11B4}" type="pres">
      <dgm:prSet presAssocID="{739B2FD5-87A5-491F-8E17-255F833E55BB}" presName="sibTrans" presStyleCnt="0"/>
      <dgm:spPr/>
    </dgm:pt>
    <dgm:pt modelId="{9A69486E-6BE9-48F8-9933-8CE74E4CF487}" type="pres">
      <dgm:prSet presAssocID="{BB3F76D5-898D-4F73-BC2B-251FD0F177AE}" presName="node" presStyleLbl="node1" presStyleIdx="2" presStyleCnt="3">
        <dgm:presLayoutVars>
          <dgm:bulletEnabled val="1"/>
        </dgm:presLayoutVars>
      </dgm:prSet>
      <dgm:spPr/>
      <dgm:t>
        <a:bodyPr/>
        <a:lstStyle/>
        <a:p>
          <a:endParaRPr lang="ru-RU"/>
        </a:p>
      </dgm:t>
    </dgm:pt>
  </dgm:ptLst>
  <dgm:cxnLst>
    <dgm:cxn modelId="{F08B5F87-02D1-447B-8564-F59670F6A99B}" srcId="{6D81C8FF-859C-4A5E-ADEC-9716DAA9341A}" destId="{D41DCF77-3474-4DB3-A1AB-0A1273919F02}" srcOrd="0" destOrd="0" parTransId="{92B0552E-55BA-4D62-9C34-61F1755EA622}" sibTransId="{81B1FB8B-3C24-49E8-834E-B4E5936CF39E}"/>
    <dgm:cxn modelId="{AB42034F-FD15-44E8-9010-0F4D65FF9C2D}" type="presOf" srcId="{D41DCF77-3474-4DB3-A1AB-0A1273919F02}" destId="{CE205D90-77BC-4FFC-B7A1-9D6A7EF6E64E}" srcOrd="0" destOrd="1" presId="urn:microsoft.com/office/officeart/2005/8/layout/hList6"/>
    <dgm:cxn modelId="{F642D71D-98D0-473B-8074-F2856964B89D}" srcId="{6D81C8FF-859C-4A5E-ADEC-9716DAA9341A}" destId="{C55AF371-6F83-4118-B18B-2FF0BE8E29FE}" srcOrd="1" destOrd="0" parTransId="{3160E5BB-1D26-44FA-A957-C74011A32A48}" sibTransId="{BF101B4E-BACE-4BA9-BF29-EFC2D8AAF916}"/>
    <dgm:cxn modelId="{35AAB873-5DDD-4275-A80B-EC3D3FBB66F0}" srcId="{BB3F76D5-898D-4F73-BC2B-251FD0F177AE}" destId="{CC8D12D9-DF0C-4A4C-ADA5-289AF4A94058}" srcOrd="2" destOrd="0" parTransId="{37863065-57A7-4FB4-90CB-803D7D0B1B91}" sibTransId="{CFC44197-1BEF-48A6-B783-72B3E70AFD2A}"/>
    <dgm:cxn modelId="{73166CEB-6C83-4580-B50D-6F99A87BFA65}" srcId="{BB3F76D5-898D-4F73-BC2B-251FD0F177AE}" destId="{DF92FC4A-2BF8-40F4-8911-C81DD1E8D067}" srcOrd="0" destOrd="0" parTransId="{81B88527-7EC5-46C2-AD8D-FDD9352EFCB8}" sibTransId="{1E8B13E7-862B-4671-88D6-9921BB191CF2}"/>
    <dgm:cxn modelId="{E09BA7DE-C0A4-4466-8843-F27B54E81EDE}" type="presOf" srcId="{C2BD2928-CC09-4934-ACC0-20EA0DA4F93A}" destId="{5F20F0CF-FFA5-466D-97F2-01B4FB19CA82}" srcOrd="0" destOrd="0" presId="urn:microsoft.com/office/officeart/2005/8/layout/hList6"/>
    <dgm:cxn modelId="{F585CC7D-9FB2-4317-9DE5-74F25C8A9D7D}" type="presOf" srcId="{DF92FC4A-2BF8-40F4-8911-C81DD1E8D067}" destId="{9A69486E-6BE9-48F8-9933-8CE74E4CF487}" srcOrd="0" destOrd="1" presId="urn:microsoft.com/office/officeart/2005/8/layout/hList6"/>
    <dgm:cxn modelId="{3278E328-F9FC-4394-8A93-14A59DEF6A7C}" type="presOf" srcId="{C55AF371-6F83-4118-B18B-2FF0BE8E29FE}" destId="{CE205D90-77BC-4FFC-B7A1-9D6A7EF6E64E}" srcOrd="0" destOrd="2" presId="urn:microsoft.com/office/officeart/2005/8/layout/hList6"/>
    <dgm:cxn modelId="{1DD2BD28-6CB1-442E-A199-DB96D1DBCCC4}" type="presOf" srcId="{BB3F76D5-898D-4F73-BC2B-251FD0F177AE}" destId="{9A69486E-6BE9-48F8-9933-8CE74E4CF487}" srcOrd="0" destOrd="0" presId="urn:microsoft.com/office/officeart/2005/8/layout/hList6"/>
    <dgm:cxn modelId="{8EF1EE68-F65C-4803-AB1E-29791F1337A8}" type="presOf" srcId="{982EBD60-C338-4E70-B2F7-D863BBAF2B03}" destId="{5F20F0CF-FFA5-466D-97F2-01B4FB19CA82}" srcOrd="0" destOrd="2" presId="urn:microsoft.com/office/officeart/2005/8/layout/hList6"/>
    <dgm:cxn modelId="{6FA7176D-C0CB-4EB4-8431-F42C772815E7}" type="presOf" srcId="{3ABCC440-69DB-4153-A3E0-B04AE4B800DC}" destId="{B818DDF5-D447-4F68-ABD4-F6393300ED86}" srcOrd="0" destOrd="0" presId="urn:microsoft.com/office/officeart/2005/8/layout/hList6"/>
    <dgm:cxn modelId="{52228B28-121C-4C1E-8684-E89DD271D52C}" srcId="{BB3F76D5-898D-4F73-BC2B-251FD0F177AE}" destId="{A54D2966-A720-43A4-8D9F-7F29ECD899FA}" srcOrd="1" destOrd="0" parTransId="{8163034B-0343-4D46-B57A-CB6581D0246B}" sibTransId="{681E62D2-9D00-43CB-B7D1-E1B09CD17E47}"/>
    <dgm:cxn modelId="{8873F9F1-6619-44B8-A9FB-3B6CAC33D0E7}" srcId="{C2BD2928-CC09-4934-ACC0-20EA0DA4F93A}" destId="{982EBD60-C338-4E70-B2F7-D863BBAF2B03}" srcOrd="1" destOrd="0" parTransId="{8F61D94E-8A27-4779-BF13-4E304F325FED}" sibTransId="{49D89602-74DF-4F5A-A353-3D55C042585B}"/>
    <dgm:cxn modelId="{4E714EDA-2852-4F8A-9CB1-F39E82D46C52}" type="presOf" srcId="{A54D2966-A720-43A4-8D9F-7F29ECD899FA}" destId="{9A69486E-6BE9-48F8-9933-8CE74E4CF487}" srcOrd="0" destOrd="2" presId="urn:microsoft.com/office/officeart/2005/8/layout/hList6"/>
    <dgm:cxn modelId="{0F5CCDE2-36B5-4CD4-988F-95883BD099FA}" type="presOf" srcId="{CC8D12D9-DF0C-4A4C-ADA5-289AF4A94058}" destId="{9A69486E-6BE9-48F8-9933-8CE74E4CF487}" srcOrd="0" destOrd="3" presId="urn:microsoft.com/office/officeart/2005/8/layout/hList6"/>
    <dgm:cxn modelId="{2C43E763-BE20-49F1-9A6B-228CBEED1377}" type="presOf" srcId="{6D81C8FF-859C-4A5E-ADEC-9716DAA9341A}" destId="{CE205D90-77BC-4FFC-B7A1-9D6A7EF6E64E}" srcOrd="0" destOrd="0" presId="urn:microsoft.com/office/officeart/2005/8/layout/hList6"/>
    <dgm:cxn modelId="{BAF79284-1E75-4B33-8AB8-414230DB61B8}" type="presOf" srcId="{BA3E4800-4DA2-4CA7-818F-740452F692C4}" destId="{5F20F0CF-FFA5-466D-97F2-01B4FB19CA82}" srcOrd="0" destOrd="1" presId="urn:microsoft.com/office/officeart/2005/8/layout/hList6"/>
    <dgm:cxn modelId="{6F892F26-D4D1-46FC-B218-516EDED9D6AB}" srcId="{3ABCC440-69DB-4153-A3E0-B04AE4B800DC}" destId="{BB3F76D5-898D-4F73-BC2B-251FD0F177AE}" srcOrd="2" destOrd="0" parTransId="{5034FB5E-9A99-4AC2-8843-10A8F428E088}" sibTransId="{DAAF6E96-B72E-4EA2-9810-77726FDAE002}"/>
    <dgm:cxn modelId="{BCCC5954-DD4C-42B8-95B0-40BC8FBA0CB1}" srcId="{3ABCC440-69DB-4153-A3E0-B04AE4B800DC}" destId="{6D81C8FF-859C-4A5E-ADEC-9716DAA9341A}" srcOrd="1" destOrd="0" parTransId="{0B01EA27-668D-4420-89A9-447777704F9C}" sibTransId="{739B2FD5-87A5-491F-8E17-255F833E55BB}"/>
    <dgm:cxn modelId="{6B43C822-4D99-4B9F-868E-11418422EFA3}" srcId="{3ABCC440-69DB-4153-A3E0-B04AE4B800DC}" destId="{C2BD2928-CC09-4934-ACC0-20EA0DA4F93A}" srcOrd="0" destOrd="0" parTransId="{4C3260D6-CD62-4A16-AB0D-CCF55DD40790}" sibTransId="{01B37CE4-8280-47D4-9FA4-07A771F9A7F6}"/>
    <dgm:cxn modelId="{343DAE00-74C8-40D9-A75F-225B7BCB7C1A}" srcId="{C2BD2928-CC09-4934-ACC0-20EA0DA4F93A}" destId="{BA3E4800-4DA2-4CA7-818F-740452F692C4}" srcOrd="0" destOrd="0" parTransId="{9B1DC7BF-287C-43B9-A7DA-03139C6C60BC}" sibTransId="{74721ED0-6EF8-41C5-88C3-FC814DF81957}"/>
    <dgm:cxn modelId="{3AA68C7B-453D-48A2-AB64-929133BE7F9C}" type="presParOf" srcId="{B818DDF5-D447-4F68-ABD4-F6393300ED86}" destId="{5F20F0CF-FFA5-466D-97F2-01B4FB19CA82}" srcOrd="0" destOrd="0" presId="urn:microsoft.com/office/officeart/2005/8/layout/hList6"/>
    <dgm:cxn modelId="{81795964-7D8B-43B4-A0B9-08B11E79F92F}" type="presParOf" srcId="{B818DDF5-D447-4F68-ABD4-F6393300ED86}" destId="{39629742-6B33-418B-84E6-46E859215025}" srcOrd="1" destOrd="0" presId="urn:microsoft.com/office/officeart/2005/8/layout/hList6"/>
    <dgm:cxn modelId="{BA860BAE-8A0F-4B90-8A5E-83ABBFE6519C}" type="presParOf" srcId="{B818DDF5-D447-4F68-ABD4-F6393300ED86}" destId="{CE205D90-77BC-4FFC-B7A1-9D6A7EF6E64E}" srcOrd="2" destOrd="0" presId="urn:microsoft.com/office/officeart/2005/8/layout/hList6"/>
    <dgm:cxn modelId="{F93DEDEC-BFA3-4623-BC09-76FDD1F6EE97}" type="presParOf" srcId="{B818DDF5-D447-4F68-ABD4-F6393300ED86}" destId="{1D7AF771-90F8-4922-BDEF-FB68F3DD11B4}" srcOrd="3" destOrd="0" presId="urn:microsoft.com/office/officeart/2005/8/layout/hList6"/>
    <dgm:cxn modelId="{D6E38CFE-E5E2-450C-BFC0-5EF638D4DCAA}" type="presParOf" srcId="{B818DDF5-D447-4F68-ABD4-F6393300ED86}" destId="{9A69486E-6BE9-48F8-9933-8CE74E4CF487}"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BCC440-69DB-4153-A3E0-B04AE4B800DC}"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ru-RU"/>
        </a:p>
      </dgm:t>
    </dgm:pt>
    <dgm:pt modelId="{C2BD2928-CC09-4934-ACC0-20EA0DA4F93A}">
      <dgm:prSet phldrT="[Текст]"/>
      <dgm:spPr/>
      <dgm:t>
        <a:bodyPr/>
        <a:lstStyle/>
        <a:p>
          <a:r>
            <a:rPr lang="ru-RU" dirty="0" smtClean="0"/>
            <a:t>По наличию причинно-следственных связей</a:t>
          </a:r>
          <a:endParaRPr lang="ru-RU" dirty="0"/>
        </a:p>
      </dgm:t>
    </dgm:pt>
    <dgm:pt modelId="{4C3260D6-CD62-4A16-AB0D-CCF55DD40790}" type="parTrans" cxnId="{6B43C822-4D99-4B9F-868E-11418422EFA3}">
      <dgm:prSet/>
      <dgm:spPr/>
      <dgm:t>
        <a:bodyPr/>
        <a:lstStyle/>
        <a:p>
          <a:endParaRPr lang="ru-RU"/>
        </a:p>
      </dgm:t>
    </dgm:pt>
    <dgm:pt modelId="{01B37CE4-8280-47D4-9FA4-07A771F9A7F6}" type="sibTrans" cxnId="{6B43C822-4D99-4B9F-868E-11418422EFA3}">
      <dgm:prSet/>
      <dgm:spPr/>
      <dgm:t>
        <a:bodyPr/>
        <a:lstStyle/>
        <a:p>
          <a:endParaRPr lang="ru-RU"/>
        </a:p>
      </dgm:t>
    </dgm:pt>
    <dgm:pt modelId="{BA3E4800-4DA2-4CA7-818F-740452F692C4}">
      <dgm:prSet phldrT="[Текст]"/>
      <dgm:spPr/>
      <dgm:t>
        <a:bodyPr/>
        <a:lstStyle/>
        <a:p>
          <a:r>
            <a:rPr lang="ru-RU" dirty="0" smtClean="0"/>
            <a:t>факторные</a:t>
          </a:r>
          <a:endParaRPr lang="ru-RU" dirty="0"/>
        </a:p>
      </dgm:t>
    </dgm:pt>
    <dgm:pt modelId="{9B1DC7BF-287C-43B9-A7DA-03139C6C60BC}" type="parTrans" cxnId="{343DAE00-74C8-40D9-A75F-225B7BCB7C1A}">
      <dgm:prSet/>
      <dgm:spPr/>
      <dgm:t>
        <a:bodyPr/>
        <a:lstStyle/>
        <a:p>
          <a:endParaRPr lang="ru-RU"/>
        </a:p>
      </dgm:t>
    </dgm:pt>
    <dgm:pt modelId="{74721ED0-6EF8-41C5-88C3-FC814DF81957}" type="sibTrans" cxnId="{343DAE00-74C8-40D9-A75F-225B7BCB7C1A}">
      <dgm:prSet/>
      <dgm:spPr/>
      <dgm:t>
        <a:bodyPr/>
        <a:lstStyle/>
        <a:p>
          <a:endParaRPr lang="ru-RU"/>
        </a:p>
      </dgm:t>
    </dgm:pt>
    <dgm:pt modelId="{982EBD60-C338-4E70-B2F7-D863BBAF2B03}">
      <dgm:prSet phldrT="[Текст]"/>
      <dgm:spPr/>
      <dgm:t>
        <a:bodyPr/>
        <a:lstStyle/>
        <a:p>
          <a:r>
            <a:rPr lang="ru-RU" dirty="0" smtClean="0"/>
            <a:t>результативные</a:t>
          </a:r>
          <a:endParaRPr lang="ru-RU" dirty="0"/>
        </a:p>
      </dgm:t>
    </dgm:pt>
    <dgm:pt modelId="{8F61D94E-8A27-4779-BF13-4E304F325FED}" type="parTrans" cxnId="{8873F9F1-6619-44B8-A9FB-3B6CAC33D0E7}">
      <dgm:prSet/>
      <dgm:spPr/>
      <dgm:t>
        <a:bodyPr/>
        <a:lstStyle/>
        <a:p>
          <a:endParaRPr lang="ru-RU"/>
        </a:p>
      </dgm:t>
    </dgm:pt>
    <dgm:pt modelId="{49D89602-74DF-4F5A-A353-3D55C042585B}" type="sibTrans" cxnId="{8873F9F1-6619-44B8-A9FB-3B6CAC33D0E7}">
      <dgm:prSet/>
      <dgm:spPr/>
      <dgm:t>
        <a:bodyPr/>
        <a:lstStyle/>
        <a:p>
          <a:endParaRPr lang="ru-RU"/>
        </a:p>
      </dgm:t>
    </dgm:pt>
    <dgm:pt modelId="{6D81C8FF-859C-4A5E-ADEC-9716DAA9341A}">
      <dgm:prSet phldrT="[Текст]"/>
      <dgm:spPr/>
      <dgm:t>
        <a:bodyPr/>
        <a:lstStyle/>
        <a:p>
          <a:r>
            <a:rPr lang="ru-RU" dirty="0" smtClean="0"/>
            <a:t>По способу формирования</a:t>
          </a:r>
          <a:endParaRPr lang="ru-RU" dirty="0"/>
        </a:p>
      </dgm:t>
    </dgm:pt>
    <dgm:pt modelId="{0B01EA27-668D-4420-89A9-447777704F9C}" type="parTrans" cxnId="{BCCC5954-DD4C-42B8-95B0-40BC8FBA0CB1}">
      <dgm:prSet/>
      <dgm:spPr/>
      <dgm:t>
        <a:bodyPr/>
        <a:lstStyle/>
        <a:p>
          <a:endParaRPr lang="ru-RU"/>
        </a:p>
      </dgm:t>
    </dgm:pt>
    <dgm:pt modelId="{739B2FD5-87A5-491F-8E17-255F833E55BB}" type="sibTrans" cxnId="{BCCC5954-DD4C-42B8-95B0-40BC8FBA0CB1}">
      <dgm:prSet/>
      <dgm:spPr/>
      <dgm:t>
        <a:bodyPr/>
        <a:lstStyle/>
        <a:p>
          <a:endParaRPr lang="ru-RU"/>
        </a:p>
      </dgm:t>
    </dgm:pt>
    <dgm:pt modelId="{D41DCF77-3474-4DB3-A1AB-0A1273919F02}">
      <dgm:prSet phldrT="[Текст]"/>
      <dgm:spPr/>
      <dgm:t>
        <a:bodyPr/>
        <a:lstStyle/>
        <a:p>
          <a:r>
            <a:rPr lang="ru-RU" dirty="0" smtClean="0"/>
            <a:t>нормативные</a:t>
          </a:r>
          <a:endParaRPr lang="ru-RU" dirty="0"/>
        </a:p>
      </dgm:t>
    </dgm:pt>
    <dgm:pt modelId="{92B0552E-55BA-4D62-9C34-61F1755EA622}" type="parTrans" cxnId="{F08B5F87-02D1-447B-8564-F59670F6A99B}">
      <dgm:prSet/>
      <dgm:spPr/>
      <dgm:t>
        <a:bodyPr/>
        <a:lstStyle/>
        <a:p>
          <a:endParaRPr lang="ru-RU"/>
        </a:p>
      </dgm:t>
    </dgm:pt>
    <dgm:pt modelId="{81B1FB8B-3C24-49E8-834E-B4E5936CF39E}" type="sibTrans" cxnId="{F08B5F87-02D1-447B-8564-F59670F6A99B}">
      <dgm:prSet/>
      <dgm:spPr/>
      <dgm:t>
        <a:bodyPr/>
        <a:lstStyle/>
        <a:p>
          <a:endParaRPr lang="ru-RU"/>
        </a:p>
      </dgm:t>
    </dgm:pt>
    <dgm:pt modelId="{C55AF371-6F83-4118-B18B-2FF0BE8E29FE}">
      <dgm:prSet phldrT="[Текст]"/>
      <dgm:spPr/>
      <dgm:t>
        <a:bodyPr/>
        <a:lstStyle/>
        <a:p>
          <a:r>
            <a:rPr lang="ru-RU" dirty="0" smtClean="0"/>
            <a:t>Плановые</a:t>
          </a:r>
          <a:endParaRPr lang="ru-RU" dirty="0"/>
        </a:p>
      </dgm:t>
    </dgm:pt>
    <dgm:pt modelId="{3160E5BB-1D26-44FA-A957-C74011A32A48}" type="parTrans" cxnId="{F642D71D-98D0-473B-8074-F2856964B89D}">
      <dgm:prSet/>
      <dgm:spPr/>
      <dgm:t>
        <a:bodyPr/>
        <a:lstStyle/>
        <a:p>
          <a:endParaRPr lang="ru-RU"/>
        </a:p>
      </dgm:t>
    </dgm:pt>
    <dgm:pt modelId="{BF101B4E-BACE-4BA9-BF29-EFC2D8AAF916}" type="sibTrans" cxnId="{F642D71D-98D0-473B-8074-F2856964B89D}">
      <dgm:prSet/>
      <dgm:spPr/>
      <dgm:t>
        <a:bodyPr/>
        <a:lstStyle/>
        <a:p>
          <a:endParaRPr lang="ru-RU"/>
        </a:p>
      </dgm:t>
    </dgm:pt>
    <dgm:pt modelId="{EF9DF45F-C29E-475D-81E8-2B4220194363}">
      <dgm:prSet phldrT="[Текст]"/>
      <dgm:spPr/>
      <dgm:t>
        <a:bodyPr/>
        <a:lstStyle/>
        <a:p>
          <a:r>
            <a:rPr lang="ru-RU" dirty="0" smtClean="0"/>
            <a:t>Отчётные</a:t>
          </a:r>
          <a:endParaRPr lang="ru-RU" dirty="0"/>
        </a:p>
      </dgm:t>
    </dgm:pt>
    <dgm:pt modelId="{F4D468C5-953E-4BFC-A49E-5E99DD1277AC}" type="parTrans" cxnId="{2FC80639-F693-4662-B350-1B47DC4BAC6B}">
      <dgm:prSet/>
      <dgm:spPr/>
      <dgm:t>
        <a:bodyPr/>
        <a:lstStyle/>
        <a:p>
          <a:endParaRPr lang="ru-RU"/>
        </a:p>
      </dgm:t>
    </dgm:pt>
    <dgm:pt modelId="{37806CFB-58E0-490C-B4F4-696AFBE4FAFF}" type="sibTrans" cxnId="{2FC80639-F693-4662-B350-1B47DC4BAC6B}">
      <dgm:prSet/>
      <dgm:spPr/>
      <dgm:t>
        <a:bodyPr/>
        <a:lstStyle/>
        <a:p>
          <a:endParaRPr lang="ru-RU"/>
        </a:p>
      </dgm:t>
    </dgm:pt>
    <dgm:pt modelId="{73E6846C-CB09-4DBE-A9A1-5DD453782C29}">
      <dgm:prSet phldrT="[Текст]"/>
      <dgm:spPr/>
      <dgm:t>
        <a:bodyPr/>
        <a:lstStyle/>
        <a:p>
          <a:r>
            <a:rPr lang="ru-RU" dirty="0" smtClean="0"/>
            <a:t>Аналитические (оценочные)</a:t>
          </a:r>
          <a:endParaRPr lang="ru-RU" dirty="0"/>
        </a:p>
      </dgm:t>
    </dgm:pt>
    <dgm:pt modelId="{5A9C82FD-49D9-4F84-A095-A9B915AD928D}" type="parTrans" cxnId="{63763893-35A1-461D-A3F3-DF2062A06C30}">
      <dgm:prSet/>
      <dgm:spPr/>
      <dgm:t>
        <a:bodyPr/>
        <a:lstStyle/>
        <a:p>
          <a:endParaRPr lang="ru-RU"/>
        </a:p>
      </dgm:t>
    </dgm:pt>
    <dgm:pt modelId="{426A2280-3BF6-4D5A-8900-9744E07ADE52}" type="sibTrans" cxnId="{63763893-35A1-461D-A3F3-DF2062A06C30}">
      <dgm:prSet/>
      <dgm:spPr/>
      <dgm:t>
        <a:bodyPr/>
        <a:lstStyle/>
        <a:p>
          <a:endParaRPr lang="ru-RU"/>
        </a:p>
      </dgm:t>
    </dgm:pt>
    <dgm:pt modelId="{B87A7E7B-633F-4714-9A44-8CAFC35E70B9}">
      <dgm:prSet phldrT="[Текст]"/>
      <dgm:spPr/>
      <dgm:t>
        <a:bodyPr/>
        <a:lstStyle/>
        <a:p>
          <a:r>
            <a:rPr lang="ru-RU" dirty="0" smtClean="0"/>
            <a:t>По единицам измерения</a:t>
          </a:r>
          <a:endParaRPr lang="ru-RU" dirty="0"/>
        </a:p>
      </dgm:t>
    </dgm:pt>
    <dgm:pt modelId="{8FE706D9-E429-4E77-8FFB-6521556FA35D}" type="parTrans" cxnId="{0FDD2417-E5F2-4E9D-820A-A367CB87A4A8}">
      <dgm:prSet/>
      <dgm:spPr/>
      <dgm:t>
        <a:bodyPr/>
        <a:lstStyle/>
        <a:p>
          <a:endParaRPr lang="ru-RU"/>
        </a:p>
      </dgm:t>
    </dgm:pt>
    <dgm:pt modelId="{C241B2D1-6987-4489-AD69-453248F1A0EF}" type="sibTrans" cxnId="{0FDD2417-E5F2-4E9D-820A-A367CB87A4A8}">
      <dgm:prSet/>
      <dgm:spPr/>
      <dgm:t>
        <a:bodyPr/>
        <a:lstStyle/>
        <a:p>
          <a:endParaRPr lang="ru-RU"/>
        </a:p>
      </dgm:t>
    </dgm:pt>
    <dgm:pt modelId="{4A3C38DC-EBDC-462C-BF12-528FF434EBA3}">
      <dgm:prSet phldrT="[Текст]"/>
      <dgm:spPr/>
      <dgm:t>
        <a:bodyPr/>
        <a:lstStyle/>
        <a:p>
          <a:r>
            <a:rPr lang="ru-RU" dirty="0" smtClean="0"/>
            <a:t>Натуральные</a:t>
          </a:r>
          <a:endParaRPr lang="ru-RU" dirty="0"/>
        </a:p>
      </dgm:t>
    </dgm:pt>
    <dgm:pt modelId="{F43DB860-9E77-4DBD-BD1C-EF6736C8D9B9}" type="parTrans" cxnId="{053DB947-54ED-4923-99C0-0AEDFE8D49D7}">
      <dgm:prSet/>
      <dgm:spPr/>
      <dgm:t>
        <a:bodyPr/>
        <a:lstStyle/>
        <a:p>
          <a:endParaRPr lang="ru-RU"/>
        </a:p>
      </dgm:t>
    </dgm:pt>
    <dgm:pt modelId="{F17ABAB3-6F42-45BA-9E65-FE4815B95DC5}" type="sibTrans" cxnId="{053DB947-54ED-4923-99C0-0AEDFE8D49D7}">
      <dgm:prSet/>
      <dgm:spPr/>
      <dgm:t>
        <a:bodyPr/>
        <a:lstStyle/>
        <a:p>
          <a:endParaRPr lang="ru-RU"/>
        </a:p>
      </dgm:t>
    </dgm:pt>
    <dgm:pt modelId="{C62A1DDE-1566-4C38-ABBE-F3F409A0852F}">
      <dgm:prSet phldrT="[Текст]"/>
      <dgm:spPr/>
      <dgm:t>
        <a:bodyPr/>
        <a:lstStyle/>
        <a:p>
          <a:r>
            <a:rPr lang="ru-RU" dirty="0" smtClean="0"/>
            <a:t>Условно-натуральные</a:t>
          </a:r>
          <a:endParaRPr lang="ru-RU" dirty="0"/>
        </a:p>
      </dgm:t>
    </dgm:pt>
    <dgm:pt modelId="{387608D7-F4EE-478D-90A6-BAAFFF39E000}" type="parTrans" cxnId="{37351045-1F0F-46CC-B102-7AA58854E6FA}">
      <dgm:prSet/>
      <dgm:spPr/>
      <dgm:t>
        <a:bodyPr/>
        <a:lstStyle/>
        <a:p>
          <a:endParaRPr lang="ru-RU"/>
        </a:p>
      </dgm:t>
    </dgm:pt>
    <dgm:pt modelId="{EDFF7445-C912-49C6-9631-17273D8CD1E4}" type="sibTrans" cxnId="{37351045-1F0F-46CC-B102-7AA58854E6FA}">
      <dgm:prSet/>
      <dgm:spPr/>
      <dgm:t>
        <a:bodyPr/>
        <a:lstStyle/>
        <a:p>
          <a:endParaRPr lang="ru-RU"/>
        </a:p>
      </dgm:t>
    </dgm:pt>
    <dgm:pt modelId="{F3DE6084-B7F3-404B-8F3C-37B13DE24516}">
      <dgm:prSet phldrT="[Текст]"/>
      <dgm:spPr/>
      <dgm:t>
        <a:bodyPr/>
        <a:lstStyle/>
        <a:p>
          <a:r>
            <a:rPr lang="ru-RU" dirty="0" smtClean="0"/>
            <a:t>стоимостные</a:t>
          </a:r>
          <a:endParaRPr lang="ru-RU" dirty="0"/>
        </a:p>
      </dgm:t>
    </dgm:pt>
    <dgm:pt modelId="{0F3FAFB7-A6AE-4820-8E92-866218F69A06}" type="parTrans" cxnId="{290C9AD7-E177-4CFF-96FB-D173678E3292}">
      <dgm:prSet/>
      <dgm:spPr/>
      <dgm:t>
        <a:bodyPr/>
        <a:lstStyle/>
        <a:p>
          <a:endParaRPr lang="ru-RU"/>
        </a:p>
      </dgm:t>
    </dgm:pt>
    <dgm:pt modelId="{23F10348-FDA8-4F8A-A64F-809FDC326030}" type="sibTrans" cxnId="{290C9AD7-E177-4CFF-96FB-D173678E3292}">
      <dgm:prSet/>
      <dgm:spPr/>
      <dgm:t>
        <a:bodyPr/>
        <a:lstStyle/>
        <a:p>
          <a:endParaRPr lang="ru-RU"/>
        </a:p>
      </dgm:t>
    </dgm:pt>
    <dgm:pt modelId="{B818DDF5-D447-4F68-ABD4-F6393300ED86}" type="pres">
      <dgm:prSet presAssocID="{3ABCC440-69DB-4153-A3E0-B04AE4B800DC}" presName="Name0" presStyleCnt="0">
        <dgm:presLayoutVars>
          <dgm:dir/>
          <dgm:resizeHandles val="exact"/>
        </dgm:presLayoutVars>
      </dgm:prSet>
      <dgm:spPr/>
      <dgm:t>
        <a:bodyPr/>
        <a:lstStyle/>
        <a:p>
          <a:endParaRPr lang="ru-RU"/>
        </a:p>
      </dgm:t>
    </dgm:pt>
    <dgm:pt modelId="{5F20F0CF-FFA5-466D-97F2-01B4FB19CA82}" type="pres">
      <dgm:prSet presAssocID="{C2BD2928-CC09-4934-ACC0-20EA0DA4F93A}" presName="node" presStyleLbl="node1" presStyleIdx="0" presStyleCnt="3" custLinFactX="200000" custLinFactNeighborX="200513" custLinFactNeighborY="-14">
        <dgm:presLayoutVars>
          <dgm:bulletEnabled val="1"/>
        </dgm:presLayoutVars>
      </dgm:prSet>
      <dgm:spPr/>
      <dgm:t>
        <a:bodyPr/>
        <a:lstStyle/>
        <a:p>
          <a:endParaRPr lang="ru-RU"/>
        </a:p>
      </dgm:t>
    </dgm:pt>
    <dgm:pt modelId="{39629742-6B33-418B-84E6-46E859215025}" type="pres">
      <dgm:prSet presAssocID="{01B37CE4-8280-47D4-9FA4-07A771F9A7F6}" presName="sibTrans" presStyleCnt="0"/>
      <dgm:spPr/>
    </dgm:pt>
    <dgm:pt modelId="{CE205D90-77BC-4FFC-B7A1-9D6A7EF6E64E}" type="pres">
      <dgm:prSet presAssocID="{6D81C8FF-859C-4A5E-ADEC-9716DAA9341A}" presName="node" presStyleLbl="node1" presStyleIdx="1" presStyleCnt="3">
        <dgm:presLayoutVars>
          <dgm:bulletEnabled val="1"/>
        </dgm:presLayoutVars>
      </dgm:prSet>
      <dgm:spPr/>
      <dgm:t>
        <a:bodyPr/>
        <a:lstStyle/>
        <a:p>
          <a:endParaRPr lang="ru-RU"/>
        </a:p>
      </dgm:t>
    </dgm:pt>
    <dgm:pt modelId="{1D7AF771-90F8-4922-BDEF-FB68F3DD11B4}" type="pres">
      <dgm:prSet presAssocID="{739B2FD5-87A5-491F-8E17-255F833E55BB}" presName="sibTrans" presStyleCnt="0"/>
      <dgm:spPr/>
    </dgm:pt>
    <dgm:pt modelId="{52182832-541C-4290-A85E-3DB990853574}" type="pres">
      <dgm:prSet presAssocID="{B87A7E7B-633F-4714-9A44-8CAFC35E70B9}" presName="node" presStyleLbl="node1" presStyleIdx="2" presStyleCnt="3" custLinFactX="-200000" custLinFactNeighborX="-200513" custLinFactNeighborY="-14">
        <dgm:presLayoutVars>
          <dgm:bulletEnabled val="1"/>
        </dgm:presLayoutVars>
      </dgm:prSet>
      <dgm:spPr/>
      <dgm:t>
        <a:bodyPr/>
        <a:lstStyle/>
        <a:p>
          <a:endParaRPr lang="ru-RU"/>
        </a:p>
      </dgm:t>
    </dgm:pt>
  </dgm:ptLst>
  <dgm:cxnLst>
    <dgm:cxn modelId="{F08B5F87-02D1-447B-8564-F59670F6A99B}" srcId="{6D81C8FF-859C-4A5E-ADEC-9716DAA9341A}" destId="{D41DCF77-3474-4DB3-A1AB-0A1273919F02}" srcOrd="0" destOrd="0" parTransId="{92B0552E-55BA-4D62-9C34-61F1755EA622}" sibTransId="{81B1FB8B-3C24-49E8-834E-B4E5936CF39E}"/>
    <dgm:cxn modelId="{F642D71D-98D0-473B-8074-F2856964B89D}" srcId="{6D81C8FF-859C-4A5E-ADEC-9716DAA9341A}" destId="{C55AF371-6F83-4118-B18B-2FF0BE8E29FE}" srcOrd="1" destOrd="0" parTransId="{3160E5BB-1D26-44FA-A957-C74011A32A48}" sibTransId="{BF101B4E-BACE-4BA9-BF29-EFC2D8AAF916}"/>
    <dgm:cxn modelId="{C9480225-E250-4D20-8C3F-958E13DFF8B6}" type="presOf" srcId="{6D81C8FF-859C-4A5E-ADEC-9716DAA9341A}" destId="{CE205D90-77BC-4FFC-B7A1-9D6A7EF6E64E}" srcOrd="0" destOrd="0" presId="urn:microsoft.com/office/officeart/2005/8/layout/hList6"/>
    <dgm:cxn modelId="{37D11322-FC74-4402-B419-AF9CBDEBE8FC}" type="presOf" srcId="{B87A7E7B-633F-4714-9A44-8CAFC35E70B9}" destId="{52182832-541C-4290-A85E-3DB990853574}" srcOrd="0" destOrd="0" presId="urn:microsoft.com/office/officeart/2005/8/layout/hList6"/>
    <dgm:cxn modelId="{0CA4F56E-57F0-4BD9-9467-C56A9B8AFCE0}" type="presOf" srcId="{D41DCF77-3474-4DB3-A1AB-0A1273919F02}" destId="{CE205D90-77BC-4FFC-B7A1-9D6A7EF6E64E}" srcOrd="0" destOrd="1" presId="urn:microsoft.com/office/officeart/2005/8/layout/hList6"/>
    <dgm:cxn modelId="{6D08895F-8F1C-4062-B872-C1C776BA3E68}" type="presOf" srcId="{C2BD2928-CC09-4934-ACC0-20EA0DA4F93A}" destId="{5F20F0CF-FFA5-466D-97F2-01B4FB19CA82}" srcOrd="0" destOrd="0" presId="urn:microsoft.com/office/officeart/2005/8/layout/hList6"/>
    <dgm:cxn modelId="{E1C02808-6532-4147-A6AB-D2AB333B4599}" type="presOf" srcId="{C55AF371-6F83-4118-B18B-2FF0BE8E29FE}" destId="{CE205D90-77BC-4FFC-B7A1-9D6A7EF6E64E}" srcOrd="0" destOrd="2" presId="urn:microsoft.com/office/officeart/2005/8/layout/hList6"/>
    <dgm:cxn modelId="{290C9AD7-E177-4CFF-96FB-D173678E3292}" srcId="{B87A7E7B-633F-4714-9A44-8CAFC35E70B9}" destId="{F3DE6084-B7F3-404B-8F3C-37B13DE24516}" srcOrd="2" destOrd="0" parTransId="{0F3FAFB7-A6AE-4820-8E92-866218F69A06}" sibTransId="{23F10348-FDA8-4F8A-A64F-809FDC326030}"/>
    <dgm:cxn modelId="{805858D9-B4B8-41DB-9E30-EE70330DF255}" type="presOf" srcId="{73E6846C-CB09-4DBE-A9A1-5DD453782C29}" destId="{CE205D90-77BC-4FFC-B7A1-9D6A7EF6E64E}" srcOrd="0" destOrd="4" presId="urn:microsoft.com/office/officeart/2005/8/layout/hList6"/>
    <dgm:cxn modelId="{044BB190-4E8B-4A67-AAD6-A9439D42FAC8}" type="presOf" srcId="{3ABCC440-69DB-4153-A3E0-B04AE4B800DC}" destId="{B818DDF5-D447-4F68-ABD4-F6393300ED86}" srcOrd="0" destOrd="0" presId="urn:microsoft.com/office/officeart/2005/8/layout/hList6"/>
    <dgm:cxn modelId="{63763893-35A1-461D-A3F3-DF2062A06C30}" srcId="{6D81C8FF-859C-4A5E-ADEC-9716DAA9341A}" destId="{73E6846C-CB09-4DBE-A9A1-5DD453782C29}" srcOrd="3" destOrd="0" parTransId="{5A9C82FD-49D9-4F84-A095-A9B915AD928D}" sibTransId="{426A2280-3BF6-4D5A-8900-9744E07ADE52}"/>
    <dgm:cxn modelId="{4E0BC889-43CC-4260-B1F5-82EED4CE3790}" type="presOf" srcId="{982EBD60-C338-4E70-B2F7-D863BBAF2B03}" destId="{5F20F0CF-FFA5-466D-97F2-01B4FB19CA82}" srcOrd="0" destOrd="2" presId="urn:microsoft.com/office/officeart/2005/8/layout/hList6"/>
    <dgm:cxn modelId="{8873F9F1-6619-44B8-A9FB-3B6CAC33D0E7}" srcId="{C2BD2928-CC09-4934-ACC0-20EA0DA4F93A}" destId="{982EBD60-C338-4E70-B2F7-D863BBAF2B03}" srcOrd="1" destOrd="0" parTransId="{8F61D94E-8A27-4779-BF13-4E304F325FED}" sibTransId="{49D89602-74DF-4F5A-A353-3D55C042585B}"/>
    <dgm:cxn modelId="{3E053457-B52F-4DD9-AA20-FDE1BC2E3EF8}" type="presOf" srcId="{4A3C38DC-EBDC-462C-BF12-528FF434EBA3}" destId="{52182832-541C-4290-A85E-3DB990853574}" srcOrd="0" destOrd="1" presId="urn:microsoft.com/office/officeart/2005/8/layout/hList6"/>
    <dgm:cxn modelId="{37351045-1F0F-46CC-B102-7AA58854E6FA}" srcId="{B87A7E7B-633F-4714-9A44-8CAFC35E70B9}" destId="{C62A1DDE-1566-4C38-ABBE-F3F409A0852F}" srcOrd="1" destOrd="0" parTransId="{387608D7-F4EE-478D-90A6-BAAFFF39E000}" sibTransId="{EDFF7445-C912-49C6-9631-17273D8CD1E4}"/>
    <dgm:cxn modelId="{0FDD2417-E5F2-4E9D-820A-A367CB87A4A8}" srcId="{3ABCC440-69DB-4153-A3E0-B04AE4B800DC}" destId="{B87A7E7B-633F-4714-9A44-8CAFC35E70B9}" srcOrd="2" destOrd="0" parTransId="{8FE706D9-E429-4E77-8FFB-6521556FA35D}" sibTransId="{C241B2D1-6987-4489-AD69-453248F1A0EF}"/>
    <dgm:cxn modelId="{A8F636ED-F52B-4F7D-8D60-4534309A25F9}" type="presOf" srcId="{EF9DF45F-C29E-475D-81E8-2B4220194363}" destId="{CE205D90-77BC-4FFC-B7A1-9D6A7EF6E64E}" srcOrd="0" destOrd="3" presId="urn:microsoft.com/office/officeart/2005/8/layout/hList6"/>
    <dgm:cxn modelId="{92FCFA04-03DE-4A3F-ACB1-6052391259C7}" type="presOf" srcId="{BA3E4800-4DA2-4CA7-818F-740452F692C4}" destId="{5F20F0CF-FFA5-466D-97F2-01B4FB19CA82}" srcOrd="0" destOrd="1" presId="urn:microsoft.com/office/officeart/2005/8/layout/hList6"/>
    <dgm:cxn modelId="{053DB947-54ED-4923-99C0-0AEDFE8D49D7}" srcId="{B87A7E7B-633F-4714-9A44-8CAFC35E70B9}" destId="{4A3C38DC-EBDC-462C-BF12-528FF434EBA3}" srcOrd="0" destOrd="0" parTransId="{F43DB860-9E77-4DBD-BD1C-EF6736C8D9B9}" sibTransId="{F17ABAB3-6F42-45BA-9E65-FE4815B95DC5}"/>
    <dgm:cxn modelId="{8AB0CEF4-A625-4DF8-9AE2-0259AE274DE7}" type="presOf" srcId="{F3DE6084-B7F3-404B-8F3C-37B13DE24516}" destId="{52182832-541C-4290-A85E-3DB990853574}" srcOrd="0" destOrd="3" presId="urn:microsoft.com/office/officeart/2005/8/layout/hList6"/>
    <dgm:cxn modelId="{BCCC5954-DD4C-42B8-95B0-40BC8FBA0CB1}" srcId="{3ABCC440-69DB-4153-A3E0-B04AE4B800DC}" destId="{6D81C8FF-859C-4A5E-ADEC-9716DAA9341A}" srcOrd="1" destOrd="0" parTransId="{0B01EA27-668D-4420-89A9-447777704F9C}" sibTransId="{739B2FD5-87A5-491F-8E17-255F833E55BB}"/>
    <dgm:cxn modelId="{6B43C822-4D99-4B9F-868E-11418422EFA3}" srcId="{3ABCC440-69DB-4153-A3E0-B04AE4B800DC}" destId="{C2BD2928-CC09-4934-ACC0-20EA0DA4F93A}" srcOrd="0" destOrd="0" parTransId="{4C3260D6-CD62-4A16-AB0D-CCF55DD40790}" sibTransId="{01B37CE4-8280-47D4-9FA4-07A771F9A7F6}"/>
    <dgm:cxn modelId="{343DAE00-74C8-40D9-A75F-225B7BCB7C1A}" srcId="{C2BD2928-CC09-4934-ACC0-20EA0DA4F93A}" destId="{BA3E4800-4DA2-4CA7-818F-740452F692C4}" srcOrd="0" destOrd="0" parTransId="{9B1DC7BF-287C-43B9-A7DA-03139C6C60BC}" sibTransId="{74721ED0-6EF8-41C5-88C3-FC814DF81957}"/>
    <dgm:cxn modelId="{2FC80639-F693-4662-B350-1B47DC4BAC6B}" srcId="{6D81C8FF-859C-4A5E-ADEC-9716DAA9341A}" destId="{EF9DF45F-C29E-475D-81E8-2B4220194363}" srcOrd="2" destOrd="0" parTransId="{F4D468C5-953E-4BFC-A49E-5E99DD1277AC}" sibTransId="{37806CFB-58E0-490C-B4F4-696AFBE4FAFF}"/>
    <dgm:cxn modelId="{7898ED08-1439-49DC-A7B5-3057E99F5D3A}" type="presOf" srcId="{C62A1DDE-1566-4C38-ABBE-F3F409A0852F}" destId="{52182832-541C-4290-A85E-3DB990853574}" srcOrd="0" destOrd="2" presId="urn:microsoft.com/office/officeart/2005/8/layout/hList6"/>
    <dgm:cxn modelId="{48D34AF3-FC7F-4D81-B889-4780085FFD29}" type="presParOf" srcId="{B818DDF5-D447-4F68-ABD4-F6393300ED86}" destId="{5F20F0CF-FFA5-466D-97F2-01B4FB19CA82}" srcOrd="0" destOrd="0" presId="urn:microsoft.com/office/officeart/2005/8/layout/hList6"/>
    <dgm:cxn modelId="{4BD4200D-2DF7-4ADC-B68D-D0FFC9FBD01C}" type="presParOf" srcId="{B818DDF5-D447-4F68-ABD4-F6393300ED86}" destId="{39629742-6B33-418B-84E6-46E859215025}" srcOrd="1" destOrd="0" presId="urn:microsoft.com/office/officeart/2005/8/layout/hList6"/>
    <dgm:cxn modelId="{70CFFEE7-AA0D-4206-9089-AF6860931DCB}" type="presParOf" srcId="{B818DDF5-D447-4F68-ABD4-F6393300ED86}" destId="{CE205D90-77BC-4FFC-B7A1-9D6A7EF6E64E}" srcOrd="2" destOrd="0" presId="urn:microsoft.com/office/officeart/2005/8/layout/hList6"/>
    <dgm:cxn modelId="{B36A2ABB-5390-4103-B2B0-E46EA15A1074}" type="presParOf" srcId="{B818DDF5-D447-4F68-ABD4-F6393300ED86}" destId="{1D7AF771-90F8-4922-BDEF-FB68F3DD11B4}" srcOrd="3" destOrd="0" presId="urn:microsoft.com/office/officeart/2005/8/layout/hList6"/>
    <dgm:cxn modelId="{BE881A49-5B36-45A2-9141-9758D057EC4A}" type="presParOf" srcId="{B818DDF5-D447-4F68-ABD4-F6393300ED86}" destId="{52182832-541C-4290-A85E-3DB990853574}"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7B2E3B-5051-4646-B83D-5B47EBFA2264}" type="datetimeFigureOut">
              <a:rPr lang="ru-RU" smtClean="0"/>
              <a:t>23.10.2020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9C1CA-7D5A-43A4-9687-1F5FD52E4271}" type="slidenum">
              <a:rPr lang="ru-RU" smtClean="0"/>
              <a:t>‹#›</a:t>
            </a:fld>
            <a:endParaRPr lang="ru-RU"/>
          </a:p>
        </p:txBody>
      </p:sp>
    </p:spTree>
    <p:extLst>
      <p:ext uri="{BB962C8B-B14F-4D97-AF65-F5344CB8AC3E}">
        <p14:creationId xmlns:p14="http://schemas.microsoft.com/office/powerpoint/2010/main" val="2373921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1</a:t>
            </a:fld>
            <a:endParaRPr lang="ru-RU"/>
          </a:p>
        </p:txBody>
      </p:sp>
    </p:spTree>
    <p:extLst>
      <p:ext uri="{BB962C8B-B14F-4D97-AF65-F5344CB8AC3E}">
        <p14:creationId xmlns:p14="http://schemas.microsoft.com/office/powerpoint/2010/main" val="628524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 анализе хозяйственной деятельности используются разные виды относительных величин:</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планового задания, выполнения плана, динамики, структуры, координации. интенсивности, эффективности.</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Относительная величина планового задания</a:t>
            </a:r>
            <a:r>
              <a:rPr lang="ru-RU" sz="1200" kern="1200" dirty="0" smtClean="0">
                <a:solidFill>
                  <a:schemeClr val="tx1"/>
                </a:solidFill>
                <a:effectLst/>
                <a:latin typeface="+mn-lt"/>
                <a:ea typeface="+mn-ea"/>
                <a:cs typeface="+mn-cs"/>
              </a:rPr>
              <a:t> представляет собой отношение планового уровня показателя текущего года к его уровню в прошлом году или к среднему за три-пять предыдущих лет.</a:t>
            </a:r>
          </a:p>
          <a:p>
            <a:r>
              <a:rPr lang="ru-RU" sz="1200" b="1" i="1" kern="1200" dirty="0" smtClean="0">
                <a:solidFill>
                  <a:schemeClr val="tx1"/>
                </a:solidFill>
                <a:effectLst/>
                <a:latin typeface="+mn-lt"/>
                <a:ea typeface="+mn-ea"/>
                <a:cs typeface="+mn-cs"/>
              </a:rPr>
              <a:t>Относительная величина выполнения плана</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отношение между фактическим и плановым уровнем показателя, выраженное обычно в процентах.</a:t>
            </a:r>
          </a:p>
          <a:p>
            <a:r>
              <a:rPr lang="ru-RU" sz="1200" kern="1200" dirty="0" smtClean="0">
                <a:solidFill>
                  <a:schemeClr val="tx1"/>
                </a:solidFill>
                <a:effectLst/>
                <a:latin typeface="+mn-lt"/>
                <a:ea typeface="+mn-ea"/>
                <a:cs typeface="+mn-cs"/>
              </a:rPr>
              <a:t>Для характеристики изменения показателей за какой-либо промежуток времени используют</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относительные величины</a:t>
            </a:r>
            <a:r>
              <a:rPr lang="ru-RU" sz="1200"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динамики.</a:t>
            </a:r>
            <a:r>
              <a:rPr lang="ru-RU" sz="1200" kern="1200" dirty="0" smtClean="0">
                <a:solidFill>
                  <a:schemeClr val="tx1"/>
                </a:solidFill>
                <a:effectLst/>
                <a:latin typeface="+mn-lt"/>
                <a:ea typeface="+mn-ea"/>
                <a:cs typeface="+mn-cs"/>
              </a:rPr>
              <a:t> Их определяют путем деления величины показателя текущего периода на его уровень в предыдущем периоде (месяце, квартале, году). Называются они темпами роста (прироста) и выражаются обычно в процентах или коэффициентах. Относительные величины динамики могут быть</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базисными</a:t>
            </a:r>
            <a:r>
              <a:rPr lang="ru-RU" sz="1200" b="1" kern="1200" dirty="0" smtClean="0">
                <a:solidFill>
                  <a:schemeClr val="tx1"/>
                </a:solidFill>
                <a:effectLst/>
                <a:latin typeface="+mn-lt"/>
                <a:ea typeface="+mn-ea"/>
                <a:cs typeface="+mn-cs"/>
              </a:rPr>
              <a:t> и </a:t>
            </a:r>
            <a:r>
              <a:rPr lang="ru-RU" sz="1200" b="1" i="1" kern="1200" dirty="0" smtClean="0">
                <a:solidFill>
                  <a:schemeClr val="tx1"/>
                </a:solidFill>
                <a:effectLst/>
                <a:latin typeface="+mn-lt"/>
                <a:ea typeface="+mn-ea"/>
                <a:cs typeface="+mn-cs"/>
              </a:rPr>
              <a:t>цепными.</a:t>
            </a:r>
            <a:r>
              <a:rPr lang="ru-RU" sz="1200" kern="1200" dirty="0" smtClean="0">
                <a:solidFill>
                  <a:schemeClr val="tx1"/>
                </a:solidFill>
                <a:effectLst/>
                <a:latin typeface="+mn-lt"/>
                <a:ea typeface="+mn-ea"/>
                <a:cs typeface="+mn-cs"/>
              </a:rPr>
              <a:t> В первом случае каждый следующий уровень динамического ряда сравнивается с базисным годом, а в другом уровень показателя следующего года относится к предыдущему.</a:t>
            </a:r>
          </a:p>
          <a:p>
            <a:r>
              <a:rPr lang="ru-RU" sz="1200" b="1" i="1" kern="1200" dirty="0" smtClean="0">
                <a:solidFill>
                  <a:schemeClr val="tx1"/>
                </a:solidFill>
                <a:effectLst/>
                <a:latin typeface="+mn-lt"/>
                <a:ea typeface="+mn-ea"/>
                <a:cs typeface="+mn-cs"/>
              </a:rPr>
              <a:t>Показатель структуры</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относительная доля (удельный вес) части в общем, выраженная в процентах или коэффициентах. Например, удельный вес посевов зерновых культур в общей посевной площади, удельный вес рабочих в общем количестве работников предприятия.</a:t>
            </a:r>
          </a:p>
          <a:p>
            <a:r>
              <a:rPr lang="ru-RU" sz="1200" b="1" i="1" kern="1200" dirty="0" smtClean="0">
                <a:solidFill>
                  <a:schemeClr val="tx1"/>
                </a:solidFill>
                <a:effectLst/>
                <a:latin typeface="+mn-lt"/>
                <a:ea typeface="+mn-ea"/>
                <a:cs typeface="+mn-cs"/>
              </a:rPr>
              <a:t>Относительные величины координации</a:t>
            </a:r>
            <a:r>
              <a:rPr lang="ru-RU" sz="1200" kern="1200" dirty="0" smtClean="0">
                <a:solidFill>
                  <a:schemeClr val="tx1"/>
                </a:solidFill>
                <a:effectLst/>
                <a:latin typeface="+mn-lt"/>
                <a:ea typeface="+mn-ea"/>
                <a:cs typeface="+mn-cs"/>
              </a:rPr>
              <a:t> представляют собой соотношение частей целого между собой, например, активной и пассивной части основных производственных фондов, силовых и рабочих машин, собственного и заемного капитала и т.д.</a:t>
            </a:r>
          </a:p>
          <a:p>
            <a:r>
              <a:rPr lang="ru-RU" sz="1200" b="1" i="1" kern="1200" dirty="0" smtClean="0">
                <a:solidFill>
                  <a:schemeClr val="tx1"/>
                </a:solidFill>
                <a:effectLst/>
                <a:latin typeface="+mn-lt"/>
                <a:ea typeface="+mn-ea"/>
                <a:cs typeface="+mn-cs"/>
              </a:rPr>
              <a:t>Относительными величинами интенсивности</a:t>
            </a:r>
            <a:r>
              <a:rPr lang="ru-RU" sz="1200" kern="1200" dirty="0" smtClean="0">
                <a:solidFill>
                  <a:schemeClr val="tx1"/>
                </a:solidFill>
                <a:effectLst/>
                <a:latin typeface="+mn-lt"/>
                <a:ea typeface="+mn-ea"/>
                <a:cs typeface="+mn-cs"/>
              </a:rPr>
              <a:t> называются те, которые характеризуют степень распространенности, развития какого-либо явления в соответствующей среде, например, степень заболеваемости населения, процент рабочих высшей квалификации и т.д.</a:t>
            </a:r>
          </a:p>
          <a:p>
            <a:r>
              <a:rPr lang="ru-RU" sz="1200" b="1" i="1" kern="1200" dirty="0" smtClean="0">
                <a:solidFill>
                  <a:schemeClr val="tx1"/>
                </a:solidFill>
                <a:effectLst/>
                <a:latin typeface="+mn-lt"/>
                <a:ea typeface="+mn-ea"/>
                <a:cs typeface="+mn-cs"/>
              </a:rPr>
              <a:t>Относительные величины эффективности</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соотношение эффекта с ресурсами или затратами, например, производство продукции на 100 га сельскохозяйственной площади, на один рубль затрат, на одного рабочего и т.д.</a:t>
            </a:r>
          </a:p>
          <a:p>
            <a:r>
              <a:rPr lang="ru-RU" sz="1200" kern="1200" dirty="0" smtClean="0">
                <a:solidFill>
                  <a:schemeClr val="tx1"/>
                </a:solidFill>
                <a:effectLst/>
                <a:latin typeface="+mn-lt"/>
                <a:ea typeface="+mn-ea"/>
                <a:cs typeface="+mn-cs"/>
              </a:rPr>
              <a:t>В практике экономической работы наряду с абсолютными и относительными показателями очень часто применяются</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средние величины.</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 анализе хозяйственной деятельности используются разные типы средних величин:</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среднеарифметические (простые и взвешенные), среднегармонические, среднегеометрические, </a:t>
            </a:r>
            <a:r>
              <a:rPr lang="ru-RU" sz="1200" b="1" i="1" kern="1200" dirty="0" err="1" smtClean="0">
                <a:solidFill>
                  <a:schemeClr val="tx1"/>
                </a:solidFill>
                <a:effectLst/>
                <a:latin typeface="+mn-lt"/>
                <a:ea typeface="+mn-ea"/>
                <a:cs typeface="+mn-cs"/>
              </a:rPr>
              <a:t>среднехронологические</a:t>
            </a:r>
            <a:r>
              <a:rPr lang="ru-RU" sz="1200" b="1" i="1" kern="1200" dirty="0" smtClean="0">
                <a:solidFill>
                  <a:schemeClr val="tx1"/>
                </a:solidFill>
                <a:effectLst/>
                <a:latin typeface="+mn-lt"/>
                <a:ea typeface="+mn-ea"/>
                <a:cs typeface="+mn-cs"/>
              </a:rPr>
              <a:t>, среднеквадратические и др.</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При использовании средних величин в АХД следует учитывать, что они дают обобщенную характеристику явлений, основываясь на массовых данных. В этом их сила и недостаток. Нередко бывает, что за общими средними показателями, которые выглядят довольно неплохо, скрываются результаты плохо работающих бригад, цехов и других хозяйственных подразделений. За средними данными не видны и достижения передовиков производства. Поэтому при анализе необходимо раскрывать содержание средних величин, дополняя их </a:t>
            </a:r>
            <a:r>
              <a:rPr lang="ru-RU" sz="1200" kern="1200" dirty="0" err="1" smtClean="0">
                <a:solidFill>
                  <a:schemeClr val="tx1"/>
                </a:solidFill>
                <a:effectLst/>
                <a:latin typeface="+mn-lt"/>
                <a:ea typeface="+mn-ea"/>
                <a:cs typeface="+mn-cs"/>
              </a:rPr>
              <a:t>среднегрупповыми</a:t>
            </a:r>
            <a:r>
              <a:rPr lang="ru-RU" sz="1200" kern="1200" dirty="0" smtClean="0">
                <a:solidFill>
                  <a:schemeClr val="tx1"/>
                </a:solidFill>
                <a:effectLst/>
                <a:latin typeface="+mn-lt"/>
                <a:ea typeface="+mn-ea"/>
                <a:cs typeface="+mn-cs"/>
              </a:rPr>
              <a:t>, а в некоторых случаях и индивидуальными показателями.</a:t>
            </a:r>
          </a:p>
          <a:p>
            <a:r>
              <a:rPr lang="ru-RU" sz="1200" b="1" kern="1200" dirty="0" smtClean="0">
                <a:solidFill>
                  <a:schemeClr val="tx1"/>
                </a:solidFill>
                <a:effectLst/>
                <a:latin typeface="+mn-lt"/>
                <a:ea typeface="+mn-ea"/>
                <a:cs typeface="+mn-cs"/>
              </a:rPr>
              <a:t>Балансовый способ</a:t>
            </a:r>
            <a:r>
              <a:rPr lang="ru-RU" sz="1200" kern="1200" dirty="0" smtClean="0">
                <a:solidFill>
                  <a:schemeClr val="tx1"/>
                </a:solidFill>
                <a:effectLst/>
                <a:latin typeface="+mn-lt"/>
                <a:ea typeface="+mn-ea"/>
                <a:cs typeface="+mn-cs"/>
              </a:rPr>
              <a:t> служит, главным образом, для отражения соотношений, пропорций двух групп взаимосвязанных и уравновешенных экономических показателей, итоги которых должны быть тождественными. Этот метод широко распространен в практике бухгалтерского учета и планирования. Но определенную роль он играет и в АХД.</a:t>
            </a:r>
          </a:p>
          <a:p>
            <a:r>
              <a:rPr lang="ru-RU" sz="1200" kern="1200" dirty="0" smtClean="0">
                <a:solidFill>
                  <a:schemeClr val="tx1"/>
                </a:solidFill>
                <a:effectLst/>
                <a:latin typeface="+mn-lt"/>
                <a:ea typeface="+mn-ea"/>
                <a:cs typeface="+mn-cs"/>
              </a:rPr>
              <a:t>Он широко используется при анализе обеспеченности предприятия трудовыми, финансовыми ресурсами, сырьем, топливом, материалами, основными средствами производства и т.д., а также при анализе полноты их использования.</a:t>
            </a:r>
          </a:p>
          <a:p>
            <a:r>
              <a:rPr lang="ru-RU" sz="1200" kern="1200" dirty="0" smtClean="0">
                <a:solidFill>
                  <a:schemeClr val="tx1"/>
                </a:solidFill>
                <a:effectLst/>
                <a:latin typeface="+mn-lt"/>
                <a:ea typeface="+mn-ea"/>
                <a:cs typeface="+mn-cs"/>
              </a:rPr>
              <a:t>Определяя, например, обеспеченность предприятия трудовыми ресурсами, составляют баланс, в котором, с одной стороны, показывается потребность в трудовых ресурсах, а с другой - фактическое их наличие.</a:t>
            </a:r>
          </a:p>
          <a:p>
            <a:r>
              <a:rPr lang="ru-RU" sz="1200" kern="1200" dirty="0" smtClean="0">
                <a:solidFill>
                  <a:schemeClr val="tx1"/>
                </a:solidFill>
                <a:effectLst/>
                <a:latin typeface="+mn-lt"/>
                <a:ea typeface="+mn-ea"/>
                <a:cs typeface="+mn-cs"/>
              </a:rPr>
              <a:t>При анализе использования трудовых ресурсов сравнивают возможный фонд рабочего времени с фактическим количеством отработанных часов, определяют причины сверхплановых потерь рабочего времени.</a:t>
            </a:r>
          </a:p>
          <a:p>
            <a:endParaRPr lang="ru-RU" sz="1200" kern="1200" dirty="0" smtClean="0">
              <a:solidFill>
                <a:schemeClr val="tx1"/>
              </a:solidFill>
              <a:effectLst/>
              <a:latin typeface="+mn-lt"/>
              <a:ea typeface="+mn-ea"/>
              <a:cs typeface="+mn-cs"/>
            </a:endParaRP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Важное условие, которое нужно соблюдать при анализе, — необходимость обеспечения сопоставимости показателей, поскольку сравнивать можно только качественно однородные величины. При этом должны быть учтены следующие требования:</a:t>
            </a:r>
          </a:p>
          <a:p>
            <a:r>
              <a:rPr lang="ru-RU" sz="1200" kern="1200" dirty="0" smtClean="0">
                <a:solidFill>
                  <a:schemeClr val="tx1"/>
                </a:solidFill>
                <a:effectLst/>
                <a:latin typeface="+mn-lt"/>
                <a:ea typeface="+mn-ea"/>
                <a:cs typeface="+mn-cs"/>
              </a:rPr>
              <a:t>единство объемных, стоимостных, качественных, структурных факторов;</a:t>
            </a:r>
          </a:p>
          <a:p>
            <a:r>
              <a:rPr lang="ru-RU" sz="1200" kern="1200" dirty="0" smtClean="0">
                <a:solidFill>
                  <a:schemeClr val="tx1"/>
                </a:solidFill>
                <a:effectLst/>
                <a:latin typeface="+mn-lt"/>
                <a:ea typeface="+mn-ea"/>
                <a:cs typeface="+mn-cs"/>
              </a:rPr>
              <a:t>единство промежутков или моментов времени, за которые были исчислены сравниваемые показатели;</a:t>
            </a:r>
          </a:p>
          <a:p>
            <a:r>
              <a:rPr lang="ru-RU" sz="1200" kern="1200" dirty="0" smtClean="0">
                <a:solidFill>
                  <a:schemeClr val="tx1"/>
                </a:solidFill>
                <a:effectLst/>
                <a:latin typeface="+mn-lt"/>
                <a:ea typeface="+mn-ea"/>
                <a:cs typeface="+mn-cs"/>
              </a:rPr>
              <a:t>сопоставимость исходных условий производства (технических, природных, климатических и т.д.);</a:t>
            </a:r>
          </a:p>
          <a:p>
            <a:r>
              <a:rPr lang="ru-RU" sz="1200" kern="1200" dirty="0" smtClean="0">
                <a:solidFill>
                  <a:schemeClr val="tx1"/>
                </a:solidFill>
                <a:effectLst/>
                <a:latin typeface="+mn-lt"/>
                <a:ea typeface="+mn-ea"/>
                <a:cs typeface="+mn-cs"/>
              </a:rPr>
              <a:t>единство методики исчисления показателей и их состава.</a:t>
            </a:r>
          </a:p>
          <a:p>
            <a:r>
              <a:rPr lang="ru-RU" sz="1200" kern="1200" dirty="0" smtClean="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11</a:t>
            </a:fld>
            <a:endParaRPr lang="ru-RU"/>
          </a:p>
        </p:txBody>
      </p:sp>
    </p:spTree>
    <p:extLst>
      <p:ext uri="{BB962C8B-B14F-4D97-AF65-F5344CB8AC3E}">
        <p14:creationId xmlns:p14="http://schemas.microsoft.com/office/powerpoint/2010/main" val="1885155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Все явления и процессы хозяйственной деятельности предприятий находятся во взаимосвязи, взаимозависимости. Одни из них непосредственно связаны между собой, другие -косвенно. Например, на величину валовой продукции непосредственное влияние оказывают такие факторы, как численность рабочих и уровень производительности их труда. Все другие факторы воздействуют на этот показатель косвенно.</a:t>
            </a:r>
          </a:p>
          <a:p>
            <a:r>
              <a:rPr lang="ru-RU" sz="1200" kern="1200" dirty="0" smtClean="0">
                <a:solidFill>
                  <a:schemeClr val="tx1"/>
                </a:solidFill>
                <a:effectLst/>
                <a:latin typeface="+mn-lt"/>
                <a:ea typeface="+mn-ea"/>
                <a:cs typeface="+mn-cs"/>
              </a:rPr>
              <a:t>Характеристика основных показателей:</a:t>
            </a:r>
          </a:p>
          <a:p>
            <a:r>
              <a:rPr lang="ru-RU" sz="1200" kern="1200" dirty="0" smtClean="0">
                <a:solidFill>
                  <a:schemeClr val="tx1"/>
                </a:solidFill>
                <a:effectLst/>
                <a:latin typeface="+mn-lt"/>
                <a:ea typeface="+mn-ea"/>
                <a:cs typeface="+mn-cs"/>
              </a:rPr>
              <a:t>При анализе, следует проверять количественные, качественные и результативные показатели. Количественные — отражают тонны, метры, часы. Качественные — выработку на 1 человека, фондоотдачу, норму выработки, среднюю з/плату. Результативные — рассматриваются как результат взаимодействия количественных и качественных показателей.</a:t>
            </a:r>
          </a:p>
          <a:p>
            <a:r>
              <a:rPr lang="en-US" sz="1200" kern="1200" dirty="0" smtClean="0">
                <a:solidFill>
                  <a:schemeClr val="tx1"/>
                </a:solidFill>
                <a:effectLst/>
                <a:latin typeface="+mn-lt"/>
                <a:ea typeface="+mn-ea"/>
                <a:cs typeface="+mn-cs"/>
              </a:rPr>
              <a:t>V</a:t>
            </a:r>
            <a:r>
              <a:rPr lang="ru-RU" sz="1200" kern="1200" dirty="0" smtClean="0">
                <a:solidFill>
                  <a:schemeClr val="tx1"/>
                </a:solidFill>
                <a:effectLst/>
                <a:latin typeface="+mn-lt"/>
                <a:ea typeface="+mn-ea"/>
                <a:cs typeface="+mn-cs"/>
              </a:rPr>
              <a:t> ТП = выработка * численность.</a:t>
            </a:r>
          </a:p>
          <a:p>
            <a:r>
              <a:rPr lang="ru-RU" sz="1200" kern="1200" dirty="0" smtClean="0">
                <a:solidFill>
                  <a:schemeClr val="tx1"/>
                </a:solidFill>
                <a:effectLst/>
                <a:latin typeface="+mn-lt"/>
                <a:ea typeface="+mn-ea"/>
                <a:cs typeface="+mn-cs"/>
              </a:rPr>
              <a:t>ФЗП = з/плата * численность.</a:t>
            </a:r>
          </a:p>
          <a:p>
            <a:r>
              <a:rPr lang="ru-RU" sz="1200" kern="1200" dirty="0" smtClean="0">
                <a:solidFill>
                  <a:schemeClr val="tx1"/>
                </a:solidFill>
                <a:effectLst/>
                <a:latin typeface="+mn-lt"/>
                <a:ea typeface="+mn-ea"/>
                <a:cs typeface="+mn-cs"/>
              </a:rPr>
              <a:t>Ф отдача = прибыль / Основные Средства.</a:t>
            </a:r>
          </a:p>
          <a:p>
            <a:r>
              <a:rPr lang="ru-RU" sz="1200" b="1" i="1" kern="1200" dirty="0" smtClean="0">
                <a:solidFill>
                  <a:schemeClr val="tx1"/>
                </a:solidFill>
                <a:effectLst/>
                <a:latin typeface="+mn-lt"/>
                <a:ea typeface="+mn-ea"/>
                <a:cs typeface="+mn-cs"/>
              </a:rPr>
              <a:t>Факторный анализ</a:t>
            </a:r>
            <a:r>
              <a:rPr lang="ru-RU" sz="1200" kern="1200" dirty="0" smtClean="0">
                <a:solidFill>
                  <a:schemeClr val="tx1"/>
                </a:solidFill>
                <a:effectLst/>
                <a:latin typeface="+mn-lt"/>
                <a:ea typeface="+mn-ea"/>
                <a:cs typeface="+mn-cs"/>
              </a:rPr>
              <a:t>  - изучение воздействия факторов на величину результативных показателей.</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Различают следующие</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типы факторного анализа:</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детерминированный и стохастический;</a:t>
            </a:r>
          </a:p>
          <a:p>
            <a:pPr lvl="0"/>
            <a:r>
              <a:rPr lang="ru-RU" sz="1200" kern="1200" dirty="0" smtClean="0">
                <a:solidFill>
                  <a:schemeClr val="tx1"/>
                </a:solidFill>
                <a:effectLst/>
                <a:latin typeface="+mn-lt"/>
                <a:ea typeface="+mn-ea"/>
                <a:cs typeface="+mn-cs"/>
              </a:rPr>
              <a:t>прямой и обратный;</a:t>
            </a:r>
          </a:p>
          <a:p>
            <a:pPr lvl="0"/>
            <a:r>
              <a:rPr lang="ru-RU" sz="1200" kern="1200" dirty="0" smtClean="0">
                <a:solidFill>
                  <a:schemeClr val="tx1"/>
                </a:solidFill>
                <a:effectLst/>
                <a:latin typeface="+mn-lt"/>
                <a:ea typeface="+mn-ea"/>
                <a:cs typeface="+mn-cs"/>
              </a:rPr>
              <a:t>одноступенчатый и многоступенчатый;</a:t>
            </a:r>
          </a:p>
          <a:p>
            <a:pPr lvl="0"/>
            <a:r>
              <a:rPr lang="ru-RU" sz="1200" kern="1200" dirty="0" smtClean="0">
                <a:solidFill>
                  <a:schemeClr val="tx1"/>
                </a:solidFill>
                <a:effectLst/>
                <a:latin typeface="+mn-lt"/>
                <a:ea typeface="+mn-ea"/>
                <a:cs typeface="+mn-cs"/>
              </a:rPr>
              <a:t>статический и динамичный;</a:t>
            </a:r>
          </a:p>
          <a:p>
            <a:pPr lvl="0"/>
            <a:r>
              <a:rPr lang="ru-RU" sz="1200" kern="1200" dirty="0" smtClean="0">
                <a:solidFill>
                  <a:schemeClr val="tx1"/>
                </a:solidFill>
                <a:effectLst/>
                <a:latin typeface="+mn-lt"/>
                <a:ea typeface="+mn-ea"/>
                <a:cs typeface="+mn-cs"/>
              </a:rPr>
              <a:t>ретроспективный и перспективный (прогнозный).</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12</a:t>
            </a:fld>
            <a:endParaRPr lang="ru-RU"/>
          </a:p>
        </p:txBody>
      </p:sp>
    </p:spTree>
    <p:extLst>
      <p:ext uri="{BB962C8B-B14F-4D97-AF65-F5344CB8AC3E}">
        <p14:creationId xmlns:p14="http://schemas.microsoft.com/office/powerpoint/2010/main" val="2937929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13</a:t>
            </a:fld>
            <a:endParaRPr lang="ru-RU"/>
          </a:p>
        </p:txBody>
      </p:sp>
    </p:spTree>
    <p:extLst>
      <p:ext uri="{BB962C8B-B14F-4D97-AF65-F5344CB8AC3E}">
        <p14:creationId xmlns:p14="http://schemas.microsoft.com/office/powerpoint/2010/main" val="44810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Анализ – это  расчленение целого на составные части и изучение их  связей и зависимостей.</a:t>
            </a:r>
            <a:endParaRPr lang="ru-RU" sz="1200" b="1"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Общетеоретический экономический анализ</a:t>
            </a:r>
            <a:r>
              <a:rPr lang="ru-RU" sz="1200" kern="1200" dirty="0" smtClean="0">
                <a:solidFill>
                  <a:schemeClr val="tx1"/>
                </a:solidFill>
                <a:effectLst/>
                <a:latin typeface="+mn-lt"/>
                <a:ea typeface="+mn-ea"/>
                <a:cs typeface="+mn-cs"/>
              </a:rPr>
              <a:t> изучает экономические явления и процессы на макроуровне (на уровне общественно-экономической формации, на государственном уровне национальной экономики и ее отдельных отраслей).</a:t>
            </a:r>
          </a:p>
          <a:p>
            <a:r>
              <a:rPr lang="ru-RU" sz="1200" kern="1200" dirty="0" smtClean="0">
                <a:solidFill>
                  <a:schemeClr val="tx1"/>
                </a:solidFill>
                <a:effectLst/>
                <a:latin typeface="+mn-lt"/>
                <a:ea typeface="+mn-ea"/>
                <a:cs typeface="+mn-cs"/>
              </a:rPr>
              <a:t>Э</a:t>
            </a:r>
            <a:r>
              <a:rPr lang="ru-RU" sz="1200" b="1" i="1" kern="1200" dirty="0" smtClean="0">
                <a:solidFill>
                  <a:schemeClr val="tx1"/>
                </a:solidFill>
                <a:effectLst/>
                <a:latin typeface="+mn-lt"/>
                <a:ea typeface="+mn-ea"/>
                <a:cs typeface="+mn-cs"/>
              </a:rPr>
              <a:t>кономический анализ на микроуровне — анализ хозяйственной деятельности</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который применяется для изучения экономики отдельных предприятий. </a:t>
            </a:r>
          </a:p>
          <a:p>
            <a:r>
              <a:rPr lang="ru-RU" sz="1200" b="1" kern="1200" dirty="0" smtClean="0">
                <a:solidFill>
                  <a:schemeClr val="tx1"/>
                </a:solidFill>
                <a:effectLst/>
                <a:latin typeface="+mn-lt"/>
                <a:ea typeface="+mn-ea"/>
                <a:cs typeface="+mn-cs"/>
              </a:rPr>
              <a:t>Предмет экономического анализа</a:t>
            </a:r>
            <a:r>
              <a:rPr lang="ru-RU" sz="1200" kern="1200" dirty="0" smtClean="0">
                <a:solidFill>
                  <a:schemeClr val="tx1"/>
                </a:solidFill>
                <a:effectLst/>
                <a:latin typeface="+mn-lt"/>
                <a:ea typeface="+mn-ea"/>
                <a:cs typeface="+mn-cs"/>
              </a:rPr>
              <a:t> - хозяйственная деятельность предприятия, то есть совокупность всех хозяйственных процессов, проис­ходящих на предприятии и выраженных в конкретном числовом измере­нии и изучаемых на базе всех видов учета и в </a:t>
            </a:r>
            <a:r>
              <a:rPr lang="ru-RU" sz="1200" kern="1200" dirty="0" err="1" smtClean="0">
                <a:solidFill>
                  <a:schemeClr val="tx1"/>
                </a:solidFill>
                <a:effectLst/>
                <a:latin typeface="+mn-lt"/>
                <a:ea typeface="+mn-ea"/>
                <a:cs typeface="+mn-cs"/>
              </a:rPr>
              <a:t>неучетной</a:t>
            </a:r>
            <a:r>
              <a:rPr lang="ru-RU" sz="1200" kern="1200" dirty="0" smtClean="0">
                <a:solidFill>
                  <a:schemeClr val="tx1"/>
                </a:solidFill>
                <a:effectLst/>
                <a:latin typeface="+mn-lt"/>
                <a:ea typeface="+mn-ea"/>
                <a:cs typeface="+mn-cs"/>
              </a:rPr>
              <a:t> информации.</a:t>
            </a:r>
          </a:p>
          <a:p>
            <a:r>
              <a:rPr lang="ru-RU" sz="1200" b="1" kern="1200" dirty="0" smtClean="0">
                <a:solidFill>
                  <a:schemeClr val="tx1"/>
                </a:solidFill>
                <a:effectLst/>
                <a:latin typeface="+mn-lt"/>
                <a:ea typeface="+mn-ea"/>
                <a:cs typeface="+mn-cs"/>
              </a:rPr>
              <a:t>Общая цель экономического анализа </a:t>
            </a:r>
            <a:r>
              <a:rPr lang="ru-RU" sz="1200" kern="1200" dirty="0" smtClean="0">
                <a:solidFill>
                  <a:schemeClr val="tx1"/>
                </a:solidFill>
                <a:effectLst/>
                <a:latin typeface="+mn-lt"/>
                <a:ea typeface="+mn-ea"/>
                <a:cs typeface="+mn-cs"/>
              </a:rPr>
              <a:t>- изыскание возможностей по­вышения эффективности хозяйственной деятельности предприятия. </a:t>
            </a:r>
          </a:p>
          <a:p>
            <a:r>
              <a:rPr lang="ru-RU" sz="1200" kern="1200" dirty="0" smtClean="0">
                <a:solidFill>
                  <a:schemeClr val="tx1"/>
                </a:solidFill>
                <a:effectLst/>
                <a:latin typeface="+mn-lt"/>
                <a:ea typeface="+mn-ea"/>
                <a:cs typeface="+mn-cs"/>
              </a:rPr>
              <a:t>В каждом конкретном экономическом исследовании цель определяется заказчиком. </a:t>
            </a:r>
          </a:p>
          <a:p>
            <a:r>
              <a:rPr lang="ru-RU" sz="1200" b="1" kern="1200" dirty="0" smtClean="0">
                <a:solidFill>
                  <a:schemeClr val="tx1"/>
                </a:solidFill>
                <a:effectLst/>
                <a:latin typeface="+mn-lt"/>
                <a:ea typeface="+mn-ea"/>
                <a:cs typeface="+mn-cs"/>
              </a:rPr>
              <a:t>Задачи экономического анализа:</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комплексная оценка результатов коммерческой деятельности по важ­нейшим показателям: выручка от продаж, финансовые результаты,  издержки про­изводства и обращения;</a:t>
            </a:r>
          </a:p>
          <a:p>
            <a:pPr lvl="0"/>
            <a:r>
              <a:rPr lang="ru-RU" sz="1200" kern="1200" dirty="0" smtClean="0">
                <a:solidFill>
                  <a:schemeClr val="tx1"/>
                </a:solidFill>
                <a:effectLst/>
                <a:latin typeface="+mn-lt"/>
                <a:ea typeface="+mn-ea"/>
                <a:cs typeface="+mn-cs"/>
              </a:rPr>
              <a:t>оценка результатов коммерческой деятельности структурных подраз­делений предприятия;</a:t>
            </a:r>
          </a:p>
          <a:p>
            <a:pPr lvl="0"/>
            <a:r>
              <a:rPr lang="ru-RU" sz="1200" kern="1200" dirty="0" smtClean="0">
                <a:solidFill>
                  <a:schemeClr val="tx1"/>
                </a:solidFill>
                <a:effectLst/>
                <a:latin typeface="+mn-lt"/>
                <a:ea typeface="+mn-ea"/>
                <a:cs typeface="+mn-cs"/>
              </a:rPr>
              <a:t>качественное и количественное исследование причин, повлиявших на результаты деятельности предприятия, то есть качественный и коли­чественный факторный анализ;</a:t>
            </a:r>
          </a:p>
          <a:p>
            <a:pPr lvl="0"/>
            <a:r>
              <a:rPr lang="ru-RU" sz="1200" kern="1200" dirty="0" smtClean="0">
                <a:solidFill>
                  <a:schemeClr val="tx1"/>
                </a:solidFill>
                <a:effectLst/>
                <a:latin typeface="+mn-lt"/>
                <a:ea typeface="+mn-ea"/>
                <a:cs typeface="+mn-cs"/>
              </a:rPr>
              <a:t>выявление резервов улучшения деятельности предприятия, повыше­ния эффективности его производства, маркетинга, снабжения и т.п.;</a:t>
            </a:r>
          </a:p>
          <a:p>
            <a:pPr lvl="0"/>
            <a:r>
              <a:rPr lang="ru-RU" sz="1200" kern="1200" dirty="0" smtClean="0">
                <a:solidFill>
                  <a:schemeClr val="tx1"/>
                </a:solidFill>
                <a:effectLst/>
                <a:latin typeface="+mn-lt"/>
                <a:ea typeface="+mn-ea"/>
                <a:cs typeface="+mn-cs"/>
              </a:rPr>
              <a:t>разработка вариантов мероприятий по использованию выявленных резервов и оценка их эффективности.</a:t>
            </a:r>
          </a:p>
          <a:p>
            <a:pPr lvl="0"/>
            <a:r>
              <a:rPr lang="ru-RU" sz="1200" kern="1200" dirty="0" smtClean="0">
                <a:solidFill>
                  <a:schemeClr val="tx1"/>
                </a:solidFill>
                <a:effectLst/>
                <a:latin typeface="+mn-lt"/>
                <a:ea typeface="+mn-ea"/>
                <a:cs typeface="+mn-cs"/>
              </a:rPr>
              <a:t>подготовка рекомендаций для принятия оптимальных управленческих решений по внедрению наиболее эффективных вариантов мероприятий, улучшающих деятельность предприятия, его специализирован­ных функций;</a:t>
            </a:r>
          </a:p>
          <a:p>
            <a:pPr lvl="0"/>
            <a:r>
              <a:rPr lang="ru-RU" sz="1200" kern="1200" dirty="0" smtClean="0">
                <a:solidFill>
                  <a:schemeClr val="tx1"/>
                </a:solidFill>
                <a:effectLst/>
                <a:latin typeface="+mn-lt"/>
                <a:ea typeface="+mn-ea"/>
                <a:cs typeface="+mn-cs"/>
              </a:rPr>
              <a:t>прогнозирование ожидаемых результатов деятельности предприятия.</a:t>
            </a:r>
          </a:p>
          <a:p>
            <a:r>
              <a:rPr lang="ru-RU" sz="1200" b="1" kern="1200" dirty="0" smtClean="0">
                <a:solidFill>
                  <a:schemeClr val="tx1"/>
                </a:solidFill>
                <a:effectLst/>
                <a:latin typeface="+mn-lt"/>
                <a:ea typeface="+mn-ea"/>
                <a:cs typeface="+mn-cs"/>
              </a:rPr>
              <a:t>Предмет АХД - </a:t>
            </a:r>
            <a:r>
              <a:rPr lang="ru-RU" sz="1200" b="0" kern="1200" dirty="0" smtClean="0">
                <a:solidFill>
                  <a:schemeClr val="tx1"/>
                </a:solidFill>
                <a:effectLst/>
                <a:latin typeface="+mn-lt"/>
                <a:ea typeface="+mn-ea"/>
                <a:cs typeface="+mn-cs"/>
              </a:rPr>
              <a:t>причинно-следственные связи экономических явлений и процессов.</a:t>
            </a:r>
            <a:endParaRPr lang="ru-RU" sz="1200" b="1"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Объекты </a:t>
            </a:r>
            <a:r>
              <a:rPr lang="ru-RU" sz="1200" kern="1200" dirty="0" smtClean="0">
                <a:solidFill>
                  <a:schemeClr val="tx1"/>
                </a:solidFill>
                <a:effectLst/>
                <a:latin typeface="+mn-lt"/>
                <a:ea typeface="+mn-ea"/>
                <a:cs typeface="+mn-cs"/>
              </a:rPr>
              <a:t>АХД - экономические результаты хозяйственной деятельности. Например, на промышленном предприятии к объектам анализа относятся производство и реализация продукции, ее себестоимость, т.д.</a:t>
            </a:r>
          </a:p>
          <a:p>
            <a:r>
              <a:rPr lang="ru-RU" sz="1200" kern="1200" dirty="0" smtClean="0">
                <a:solidFill>
                  <a:schemeClr val="tx1"/>
                </a:solidFill>
                <a:effectLst/>
                <a:latin typeface="+mn-lt"/>
                <a:ea typeface="+mn-ea"/>
                <a:cs typeface="+mn-cs"/>
              </a:rPr>
              <a:t> </a:t>
            </a:r>
          </a:p>
          <a:p>
            <a:r>
              <a:rPr lang="ru-RU" sz="1200" b="1" i="1" kern="1200" dirty="0" smtClean="0">
                <a:solidFill>
                  <a:schemeClr val="tx1"/>
                </a:solidFill>
                <a:effectLst/>
                <a:latin typeface="+mn-lt"/>
                <a:ea typeface="+mn-ea"/>
                <a:cs typeface="+mn-cs"/>
              </a:rPr>
              <a:t>Функции АХД: </a:t>
            </a:r>
            <a:endParaRPr lang="ru-RU" sz="1200" kern="1200" dirty="0" smtClean="0">
              <a:solidFill>
                <a:schemeClr val="tx1"/>
              </a:solidFill>
              <a:effectLst/>
              <a:latin typeface="+mn-lt"/>
              <a:ea typeface="+mn-ea"/>
              <a:cs typeface="+mn-cs"/>
            </a:endParaRPr>
          </a:p>
          <a:p>
            <a:pPr lvl="0"/>
            <a:r>
              <a:rPr lang="ru-RU" sz="1200" b="1" i="1" kern="1200" dirty="0" smtClean="0">
                <a:solidFill>
                  <a:schemeClr val="tx1"/>
                </a:solidFill>
                <a:effectLst/>
                <a:latin typeface="+mn-lt"/>
                <a:ea typeface="+mn-ea"/>
                <a:cs typeface="+mn-cs"/>
              </a:rPr>
              <a:t>Изучение характера действия экономических законов, установление закономерностей и тенденций экономических явлений и процессов в конкретных условиях предприятия.</a:t>
            </a:r>
            <a:r>
              <a:rPr lang="ru-RU" sz="1200" b="1" kern="1200" dirty="0" smtClean="0">
                <a:solidFill>
                  <a:schemeClr val="tx1"/>
                </a:solidFill>
                <a:effectLst/>
                <a:latin typeface="+mn-lt"/>
                <a:ea typeface="+mn-ea"/>
                <a:cs typeface="+mn-cs"/>
              </a:rPr>
              <a:t> </a:t>
            </a:r>
          </a:p>
          <a:p>
            <a:pPr lvl="0"/>
            <a:r>
              <a:rPr lang="ru-RU" sz="1200" b="1" i="1" kern="1200" dirty="0" smtClean="0">
                <a:solidFill>
                  <a:schemeClr val="tx1"/>
                </a:solidFill>
                <a:effectLst/>
                <a:latin typeface="+mn-lt"/>
                <a:ea typeface="+mn-ea"/>
                <a:cs typeface="+mn-cs"/>
              </a:rPr>
              <a:t>Научное обоснование текущих и перспективных планов.</a:t>
            </a:r>
            <a:endParaRPr lang="ru-RU" sz="1200" b="1" kern="1200" dirty="0" smtClean="0">
              <a:solidFill>
                <a:schemeClr val="tx1"/>
              </a:solidFill>
              <a:effectLst/>
              <a:latin typeface="+mn-lt"/>
              <a:ea typeface="+mn-ea"/>
              <a:cs typeface="+mn-cs"/>
            </a:endParaRPr>
          </a:p>
          <a:p>
            <a:pPr lvl="0"/>
            <a:r>
              <a:rPr lang="ru-RU" sz="1200" b="1" i="1" kern="1200" dirty="0" smtClean="0">
                <a:solidFill>
                  <a:schemeClr val="tx1"/>
                </a:solidFill>
                <a:effectLst/>
                <a:latin typeface="+mn-lt"/>
                <a:ea typeface="+mn-ea"/>
                <a:cs typeface="+mn-cs"/>
              </a:rPr>
              <a:t> Контроль за выполнением планов и управленческих решений, за экономным использованием ресурсов. </a:t>
            </a:r>
            <a:endParaRPr lang="ru-RU" sz="1200" b="1" kern="1200" dirty="0" smtClean="0">
              <a:solidFill>
                <a:schemeClr val="tx1"/>
              </a:solidFill>
              <a:effectLst/>
              <a:latin typeface="+mn-lt"/>
              <a:ea typeface="+mn-ea"/>
              <a:cs typeface="+mn-cs"/>
            </a:endParaRPr>
          </a:p>
          <a:p>
            <a:pPr lvl="0"/>
            <a:r>
              <a:rPr lang="ru-RU" sz="1200" b="1" i="1" kern="1200" dirty="0" smtClean="0">
                <a:solidFill>
                  <a:schemeClr val="tx1"/>
                </a:solidFill>
                <a:effectLst/>
                <a:latin typeface="+mn-lt"/>
                <a:ea typeface="+mn-ea"/>
                <a:cs typeface="+mn-cs"/>
              </a:rPr>
              <a:t>поиск резервов повышения эффективности производства на основе изучения передового опыта и достижений науки и практики.</a:t>
            </a:r>
            <a:endParaRPr lang="ru-RU" sz="1200" b="1" kern="1200" dirty="0" smtClean="0">
              <a:solidFill>
                <a:schemeClr val="tx1"/>
              </a:solidFill>
              <a:effectLst/>
              <a:latin typeface="+mn-lt"/>
              <a:ea typeface="+mn-ea"/>
              <a:cs typeface="+mn-cs"/>
            </a:endParaRPr>
          </a:p>
          <a:p>
            <a:pPr lvl="0"/>
            <a:r>
              <a:rPr lang="ru-RU" sz="1200" b="1" i="1" kern="1200" dirty="0" smtClean="0">
                <a:solidFill>
                  <a:schemeClr val="tx1"/>
                </a:solidFill>
                <a:effectLst/>
                <a:latin typeface="+mn-lt"/>
                <a:ea typeface="+mn-ea"/>
                <a:cs typeface="+mn-cs"/>
              </a:rPr>
              <a:t>оценка результатов деятельности предприятия по выполнению планов, достигнутому уровню развития экономики, использованию имеющихся возможностей. </a:t>
            </a:r>
            <a:endParaRPr lang="ru-RU" sz="1200" b="1" kern="1200" dirty="0" smtClean="0">
              <a:solidFill>
                <a:schemeClr val="tx1"/>
              </a:solidFill>
              <a:effectLst/>
              <a:latin typeface="+mn-lt"/>
              <a:ea typeface="+mn-ea"/>
              <a:cs typeface="+mn-cs"/>
            </a:endParaRPr>
          </a:p>
          <a:p>
            <a:pPr lvl="0"/>
            <a:r>
              <a:rPr lang="ru-RU" sz="1200" b="1" i="1" kern="1200" dirty="0" smtClean="0">
                <a:solidFill>
                  <a:schemeClr val="tx1"/>
                </a:solidFill>
                <a:effectLst/>
                <a:latin typeface="+mn-lt"/>
                <a:ea typeface="+mn-ea"/>
                <a:cs typeface="+mn-cs"/>
              </a:rPr>
              <a:t>разработка мероприятий по использованию выявленных резервов.</a:t>
            </a:r>
            <a:endParaRPr lang="ru-RU" sz="1200" b="1" kern="1200" dirty="0" smtClean="0">
              <a:solidFill>
                <a:schemeClr val="tx1"/>
              </a:solidFill>
              <a:effectLst/>
              <a:latin typeface="+mn-lt"/>
              <a:ea typeface="+mn-ea"/>
              <a:cs typeface="+mn-cs"/>
            </a:endParaRPr>
          </a:p>
          <a:p>
            <a:endParaRPr lang="ru-RU" sz="1200" kern="1200" dirty="0" smtClean="0">
              <a:solidFill>
                <a:schemeClr val="tx1"/>
              </a:solidFill>
              <a:effectLst/>
              <a:latin typeface="+mn-lt"/>
              <a:ea typeface="+mn-ea"/>
              <a:cs typeface="+mn-cs"/>
            </a:endParaRPr>
          </a:p>
          <a:p>
            <a:endParaRPr lang="ru-RU" dirty="0" smtClean="0"/>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2</a:t>
            </a:fld>
            <a:endParaRPr lang="ru-RU"/>
          </a:p>
        </p:txBody>
      </p:sp>
    </p:spTree>
    <p:extLst>
      <p:ext uri="{BB962C8B-B14F-4D97-AF65-F5344CB8AC3E}">
        <p14:creationId xmlns:p14="http://schemas.microsoft.com/office/powerpoint/2010/main" val="2349176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1.</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Анализ должен базироваться на государственном подходе</a:t>
            </a:r>
            <a:r>
              <a:rPr lang="ru-RU" sz="1200" kern="1200" dirty="0" smtClean="0">
                <a:solidFill>
                  <a:schemeClr val="tx1"/>
                </a:solidFill>
                <a:effectLst/>
                <a:latin typeface="+mn-lt"/>
                <a:ea typeface="+mn-ea"/>
                <a:cs typeface="+mn-cs"/>
              </a:rPr>
              <a:t> при оценке экономических явлений, процессов, результатов хозяйствования. </a:t>
            </a:r>
          </a:p>
          <a:p>
            <a:r>
              <a:rPr lang="ru-RU" sz="1200" kern="1200" dirty="0" smtClean="0">
                <a:solidFill>
                  <a:schemeClr val="tx1"/>
                </a:solidFill>
                <a:effectLst/>
                <a:latin typeface="+mn-lt"/>
                <a:ea typeface="+mn-ea"/>
                <a:cs typeface="+mn-cs"/>
              </a:rPr>
              <a:t>2.</a:t>
            </a:r>
            <a:r>
              <a:rPr lang="ru-RU" sz="1200" b="1" kern="1200" dirty="0" smtClean="0">
                <a:solidFill>
                  <a:schemeClr val="tx1"/>
                </a:solidFill>
                <a:effectLst/>
                <a:latin typeface="+mn-lt"/>
                <a:ea typeface="+mn-ea"/>
                <a:cs typeface="+mn-cs"/>
              </a:rPr>
              <a:t> Н</a:t>
            </a:r>
            <a:r>
              <a:rPr lang="ru-RU" sz="1200" b="1" i="1" kern="1200" dirty="0" smtClean="0">
                <a:solidFill>
                  <a:schemeClr val="tx1"/>
                </a:solidFill>
                <a:effectLst/>
                <a:latin typeface="+mn-lt"/>
                <a:ea typeface="+mn-ea"/>
                <a:cs typeface="+mn-cs"/>
              </a:rPr>
              <a:t>аучный характер</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3.</a:t>
            </a:r>
            <a:r>
              <a:rPr lang="ru-RU" sz="1200" b="1" kern="1200" dirty="0" smtClean="0">
                <a:solidFill>
                  <a:schemeClr val="tx1"/>
                </a:solidFill>
                <a:effectLst/>
                <a:latin typeface="+mn-lt"/>
                <a:ea typeface="+mn-ea"/>
                <a:cs typeface="+mn-cs"/>
              </a:rPr>
              <a:t> Комплексность а</a:t>
            </a:r>
            <a:r>
              <a:rPr lang="ru-RU" sz="1200" b="1" i="1" kern="1200" dirty="0" smtClean="0">
                <a:solidFill>
                  <a:schemeClr val="tx1"/>
                </a:solidFill>
                <a:effectLst/>
                <a:latin typeface="+mn-lt"/>
                <a:ea typeface="+mn-ea"/>
                <a:cs typeface="+mn-cs"/>
              </a:rPr>
              <a:t>нализа.</a:t>
            </a:r>
            <a:r>
              <a:rPr lang="ru-RU" sz="1200" kern="1200" dirty="0" smtClean="0">
                <a:solidFill>
                  <a:schemeClr val="tx1"/>
                </a:solidFill>
                <a:effectLst/>
                <a:latin typeface="+mn-lt"/>
                <a:ea typeface="+mn-ea"/>
                <a:cs typeface="+mn-cs"/>
              </a:rPr>
              <a:t> Комплексность исследования требует охвата всех звеньев и всех сторон деятельности и всестороннего изучения причинных зависимостей в экономике предприятия.</a:t>
            </a:r>
          </a:p>
          <a:p>
            <a:r>
              <a:rPr lang="ru-RU" sz="1200" kern="1200" dirty="0" smtClean="0">
                <a:solidFill>
                  <a:schemeClr val="tx1"/>
                </a:solidFill>
                <a:effectLst/>
                <a:latin typeface="+mn-lt"/>
                <a:ea typeface="+mn-ea"/>
                <a:cs typeface="+mn-cs"/>
              </a:rPr>
              <a:t>4. О</a:t>
            </a:r>
            <a:r>
              <a:rPr lang="ru-RU" sz="1200" b="1" i="1" kern="1200" dirty="0" smtClean="0">
                <a:solidFill>
                  <a:schemeClr val="tx1"/>
                </a:solidFill>
                <a:effectLst/>
                <a:latin typeface="+mn-lt"/>
                <a:ea typeface="+mn-ea"/>
                <a:cs typeface="+mn-cs"/>
              </a:rPr>
              <a:t>беспечение системного подхода,</a:t>
            </a:r>
            <a:r>
              <a:rPr lang="ru-RU" sz="1200" kern="1200" dirty="0" smtClean="0">
                <a:solidFill>
                  <a:schemeClr val="tx1"/>
                </a:solidFill>
                <a:effectLst/>
                <a:latin typeface="+mn-lt"/>
                <a:ea typeface="+mn-ea"/>
                <a:cs typeface="+mn-cs"/>
              </a:rPr>
              <a:t> когда каждый изучаемый объект рассматривается как сложная динамическая система, состоящая из ряда элементов, определенным способом связанных между собой и внешней средой.</a:t>
            </a:r>
          </a:p>
          <a:p>
            <a:r>
              <a:rPr lang="ru-RU" sz="1200" kern="1200" dirty="0" smtClean="0">
                <a:solidFill>
                  <a:schemeClr val="tx1"/>
                </a:solidFill>
                <a:effectLst/>
                <a:latin typeface="+mn-lt"/>
                <a:ea typeface="+mn-ea"/>
                <a:cs typeface="+mn-cs"/>
              </a:rPr>
              <a:t>5.</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Объективность, конкретность, точность.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6.</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Анализ призван быть действенным.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7.</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Анализ должен проводиться по</a:t>
            </a:r>
            <a:r>
              <a:rPr lang="ru-RU" sz="1200" i="1" kern="1200" dirty="0" smtClean="0">
                <a:solidFill>
                  <a:schemeClr val="tx1"/>
                </a:solidFill>
                <a:effectLst/>
                <a:latin typeface="+mn-lt"/>
                <a:ea typeface="+mn-ea"/>
                <a:cs typeface="+mn-cs"/>
              </a:rPr>
              <a:t> плану,</a:t>
            </a:r>
            <a:r>
              <a:rPr lang="ru-RU" sz="1200" kern="1200" dirty="0" smtClean="0">
                <a:solidFill>
                  <a:schemeClr val="tx1"/>
                </a:solidFill>
                <a:effectLst/>
                <a:latin typeface="+mn-lt"/>
                <a:ea typeface="+mn-ea"/>
                <a:cs typeface="+mn-cs"/>
              </a:rPr>
              <a:t> систематически, а не от случая к случаю. </a:t>
            </a:r>
          </a:p>
          <a:p>
            <a:r>
              <a:rPr lang="ru-RU" sz="1200" kern="1200" dirty="0" smtClean="0">
                <a:solidFill>
                  <a:schemeClr val="tx1"/>
                </a:solidFill>
                <a:effectLst/>
                <a:latin typeface="+mn-lt"/>
                <a:ea typeface="+mn-ea"/>
                <a:cs typeface="+mn-cs"/>
              </a:rPr>
              <a:t>8.</a:t>
            </a:r>
            <a:r>
              <a:rPr lang="ru-RU" sz="1200" b="1" kern="1200" dirty="0" smtClean="0">
                <a:solidFill>
                  <a:schemeClr val="tx1"/>
                </a:solidFill>
                <a:effectLst/>
                <a:latin typeface="+mn-lt"/>
                <a:ea typeface="+mn-ea"/>
                <a:cs typeface="+mn-cs"/>
              </a:rPr>
              <a:t> О</a:t>
            </a:r>
            <a:r>
              <a:rPr lang="ru-RU" sz="1200" b="1" i="1" kern="1200" dirty="0" smtClean="0">
                <a:solidFill>
                  <a:schemeClr val="tx1"/>
                </a:solidFill>
                <a:effectLst/>
                <a:latin typeface="+mn-lt"/>
                <a:ea typeface="+mn-ea"/>
                <a:cs typeface="+mn-cs"/>
              </a:rPr>
              <a:t>перативность.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9.</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Анализ должен быть эффективным,</a:t>
            </a:r>
            <a:r>
              <a:rPr lang="ru-RU" sz="1200" kern="1200" dirty="0" smtClean="0">
                <a:solidFill>
                  <a:schemeClr val="tx1"/>
                </a:solidFill>
                <a:effectLst/>
                <a:latin typeface="+mn-lt"/>
                <a:ea typeface="+mn-ea"/>
                <a:cs typeface="+mn-cs"/>
              </a:rPr>
              <a:t> т.е. затраты на его проведение должны давать многократный эффект.</a:t>
            </a:r>
          </a:p>
          <a:p>
            <a:pPr lvl="0"/>
            <a:r>
              <a:rPr lang="ru-RU" sz="1200" b="1" kern="1200" dirty="0" smtClean="0">
                <a:solidFill>
                  <a:schemeClr val="tx1"/>
                </a:solidFill>
                <a:effectLst/>
                <a:latin typeface="+mn-lt"/>
                <a:ea typeface="+mn-ea"/>
                <a:cs typeface="+mn-cs"/>
              </a:rPr>
              <a:t>по отраслевому признаку, </a:t>
            </a:r>
            <a:r>
              <a:rPr lang="ru-RU" sz="1200" kern="1200" dirty="0" smtClean="0">
                <a:solidFill>
                  <a:schemeClr val="tx1"/>
                </a:solidFill>
                <a:effectLst/>
                <a:latin typeface="+mn-lt"/>
                <a:ea typeface="+mn-ea"/>
                <a:cs typeface="+mn-cs"/>
              </a:rPr>
              <a:t>который основывается на общественном разделении труда, анализ делится на: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отраслевой,</a:t>
            </a:r>
            <a:r>
              <a:rPr lang="ru-RU" sz="1200" kern="1200" dirty="0" smtClean="0">
                <a:solidFill>
                  <a:schemeClr val="tx1"/>
                </a:solidFill>
                <a:effectLst/>
                <a:latin typeface="+mn-lt"/>
                <a:ea typeface="+mn-ea"/>
                <a:cs typeface="+mn-cs"/>
              </a:rPr>
              <a:t> методика которого учитывает специфику отдельных отраслей экономики (промышленности, сельского хозяйства, строительства, транспорта, торговли и т.д.),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межотраслевой, </a:t>
            </a:r>
            <a:r>
              <a:rPr lang="ru-RU" sz="1200" kern="1200" dirty="0" smtClean="0">
                <a:solidFill>
                  <a:schemeClr val="tx1"/>
                </a:solidFill>
                <a:effectLst/>
                <a:latin typeface="+mn-lt"/>
                <a:ea typeface="+mn-ea"/>
                <a:cs typeface="+mn-cs"/>
              </a:rPr>
              <a:t>который является теоретической и методологической основой АХД во всех отраслях национальной экономики, или, другими словами, теорией анализа хозяйственной деятельности.</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Объективная необходимость отраслевого АХД обусловлена спецификой разных отраслей производства. Каждая отрасль общественного производства в силу разного характера труда имеет свои особенности, свою специфику и, как следствие, характерные экономические отношения. </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2. по признаку времени:</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предварительный (перспективный) </a:t>
            </a:r>
            <a:r>
              <a:rPr lang="ru-RU" sz="1200" kern="1200" dirty="0" smtClean="0">
                <a:solidFill>
                  <a:schemeClr val="tx1"/>
                </a:solidFill>
                <a:effectLst/>
                <a:latin typeface="+mn-lt"/>
                <a:ea typeface="+mn-ea"/>
                <a:cs typeface="+mn-cs"/>
              </a:rPr>
              <a:t>анализ проводится до осуществления хозяйственных операций. Он необходим для обоснования управленческих решений и плановых заданий, а также для прогнозирования будущего и оценки ожидаемого выполнения плана, предупреждения нежелательных результатов.</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последующий (ретроспективный, исторический) анализ проводится </a:t>
            </a:r>
            <a:r>
              <a:rPr lang="ru-RU" sz="1200" kern="1200" dirty="0" smtClean="0">
                <a:solidFill>
                  <a:schemeClr val="tx1"/>
                </a:solidFill>
                <a:effectLst/>
                <a:latin typeface="+mn-lt"/>
                <a:ea typeface="+mn-ea"/>
                <a:cs typeface="+mn-cs"/>
              </a:rPr>
              <a:t>после совершения хозяйственных актов. Он используется для контроля за выполнением плана, выявления неиспользованных резервов, объективной оценки результатов деятельности предприятий.</a:t>
            </a:r>
            <a:endParaRPr lang="ru-RU" sz="9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Перспективный и ретроспективный анализы тесно связаны между собой. Без ретроспективного анализа невозможно сделать перспективный. Анализ результатов труда за прошлые годы позволяет изучить тенденции, закономерности, выявить неиспользованные возможности, передовой опыт, что имеет важное значение при обосновании уровня экономических показателей на перспективу. Умение видеть перспективу дает именно ретроспективный анализ. Он является основой перспективного анализа.</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Ретроспективный анализ в свою очередь делится на:</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 оперативный (ситуационный) анализ </a:t>
            </a:r>
            <a:r>
              <a:rPr lang="ru-RU" sz="1200" kern="1200" dirty="0" smtClean="0">
                <a:solidFill>
                  <a:schemeClr val="tx1"/>
                </a:solidFill>
                <a:effectLst/>
                <a:latin typeface="+mn-lt"/>
                <a:ea typeface="+mn-ea"/>
                <a:cs typeface="+mn-cs"/>
              </a:rPr>
              <a:t>проводится сразу после совершения хозяйственных операций или изменения ситуации за короткие отрезки времени (смену, сутки, декаду и т.д.). Цель его - оперативно выявлять недостатки и воздействовать на хозяйственные процессы. Особое значение данный вид анализа имеет в условиях рыночной экономики, из-за высоких темпов изменения экономических ситуаций;</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Итоговый (заключительный) </a:t>
            </a:r>
            <a:r>
              <a:rPr lang="ru-RU" sz="1200" kern="1200" dirty="0" smtClean="0">
                <a:solidFill>
                  <a:schemeClr val="tx1"/>
                </a:solidFill>
                <a:effectLst/>
                <a:latin typeface="+mn-lt"/>
                <a:ea typeface="+mn-ea"/>
                <a:cs typeface="+mn-cs"/>
              </a:rPr>
              <a:t>анализ проводится за отчетный период времени (месяц, квартал, год). Его ценность в том, что деятельность предприятия изучается комплексно и всесторонне по отчетным данным за соответствующий период. Этим обеспечивается более полная оценка деятельности предприятия по</a:t>
            </a:r>
            <a:r>
              <a:rPr lang="ru-RU" sz="1200" u="sng"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использованию имеющихся возможностей.</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3. по пространственному признаку:</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 внутрихозяйственный анализ </a:t>
            </a:r>
            <a:r>
              <a:rPr lang="ru-RU" sz="1200" kern="1200" dirty="0" smtClean="0">
                <a:solidFill>
                  <a:schemeClr val="tx1"/>
                </a:solidFill>
                <a:effectLst/>
                <a:latin typeface="+mn-lt"/>
                <a:ea typeface="+mn-ea"/>
                <a:cs typeface="+mn-cs"/>
              </a:rPr>
              <a:t>изучает деятельность только исследуемого предприятия и его структурных подразделений.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При межхозяйственном анализе </a:t>
            </a:r>
            <a:r>
              <a:rPr lang="ru-RU" sz="1200" kern="1200" dirty="0" smtClean="0">
                <a:solidFill>
                  <a:schemeClr val="tx1"/>
                </a:solidFill>
                <a:effectLst/>
                <a:latin typeface="+mn-lt"/>
                <a:ea typeface="+mn-ea"/>
                <a:cs typeface="+mn-cs"/>
              </a:rPr>
              <a:t>сравниваются результаты деятельности двух или более предприятий. Это позволяет выявить передовой опыт, резервы, недостатки и на основе этого дать более объективную оценку эффективности деятельности предприятия.</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4. по объектам управления: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технико-экономический анализ, </a:t>
            </a:r>
            <a:r>
              <a:rPr lang="ru-RU" sz="1200" kern="1200" dirty="0" smtClean="0">
                <a:solidFill>
                  <a:schemeClr val="tx1"/>
                </a:solidFill>
                <a:effectLst/>
                <a:latin typeface="+mn-lt"/>
                <a:ea typeface="+mn-ea"/>
                <a:cs typeface="+mn-cs"/>
              </a:rPr>
              <a:t>которым занимаются технические службы предприятия (главного инженера, главного технолога и др.). Его содержанием является изучение взаимодействия технических и экономических процессов и установление их влияния на экономические результаты деятельности предприятия;</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финансово-экономический анализ (финансовая служба предприятия, финансовые и кредитные органы) </a:t>
            </a:r>
            <a:r>
              <a:rPr lang="ru-RU" sz="1200" kern="1200" dirty="0" smtClean="0">
                <a:solidFill>
                  <a:schemeClr val="tx1"/>
                </a:solidFill>
                <a:effectLst/>
                <a:latin typeface="+mn-lt"/>
                <a:ea typeface="+mn-ea"/>
                <a:cs typeface="+mn-cs"/>
              </a:rPr>
              <a:t>основное внимание уделяет финансовым результатам деятельности предприятия: выполнению финансового плана, эффективности использования собственного и заемного капитала, выявлению резервов увеличения суммы прибыли, роста рентабельности, улучшения финансового состояния и платежеспособности предприятия;</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управленческий анализ проводят </a:t>
            </a:r>
            <a:r>
              <a:rPr lang="ru-RU" sz="1200" kern="1200" dirty="0" smtClean="0">
                <a:solidFill>
                  <a:schemeClr val="tx1"/>
                </a:solidFill>
                <a:effectLst/>
                <a:latin typeface="+mn-lt"/>
                <a:ea typeface="+mn-ea"/>
                <a:cs typeface="+mn-cs"/>
              </a:rPr>
              <a:t>все службы предприятия с целью предоставления руководству информации, необходимой для планирования, контроля и принятия оптимальных управленческих решений, выработки стратегии и тактики по вопросам финансовой политики, маркетинговой деятельности, совершенствования техники, технологии и организации производства, носит оперативный характер, результаты его являются коммерческой тайной;</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социально-экономический анализ (экономические службы управления, социологические лаборатории, статистические органы) </a:t>
            </a:r>
            <a:r>
              <a:rPr lang="ru-RU" sz="1200" kern="1200" dirty="0" smtClean="0">
                <a:solidFill>
                  <a:schemeClr val="tx1"/>
                </a:solidFill>
                <a:effectLst/>
                <a:latin typeface="+mn-lt"/>
                <a:ea typeface="+mn-ea"/>
                <a:cs typeface="+mn-cs"/>
              </a:rPr>
              <a:t>изучает взаимосвязь социальных и экономических процессов, их влияние друг на друга и на экономические результаты хозяйственной деятельности;</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экономико-статистический анализ (статистические органы) </a:t>
            </a:r>
            <a:r>
              <a:rPr lang="ru-RU" sz="1200" kern="1200" dirty="0" smtClean="0">
                <a:solidFill>
                  <a:schemeClr val="tx1"/>
                </a:solidFill>
                <a:effectLst/>
                <a:latin typeface="+mn-lt"/>
                <a:ea typeface="+mn-ea"/>
                <a:cs typeface="+mn-cs"/>
              </a:rPr>
              <a:t>применяется для изучения массовых общественных явлений на разных уровнях управления: предприятия, отрасли, региона;</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экономико-экологический анализ </a:t>
            </a:r>
            <a:r>
              <a:rPr lang="ru-RU" sz="1200" kern="1200" dirty="0" smtClean="0">
                <a:solidFill>
                  <a:schemeClr val="tx1"/>
                </a:solidFill>
                <a:effectLst/>
                <a:latin typeface="+mn-lt"/>
                <a:ea typeface="+mn-ea"/>
                <a:cs typeface="+mn-cs"/>
              </a:rPr>
              <a:t>(органы охраны окружающей среды, экономические службы предприятия) исследует взаимодействие экологических и экономических процессов, связанных с сохранением и улучшением окружающей среды и затратами на экологию;</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маркетинговый анализ (служба маркетинга предприятия или объединения</a:t>
            </a:r>
            <a:r>
              <a:rPr lang="ru-RU" sz="1200" kern="1200" dirty="0" smtClean="0">
                <a:solidFill>
                  <a:schemeClr val="tx1"/>
                </a:solidFill>
                <a:effectLst/>
                <a:latin typeface="+mn-lt"/>
                <a:ea typeface="+mn-ea"/>
                <a:cs typeface="+mn-cs"/>
              </a:rPr>
              <a:t>) применяется для изучения внешней среды функционирования предприятия, рынков сырья и сбыта готовой продукции, ее конкурентоспособности, спроса и предложения, коммерческого риска, формирования ценовой политики, разработки тактики и стратегии маркетинговой деятельности.</a:t>
            </a:r>
            <a:endParaRPr lang="ru-RU" sz="9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5. по методике изучения объектов:</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При сопоставительном </a:t>
            </a:r>
            <a:r>
              <a:rPr lang="ru-RU" sz="1200" kern="1200" dirty="0" smtClean="0">
                <a:solidFill>
                  <a:schemeClr val="tx1"/>
                </a:solidFill>
                <a:effectLst/>
                <a:latin typeface="+mn-lt"/>
                <a:ea typeface="+mn-ea"/>
                <a:cs typeface="+mn-cs"/>
              </a:rPr>
              <a:t>анализе обычно ограничиваются сравнением отчетных показателей о результатах хозяйственной деятельности с показателями плана текущего года, данными прошлых лет, передовых предприятий;</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Факторный анализ </a:t>
            </a:r>
            <a:r>
              <a:rPr lang="ru-RU" sz="1200" kern="1200" dirty="0" smtClean="0">
                <a:solidFill>
                  <a:schemeClr val="tx1"/>
                </a:solidFill>
                <a:effectLst/>
                <a:latin typeface="+mn-lt"/>
                <a:ea typeface="+mn-ea"/>
                <a:cs typeface="+mn-cs"/>
              </a:rPr>
              <a:t>направлен на выявление величины влияния факторов на прирост и уровень результативных показателей.</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Диагностический анализ </a:t>
            </a:r>
            <a:r>
              <a:rPr lang="ru-RU" sz="1200" kern="1200" dirty="0" smtClean="0">
                <a:solidFill>
                  <a:schemeClr val="tx1"/>
                </a:solidFill>
                <a:effectLst/>
                <a:latin typeface="+mn-lt"/>
                <a:ea typeface="+mn-ea"/>
                <a:cs typeface="+mn-cs"/>
              </a:rPr>
              <a:t>представляет собой способ установления характера нарушений нормального хода экономических процессов на основе типичных признаков, характерных только для данного</a:t>
            </a:r>
            <a:r>
              <a:rPr lang="ru-RU" sz="1200" u="sng"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нарушения</a:t>
            </a:r>
            <a:r>
              <a:rPr lang="ru-RU" sz="1200" i="1" kern="1200" dirty="0" smtClean="0">
                <a:solidFill>
                  <a:schemeClr val="tx1"/>
                </a:solidFill>
                <a:effectLst/>
                <a:latin typeface="+mn-lt"/>
                <a:ea typeface="+mn-ea"/>
                <a:cs typeface="+mn-cs"/>
              </a:rPr>
              <a:t>. К примеру, если темпы роста валовой продукции опережают темпы роста товарной продукции, то это свидетельствует о росте остатков незавершенного производства. Если темпы роста валовой продукции выше темпов роста производительности труда, то это признак невыполнения плана мероприятий по механизации и автоматизации производства, улучшению организации труда и на этой основе сокращения численности работающих.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Маржинальный анализ </a:t>
            </a:r>
            <a:r>
              <a:rPr lang="ru-RU" sz="1200" kern="1200" dirty="0" smtClean="0">
                <a:solidFill>
                  <a:schemeClr val="tx1"/>
                </a:solidFill>
                <a:effectLst/>
                <a:latin typeface="+mn-lt"/>
                <a:ea typeface="+mn-ea"/>
                <a:cs typeface="+mn-cs"/>
              </a:rPr>
              <a:t>— это метод оценки и обоснования эффективности управленческих решений в бизнесе на основании причинно-следственной взаимосвязи объема продаж, себестоимости и прибыли и деления затрат на постоянные и переменные, т.е. зависимости объема прибыли от уровня постоянных затрат (Выручка = </a:t>
            </a:r>
            <a:r>
              <a:rPr lang="ru-RU" sz="1200" kern="1200" dirty="0" err="1" smtClean="0">
                <a:solidFill>
                  <a:schemeClr val="tx1"/>
                </a:solidFill>
                <a:effectLst/>
                <a:latin typeface="+mn-lt"/>
                <a:ea typeface="+mn-ea"/>
                <a:cs typeface="+mn-cs"/>
              </a:rPr>
              <a:t>Зперем</a:t>
            </a:r>
            <a:r>
              <a:rPr lang="ru-RU" sz="1200" kern="1200" dirty="0" smtClean="0">
                <a:solidFill>
                  <a:schemeClr val="tx1"/>
                </a:solidFill>
                <a:effectLst/>
                <a:latin typeface="+mn-lt"/>
                <a:ea typeface="+mn-ea"/>
                <a:cs typeface="+mn-cs"/>
              </a:rPr>
              <a:t>. + Маржинальная прибыль)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С помощью экономико-математического </a:t>
            </a:r>
            <a:r>
              <a:rPr lang="ru-RU" sz="1200" kern="1200" dirty="0" smtClean="0">
                <a:solidFill>
                  <a:schemeClr val="tx1"/>
                </a:solidFill>
                <a:effectLst/>
                <a:latin typeface="+mn-lt"/>
                <a:ea typeface="+mn-ea"/>
                <a:cs typeface="+mn-cs"/>
              </a:rPr>
              <a:t>анализа выбирается наиболее оптимальный вариант решения экономической задачи, выявляются резервы повышения эффективности производства за счет более полного использования имеющихся ресурсов.</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Детерминированный анализ </a:t>
            </a:r>
            <a:r>
              <a:rPr lang="ru-RU" sz="1200" kern="1200" dirty="0" smtClean="0">
                <a:solidFill>
                  <a:schemeClr val="tx1"/>
                </a:solidFill>
                <a:effectLst/>
                <a:latin typeface="+mn-lt"/>
                <a:ea typeface="+mn-ea"/>
                <a:cs typeface="+mn-cs"/>
              </a:rPr>
              <a:t>применяется для исследования функциональных взаимосвязей между факторными и результативными показателями.</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Стохастический анализ (дисперсионный, корреляционный, компонентный и др</a:t>
            </a:r>
            <a:r>
              <a:rPr lang="ru-RU" sz="1200" kern="1200" dirty="0" smtClean="0">
                <a:solidFill>
                  <a:schemeClr val="tx1"/>
                </a:solidFill>
                <a:effectLst/>
                <a:latin typeface="+mn-lt"/>
                <a:ea typeface="+mn-ea"/>
                <a:cs typeface="+mn-cs"/>
              </a:rPr>
              <a:t>.) используется для изучения стохастических зависимостей между исследуемыми явлениями и процессами хозяйственной деятельности предприятий.</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Функционально-стоимостный анализ (ФСА) </a:t>
            </a:r>
            <a:r>
              <a:rPr lang="ru-RU" sz="1200" kern="1200" dirty="0" smtClean="0">
                <a:solidFill>
                  <a:schemeClr val="tx1"/>
                </a:solidFill>
                <a:effectLst/>
                <a:latin typeface="+mn-lt"/>
                <a:ea typeface="+mn-ea"/>
                <a:cs typeface="+mn-cs"/>
              </a:rPr>
              <a:t>представляет собой метод выявления резервов. Он базируется на функциях, которые выполняет объект, и сориентирован на оптимальные методы их реализации на всех стадиях жизненного цикла изделия (научно-исследовательские работы, конструирование, производство, эксплуатация и утилизация). Его основное назначение в том, чтобы выявить и предупредить лишние затраты за счет ликвидации ненужных узлов, деталей, упрощения конструкции изделия, замены материалов и т.д.</a:t>
            </a:r>
            <a:endParaRPr lang="ru-RU" sz="9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3</a:t>
            </a:fld>
            <a:endParaRPr lang="ru-RU"/>
          </a:p>
        </p:txBody>
      </p:sp>
    </p:spTree>
    <p:extLst>
      <p:ext uri="{BB962C8B-B14F-4D97-AF65-F5344CB8AC3E}">
        <p14:creationId xmlns:p14="http://schemas.microsoft.com/office/powerpoint/2010/main" val="2500730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6. По субъектам (пользователям анализа)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Внутренний анализ </a:t>
            </a:r>
            <a:r>
              <a:rPr lang="ru-RU" sz="1200" kern="1200" dirty="0" smtClean="0">
                <a:solidFill>
                  <a:schemeClr val="tx1"/>
                </a:solidFill>
                <a:effectLst/>
                <a:latin typeface="+mn-lt"/>
                <a:ea typeface="+mn-ea"/>
                <a:cs typeface="+mn-cs"/>
              </a:rPr>
              <a:t>проводится непосредственно на предприятии для нужд оперативного, краткосрочного и долгосрочного управления производственной, коммерческой и финансовой деятельностью.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Внешний анализ </a:t>
            </a:r>
            <a:r>
              <a:rPr lang="ru-RU" sz="1200" kern="1200" dirty="0" smtClean="0">
                <a:solidFill>
                  <a:schemeClr val="tx1"/>
                </a:solidFill>
                <a:effectLst/>
                <a:latin typeface="+mn-lt"/>
                <a:ea typeface="+mn-ea"/>
                <a:cs typeface="+mn-cs"/>
              </a:rPr>
              <a:t>проводится на основании финансовой и статистической отчетности органами хозяйственного управления, банками, финансовыми органами, акционерами, инвесторами.</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7. По охвату изучаемых объектов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сплошной анализ. </a:t>
            </a:r>
            <a:r>
              <a:rPr lang="ru-RU" sz="1200" kern="1200" dirty="0" smtClean="0">
                <a:solidFill>
                  <a:schemeClr val="tx1"/>
                </a:solidFill>
                <a:effectLst/>
                <a:latin typeface="+mn-lt"/>
                <a:ea typeface="+mn-ea"/>
                <a:cs typeface="+mn-cs"/>
              </a:rPr>
              <a:t>Выводы делаются после изучения всех без исключения объектов;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выборочный </a:t>
            </a:r>
            <a:r>
              <a:rPr lang="ru-RU" sz="1200" kern="1200" dirty="0" smtClean="0">
                <a:solidFill>
                  <a:schemeClr val="tx1"/>
                </a:solidFill>
                <a:effectLst/>
                <a:latin typeface="+mn-lt"/>
                <a:ea typeface="+mn-ea"/>
                <a:cs typeface="+mn-cs"/>
              </a:rPr>
              <a:t>- по результатам обследования только части объектов.</a:t>
            </a:r>
            <a:endParaRPr lang="ru-RU" sz="9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8. По содержанию программы</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комплексный анализ. </a:t>
            </a:r>
            <a:r>
              <a:rPr lang="ru-RU" sz="1200" kern="1200" dirty="0" smtClean="0">
                <a:solidFill>
                  <a:schemeClr val="tx1"/>
                </a:solidFill>
                <a:effectLst/>
                <a:latin typeface="+mn-lt"/>
                <a:ea typeface="+mn-ea"/>
                <a:cs typeface="+mn-cs"/>
              </a:rPr>
              <a:t>Деятельность предприятия изучается всесторонне; </a:t>
            </a:r>
            <a:endParaRPr lang="ru-RU" sz="900" kern="1200" dirty="0" smtClean="0">
              <a:solidFill>
                <a:schemeClr val="tx1"/>
              </a:solidFill>
              <a:effectLst/>
              <a:latin typeface="+mn-lt"/>
              <a:ea typeface="+mn-ea"/>
              <a:cs typeface="+mn-cs"/>
            </a:endParaRPr>
          </a:p>
          <a:p>
            <a:pPr lvl="1"/>
            <a:r>
              <a:rPr lang="ru-RU" sz="1200" u="sng" kern="1200" dirty="0" smtClean="0">
                <a:solidFill>
                  <a:schemeClr val="tx1"/>
                </a:solidFill>
                <a:effectLst/>
                <a:latin typeface="+mn-lt"/>
                <a:ea typeface="+mn-ea"/>
                <a:cs typeface="+mn-cs"/>
              </a:rPr>
              <a:t>тематический;  </a:t>
            </a:r>
            <a:r>
              <a:rPr lang="ru-RU" sz="1200" kern="1200" dirty="0" smtClean="0">
                <a:solidFill>
                  <a:schemeClr val="tx1"/>
                </a:solidFill>
                <a:effectLst/>
                <a:latin typeface="+mn-lt"/>
                <a:ea typeface="+mn-ea"/>
                <a:cs typeface="+mn-cs"/>
              </a:rPr>
              <a:t>— только отдельные ее стороны, представляющие в определенный момент наибольший интерес, например, вопросы использования материальных ресурсов, производственной мощности предприятия, снижения себестоимости продукции и пр.</a:t>
            </a:r>
            <a:endParaRPr lang="ru-RU" sz="9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4</a:t>
            </a:fld>
            <a:endParaRPr lang="ru-RU"/>
          </a:p>
        </p:txBody>
      </p:sp>
    </p:spTree>
    <p:extLst>
      <p:ext uri="{BB962C8B-B14F-4D97-AF65-F5344CB8AC3E}">
        <p14:creationId xmlns:p14="http://schemas.microsoft.com/office/powerpoint/2010/main" val="260641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Методика содержит:</a:t>
            </a:r>
          </a:p>
          <a:p>
            <a:r>
              <a:rPr lang="ru-RU" sz="1200" kern="1200" dirty="0" smtClean="0">
                <a:solidFill>
                  <a:schemeClr val="tx1"/>
                </a:solidFill>
                <a:effectLst/>
                <a:latin typeface="+mn-lt"/>
                <a:ea typeface="+mn-ea"/>
                <a:cs typeface="+mn-cs"/>
              </a:rPr>
              <a:t>а) задачи и формулировки целей анализа;</a:t>
            </a:r>
          </a:p>
          <a:p>
            <a:r>
              <a:rPr lang="ru-RU" sz="1200" kern="1200" dirty="0" smtClean="0">
                <a:solidFill>
                  <a:schemeClr val="tx1"/>
                </a:solidFill>
                <a:effectLst/>
                <a:latin typeface="+mn-lt"/>
                <a:ea typeface="+mn-ea"/>
                <a:cs typeface="+mn-cs"/>
              </a:rPr>
              <a:t>б) объекты анализа;</a:t>
            </a:r>
          </a:p>
          <a:p>
            <a:r>
              <a:rPr lang="ru-RU" sz="1200" kern="1200" dirty="0" smtClean="0">
                <a:solidFill>
                  <a:schemeClr val="tx1"/>
                </a:solidFill>
                <a:effectLst/>
                <a:latin typeface="+mn-lt"/>
                <a:ea typeface="+mn-ea"/>
                <a:cs typeface="+mn-cs"/>
              </a:rPr>
              <a:t>в) системы показателей, с помощью которых будет исследоваться каждый объект анализа;</a:t>
            </a:r>
          </a:p>
          <a:p>
            <a:r>
              <a:rPr lang="ru-RU" sz="1200" kern="1200" dirty="0" smtClean="0">
                <a:solidFill>
                  <a:schemeClr val="tx1"/>
                </a:solidFill>
                <a:effectLst/>
                <a:latin typeface="+mn-lt"/>
                <a:ea typeface="+mn-ea"/>
                <a:cs typeface="+mn-cs"/>
              </a:rPr>
              <a:t>г) советы по последовательности и периодичности проведения аналитического исследования;</a:t>
            </a:r>
          </a:p>
          <a:p>
            <a:r>
              <a:rPr lang="ru-RU" sz="1200" kern="1200" dirty="0" smtClean="0">
                <a:solidFill>
                  <a:schemeClr val="tx1"/>
                </a:solidFill>
                <a:effectLst/>
                <a:latin typeface="+mn-lt"/>
                <a:ea typeface="+mn-ea"/>
                <a:cs typeface="+mn-cs"/>
              </a:rPr>
              <a:t>д) описание способов исследования изучаемых объектов;</a:t>
            </a:r>
          </a:p>
          <a:p>
            <a:r>
              <a:rPr lang="ru-RU" sz="1200" kern="1200" dirty="0" smtClean="0">
                <a:solidFill>
                  <a:schemeClr val="tx1"/>
                </a:solidFill>
                <a:effectLst/>
                <a:latin typeface="+mn-lt"/>
                <a:ea typeface="+mn-ea"/>
                <a:cs typeface="+mn-cs"/>
              </a:rPr>
              <a:t>е) источники данных, на основании которых производится анализ;</a:t>
            </a:r>
          </a:p>
          <a:p>
            <a:r>
              <a:rPr lang="ru-RU" sz="1200" kern="1200" dirty="0" smtClean="0">
                <a:solidFill>
                  <a:schemeClr val="tx1"/>
                </a:solidFill>
                <a:effectLst/>
                <a:latin typeface="+mn-lt"/>
                <a:ea typeface="+mn-ea"/>
                <a:cs typeface="+mn-cs"/>
              </a:rPr>
              <a:t>ж) указания по организации анализа (какие лица, службы будут проводить отдельные части исследования);</a:t>
            </a:r>
          </a:p>
          <a:p>
            <a:r>
              <a:rPr lang="ru-RU" sz="1200" kern="1200" dirty="0" smtClean="0">
                <a:solidFill>
                  <a:schemeClr val="tx1"/>
                </a:solidFill>
                <a:effectLst/>
                <a:latin typeface="+mn-lt"/>
                <a:ea typeface="+mn-ea"/>
                <a:cs typeface="+mn-cs"/>
              </a:rPr>
              <a:t>з) технические средства, которые целесообразно использовать для аналитической обработки информации;</a:t>
            </a:r>
          </a:p>
          <a:p>
            <a:r>
              <a:rPr lang="ru-RU" sz="1200" kern="1200" dirty="0" smtClean="0">
                <a:solidFill>
                  <a:schemeClr val="tx1"/>
                </a:solidFill>
                <a:effectLst/>
                <a:latin typeface="+mn-lt"/>
                <a:ea typeface="+mn-ea"/>
                <a:cs typeface="+mn-cs"/>
              </a:rPr>
              <a:t>к) характеристика документов, которыми лучше всего оформлять результаты анализа;</a:t>
            </a:r>
          </a:p>
          <a:p>
            <a:r>
              <a:rPr lang="ru-RU" sz="1200" kern="1200" dirty="0" smtClean="0">
                <a:solidFill>
                  <a:schemeClr val="tx1"/>
                </a:solidFill>
                <a:effectLst/>
                <a:latin typeface="+mn-lt"/>
                <a:ea typeface="+mn-ea"/>
                <a:cs typeface="+mn-cs"/>
              </a:rPr>
              <a:t>л) потребители результатов анализа. Более подробно остановимся на двух элементах методики АХД:</a:t>
            </a:r>
          </a:p>
          <a:p>
            <a:r>
              <a:rPr lang="ru-RU" sz="1200" kern="1200" dirty="0" smtClean="0">
                <a:solidFill>
                  <a:schemeClr val="tx1"/>
                </a:solidFill>
                <a:effectLst/>
                <a:latin typeface="+mn-lt"/>
                <a:ea typeface="+mn-ea"/>
                <a:cs typeface="+mn-cs"/>
              </a:rPr>
              <a:t>последовательности выполнения аналитической работы;</a:t>
            </a:r>
          </a:p>
          <a:p>
            <a:r>
              <a:rPr lang="ru-RU" sz="1200" kern="1200" dirty="0" smtClean="0">
                <a:solidFill>
                  <a:schemeClr val="tx1"/>
                </a:solidFill>
                <a:effectLst/>
                <a:latin typeface="+mn-lt"/>
                <a:ea typeface="+mn-ea"/>
                <a:cs typeface="+mn-cs"/>
              </a:rPr>
              <a:t>способах исследования изучаемых объектов. </a:t>
            </a:r>
          </a:p>
          <a:p>
            <a:r>
              <a:rPr lang="ru-RU" sz="1200" kern="1200" dirty="0" smtClean="0">
                <a:solidFill>
                  <a:schemeClr val="tx1"/>
                </a:solidFill>
                <a:effectLst/>
                <a:latin typeface="+mn-lt"/>
                <a:ea typeface="+mn-ea"/>
                <a:cs typeface="+mn-cs"/>
              </a:rPr>
              <a:t>При выполнении комплексного АХД выделяются</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следующие этапы.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1. уточняются объекты, цель и задачи анализа, составляется план аналитической работы.</a:t>
            </a:r>
          </a:p>
          <a:p>
            <a:r>
              <a:rPr lang="ru-RU" sz="1200" kern="1200" dirty="0" smtClean="0">
                <a:solidFill>
                  <a:schemeClr val="tx1"/>
                </a:solidFill>
                <a:effectLst/>
                <a:latin typeface="+mn-lt"/>
                <a:ea typeface="+mn-ea"/>
                <a:cs typeface="+mn-cs"/>
              </a:rPr>
              <a:t>2.  разрабатывается система синтетических и аналитических показателей, с помощью которых характеризуется объект анализа.</a:t>
            </a:r>
          </a:p>
          <a:p>
            <a:r>
              <a:rPr lang="ru-RU" sz="1200" kern="1200" dirty="0" smtClean="0">
                <a:solidFill>
                  <a:schemeClr val="tx1"/>
                </a:solidFill>
                <a:effectLst/>
                <a:latin typeface="+mn-lt"/>
                <a:ea typeface="+mn-ea"/>
                <a:cs typeface="+mn-cs"/>
              </a:rPr>
              <a:t>3. собирается и подготавливается к анализу необходимая информация (проверяется ее точность, приводится в сопоставимый вид и т.д.).</a:t>
            </a:r>
          </a:p>
          <a:p>
            <a:r>
              <a:rPr lang="ru-RU" sz="1200" kern="1200" dirty="0" smtClean="0">
                <a:solidFill>
                  <a:schemeClr val="tx1"/>
                </a:solidFill>
                <a:effectLst/>
                <a:latin typeface="+mn-lt"/>
                <a:ea typeface="+mn-ea"/>
                <a:cs typeface="+mn-cs"/>
              </a:rPr>
              <a:t>4. сравнение фактических результатов хозяйствования с показателями плана отчетного года, фактическими данными прошлых лет, с достижениями ведущих предприятий, отрасли в целом и т.д.</a:t>
            </a:r>
          </a:p>
          <a:p>
            <a:r>
              <a:rPr lang="ru-RU" sz="1200" kern="1200" dirty="0" smtClean="0">
                <a:solidFill>
                  <a:schemeClr val="tx1"/>
                </a:solidFill>
                <a:effectLst/>
                <a:latin typeface="+mn-lt"/>
                <a:ea typeface="+mn-ea"/>
                <a:cs typeface="+mn-cs"/>
              </a:rPr>
              <a:t>5. выполняется факторный анализ: выделяются факторы и определяется их влияние на результат.</a:t>
            </a:r>
          </a:p>
          <a:p>
            <a:r>
              <a:rPr lang="ru-RU" sz="1200" kern="1200" dirty="0" smtClean="0">
                <a:solidFill>
                  <a:schemeClr val="tx1"/>
                </a:solidFill>
                <a:effectLst/>
                <a:latin typeface="+mn-lt"/>
                <a:ea typeface="+mn-ea"/>
                <a:cs typeface="+mn-cs"/>
              </a:rPr>
              <a:t>6. выявляются неиспользованные и перспективные резервы повышения эффективности производства.</a:t>
            </a:r>
          </a:p>
          <a:p>
            <a:r>
              <a:rPr lang="ru-RU" sz="1200" kern="1200" dirty="0" smtClean="0">
                <a:solidFill>
                  <a:schemeClr val="tx1"/>
                </a:solidFill>
                <a:effectLst/>
                <a:latin typeface="+mn-lt"/>
                <a:ea typeface="+mn-ea"/>
                <a:cs typeface="+mn-cs"/>
              </a:rPr>
              <a:t>7. происходит оценка результатов хозяйствования с учетом действия различных факторов и выявленных неиспользованных резервов, разрабатываются мероприятия по их использованию. Приемы (способы) - инструментарий АХД используются для:</a:t>
            </a:r>
          </a:p>
          <a:p>
            <a:pPr lvl="0"/>
            <a:r>
              <a:rPr lang="ru-RU" sz="1200" kern="1200" dirty="0" smtClean="0">
                <a:solidFill>
                  <a:schemeClr val="tx1"/>
                </a:solidFill>
                <a:effectLst/>
                <a:latin typeface="+mn-lt"/>
                <a:ea typeface="+mn-ea"/>
                <a:cs typeface="+mn-cs"/>
              </a:rPr>
              <a:t>первичной обработки собранной информации (проверки, группировки, систематизации);                              </a:t>
            </a:r>
          </a:p>
          <a:p>
            <a:pPr lvl="0"/>
            <a:r>
              <a:rPr lang="ru-RU" sz="1200" kern="1200" dirty="0" smtClean="0">
                <a:solidFill>
                  <a:schemeClr val="tx1"/>
                </a:solidFill>
                <a:effectLst/>
                <a:latin typeface="+mn-lt"/>
                <a:ea typeface="+mn-ea"/>
                <a:cs typeface="+mn-cs"/>
              </a:rPr>
              <a:t>изучения состояния и закономерностей развития исследуемых объектов;</a:t>
            </a:r>
          </a:p>
          <a:p>
            <a:pPr lvl="0"/>
            <a:r>
              <a:rPr lang="ru-RU" sz="1200" kern="1200" dirty="0" smtClean="0">
                <a:solidFill>
                  <a:schemeClr val="tx1"/>
                </a:solidFill>
                <a:effectLst/>
                <a:latin typeface="+mn-lt"/>
                <a:ea typeface="+mn-ea"/>
                <a:cs typeface="+mn-cs"/>
              </a:rPr>
              <a:t>определения влияния факторов на результаты</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деятельности предприятий;</a:t>
            </a:r>
          </a:p>
          <a:p>
            <a:pPr lvl="0"/>
            <a:r>
              <a:rPr lang="ru-RU" sz="1200" kern="1200" dirty="0" smtClean="0">
                <a:solidFill>
                  <a:schemeClr val="tx1"/>
                </a:solidFill>
                <a:effectLst/>
                <a:latin typeface="+mn-lt"/>
                <a:ea typeface="+mn-ea"/>
                <a:cs typeface="+mn-cs"/>
              </a:rPr>
              <a:t>подсчета неиспользованных и перспективных резервов повышения эффективности производства;</a:t>
            </a:r>
          </a:p>
          <a:p>
            <a:pPr lvl="0"/>
            <a:r>
              <a:rPr lang="ru-RU" sz="1200" kern="1200" dirty="0" smtClean="0">
                <a:solidFill>
                  <a:schemeClr val="tx1"/>
                </a:solidFill>
                <a:effectLst/>
                <a:latin typeface="+mn-lt"/>
                <a:ea typeface="+mn-ea"/>
                <a:cs typeface="+mn-cs"/>
              </a:rPr>
              <a:t>обобщения результатов анализа и комплексной оценки деятельности предприятий;</a:t>
            </a:r>
          </a:p>
          <a:p>
            <a:pPr lvl="0"/>
            <a:r>
              <a:rPr lang="ru-RU" sz="1200" kern="1200" dirty="0" smtClean="0">
                <a:solidFill>
                  <a:schemeClr val="tx1"/>
                </a:solidFill>
                <a:effectLst/>
                <a:latin typeface="+mn-lt"/>
                <a:ea typeface="+mn-ea"/>
                <a:cs typeface="+mn-cs"/>
              </a:rPr>
              <a:t>обоснования планов экономического и социального развития, управленческих решений, различных мероприятий.</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5</a:t>
            </a:fld>
            <a:endParaRPr lang="ru-RU"/>
          </a:p>
        </p:txBody>
      </p:sp>
    </p:spTree>
    <p:extLst>
      <p:ext uri="{BB962C8B-B14F-4D97-AF65-F5344CB8AC3E}">
        <p14:creationId xmlns:p14="http://schemas.microsoft.com/office/powerpoint/2010/main" val="310017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1.По  содержанию:</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количественным показателям</a:t>
            </a:r>
            <a:r>
              <a:rPr lang="ru-RU" sz="1200" kern="1200" dirty="0" smtClean="0">
                <a:solidFill>
                  <a:schemeClr val="tx1"/>
                </a:solidFill>
                <a:effectLst/>
                <a:latin typeface="+mn-lt"/>
                <a:ea typeface="+mn-ea"/>
                <a:cs typeface="+mn-cs"/>
              </a:rPr>
              <a:t> относятся, например, объем изготовленной продукции, количество работников, площадь посевов, поголовье скота и т.д. </a:t>
            </a:r>
          </a:p>
          <a:p>
            <a:r>
              <a:rPr lang="ru-RU" sz="1200" b="1" i="1" kern="1200" dirty="0" smtClean="0">
                <a:solidFill>
                  <a:schemeClr val="tx1"/>
                </a:solidFill>
                <a:effectLst/>
                <a:latin typeface="+mn-lt"/>
                <a:ea typeface="+mn-ea"/>
                <a:cs typeface="+mn-cs"/>
              </a:rPr>
              <a:t>- Качественные показатели</a:t>
            </a:r>
            <a:r>
              <a:rPr lang="ru-RU" sz="1200" kern="1200" dirty="0" smtClean="0">
                <a:solidFill>
                  <a:schemeClr val="tx1"/>
                </a:solidFill>
                <a:effectLst/>
                <a:latin typeface="+mn-lt"/>
                <a:ea typeface="+mn-ea"/>
                <a:cs typeface="+mn-cs"/>
              </a:rPr>
              <a:t> показывают существенные особенности и свойства изучаемых объектов. Примером качественных показателей являются производительность труда, себестоимость, рентабельность, урожайность культур и др.</a:t>
            </a:r>
          </a:p>
          <a:p>
            <a:r>
              <a:rPr lang="ru-RU" sz="1200" i="1" kern="1200" dirty="0" smtClean="0">
                <a:solidFill>
                  <a:schemeClr val="tx1"/>
                </a:solidFill>
                <a:effectLst/>
                <a:latin typeface="+mn-lt"/>
                <a:ea typeface="+mn-ea"/>
                <a:cs typeface="+mn-cs"/>
              </a:rPr>
              <a:t>Изменение количественных показателей обязательно приводит к изменению качественных, и наоборот. Так, например, рост объема производства продукции ведет к снижению себестоимости. Рост производительности труда обеспечивает увеличение объема производства продукции.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2</a:t>
            </a:r>
            <a:r>
              <a:rPr lang="ru-RU" sz="1200" b="1" i="1" kern="1200" dirty="0" smtClean="0">
                <a:solidFill>
                  <a:schemeClr val="tx1"/>
                </a:solidFill>
                <a:effectLst/>
                <a:latin typeface="+mn-lt"/>
                <a:ea typeface="+mn-ea"/>
                <a:cs typeface="+mn-cs"/>
              </a:rPr>
              <a:t>. по отраслевой принадлежности</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общие</a:t>
            </a:r>
            <a:r>
              <a:rPr lang="ru-RU" sz="1200" kern="1200" dirty="0" smtClean="0">
                <a:solidFill>
                  <a:schemeClr val="tx1"/>
                </a:solidFill>
                <a:effectLst/>
                <a:latin typeface="+mn-lt"/>
                <a:ea typeface="+mn-ea"/>
                <a:cs typeface="+mn-cs"/>
              </a:rPr>
              <a:t>  - для всех отраслей, например, показатели валовой продукции, производительности труда, прибыли, себестоимости и др. </a:t>
            </a:r>
          </a:p>
          <a:p>
            <a:r>
              <a:rPr lang="ru-RU" sz="1200" b="1" i="1" kern="1200" dirty="0" smtClean="0">
                <a:solidFill>
                  <a:schemeClr val="tx1"/>
                </a:solidFill>
                <a:effectLst/>
                <a:latin typeface="+mn-lt"/>
                <a:ea typeface="+mn-ea"/>
                <a:cs typeface="+mn-cs"/>
              </a:rPr>
              <a:t>- специфические</a:t>
            </a:r>
            <a:r>
              <a:rPr lang="ru-RU" sz="1200" kern="1200" dirty="0" smtClean="0">
                <a:solidFill>
                  <a:schemeClr val="tx1"/>
                </a:solidFill>
                <a:effectLst/>
                <a:latin typeface="+mn-lt"/>
                <a:ea typeface="+mn-ea"/>
                <a:cs typeface="+mn-cs"/>
              </a:rPr>
              <a:t>, для конкретных отраслей и предприятий, например</a:t>
            </a:r>
            <a:r>
              <a:rPr lang="ru-RU" sz="1200" b="1"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калорийность каменного угля, влажность торфа, жирность молока, урожайность культур и т.д.</a:t>
            </a:r>
          </a:p>
          <a:p>
            <a:r>
              <a:rPr lang="ru-RU" sz="1200" b="1" i="1" kern="1200" dirty="0" smtClean="0">
                <a:solidFill>
                  <a:schemeClr val="tx1"/>
                </a:solidFill>
                <a:effectLst/>
                <a:latin typeface="+mn-lt"/>
                <a:ea typeface="+mn-ea"/>
                <a:cs typeface="+mn-cs"/>
              </a:rPr>
              <a:t>3. по степени синтеза:</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обобщающие, </a:t>
            </a:r>
            <a:r>
              <a:rPr lang="ru-RU" sz="1200" kern="1200" dirty="0" smtClean="0">
                <a:solidFill>
                  <a:schemeClr val="tx1"/>
                </a:solidFill>
                <a:effectLst/>
                <a:latin typeface="+mn-lt"/>
                <a:ea typeface="+mn-ea"/>
                <a:cs typeface="+mn-cs"/>
              </a:rPr>
              <a:t>обобщающими показателями производительности труда являются среднегодовая, среднедневная, часовая выработка продукции одним работником.</a:t>
            </a:r>
          </a:p>
          <a:p>
            <a:r>
              <a:rPr lang="ru-RU" sz="1200" b="1" i="1" kern="1200" dirty="0" smtClean="0">
                <a:solidFill>
                  <a:schemeClr val="tx1"/>
                </a:solidFill>
                <a:effectLst/>
                <a:latin typeface="+mn-lt"/>
                <a:ea typeface="+mn-ea"/>
                <a:cs typeface="+mn-cs"/>
              </a:rPr>
              <a:t>частные</a:t>
            </a:r>
            <a:r>
              <a:rPr lang="ru-RU" sz="1200" kern="1200" dirty="0" smtClean="0">
                <a:solidFill>
                  <a:schemeClr val="tx1"/>
                </a:solidFill>
                <a:effectLst/>
                <a:latin typeface="+mn-lt"/>
                <a:ea typeface="+mn-ea"/>
                <a:cs typeface="+mn-cs"/>
              </a:rPr>
              <a:t> показателям производительности труда относятся затраты рабочего времени на производство единицы продукции определенного вида или количество произведенной продукции за единицу рабочего времени.</a:t>
            </a:r>
          </a:p>
          <a:p>
            <a:r>
              <a:rPr lang="ru-RU" sz="1200" b="1" i="1" kern="1200" dirty="0" smtClean="0">
                <a:solidFill>
                  <a:schemeClr val="tx1"/>
                </a:solidFill>
                <a:effectLst/>
                <a:latin typeface="+mn-lt"/>
                <a:ea typeface="+mn-ea"/>
                <a:cs typeface="+mn-cs"/>
              </a:rPr>
              <a:t> вспомогательные (косвенные),</a:t>
            </a:r>
            <a:r>
              <a:rPr lang="ru-RU" sz="1200" kern="1200" dirty="0" smtClean="0">
                <a:solidFill>
                  <a:schemeClr val="tx1"/>
                </a:solidFill>
                <a:effectLst/>
                <a:latin typeface="+mn-lt"/>
                <a:ea typeface="+mn-ea"/>
                <a:cs typeface="+mn-cs"/>
              </a:rPr>
              <a:t> количество рабочего времени, затраченного на единицу выполненных работ. </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6</a:t>
            </a:fld>
            <a:endParaRPr lang="ru-RU"/>
          </a:p>
        </p:txBody>
      </p:sp>
    </p:spTree>
    <p:extLst>
      <p:ext uri="{BB962C8B-B14F-4D97-AF65-F5344CB8AC3E}">
        <p14:creationId xmlns:p14="http://schemas.microsoft.com/office/powerpoint/2010/main" val="4176643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4. по единицам измерения:</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Абсолютные показатели</a:t>
            </a:r>
            <a:r>
              <a:rPr lang="ru-RU" sz="1200" kern="1200" dirty="0" smtClean="0">
                <a:solidFill>
                  <a:schemeClr val="tx1"/>
                </a:solidFill>
                <a:effectLst/>
                <a:latin typeface="+mn-lt"/>
                <a:ea typeface="+mn-ea"/>
                <a:cs typeface="+mn-cs"/>
              </a:rPr>
              <a:t> выражаются в денежных, натуральных измерителях или через трудоемкость.</a:t>
            </a:r>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Натуральные показатели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Условно-натуральные показатели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Стоимостные показатели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выражают величину явления в физических единицах измерения (масса, длина, объем и т.д.).</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применяются для обобщенной характеристики объемов производства и реализации</a:t>
            </a:r>
          </a:p>
          <a:p>
            <a:r>
              <a:rPr lang="ru-RU" sz="1200" kern="1200" dirty="0" smtClean="0">
                <a:solidFill>
                  <a:schemeClr val="tx1"/>
                </a:solidFill>
                <a:effectLst/>
                <a:latin typeface="+mn-lt"/>
                <a:ea typeface="+mn-ea"/>
                <a:cs typeface="+mn-cs"/>
              </a:rPr>
              <a:t>соотношения каких-либо двух абсолютных показателей. Они определяются в процентах, коэффициентах или индексах. </a:t>
            </a:r>
          </a:p>
          <a:p>
            <a:r>
              <a:rPr lang="ru-RU" sz="1200" kern="1200" dirty="0" smtClean="0">
                <a:solidFill>
                  <a:schemeClr val="tx1"/>
                </a:solidFill>
                <a:effectLst/>
                <a:latin typeface="+mn-lt"/>
                <a:ea typeface="+mn-ea"/>
                <a:cs typeface="+mn-cs"/>
              </a:rPr>
              <a:t>условные пары обуви в обувной промышленности, показывают величину сложных по составу явлений в денежном измерении</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5. По наличию причинно-следственных связей:</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факторные</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Показатели, которые определяют поведение результативного показателя и выступают в качестве причин изменения его величины, называются факторными.</a:t>
            </a:r>
          </a:p>
          <a:p>
            <a:r>
              <a:rPr lang="ru-RU" sz="1200" b="1" i="1" kern="1200" dirty="0" smtClean="0">
                <a:solidFill>
                  <a:schemeClr val="tx1"/>
                </a:solidFill>
                <a:effectLst/>
                <a:latin typeface="+mn-lt"/>
                <a:ea typeface="+mn-ea"/>
                <a:cs typeface="+mn-cs"/>
              </a:rPr>
              <a:t>результативные.</a:t>
            </a:r>
            <a:r>
              <a:rPr lang="ru-RU" sz="1200" kern="1200" dirty="0" smtClean="0">
                <a:solidFill>
                  <a:schemeClr val="tx1"/>
                </a:solidFill>
                <a:effectLst/>
                <a:latin typeface="+mn-lt"/>
                <a:ea typeface="+mn-ea"/>
                <a:cs typeface="+mn-cs"/>
              </a:rPr>
              <a:t> Если тот или другой показатель рассматривается как результат воздействия одной или нескольких причин и выступает в качестве объекта исследования, то при изучении взаимосвязей он называется результативным</a:t>
            </a:r>
          </a:p>
          <a:p>
            <a:pPr lvl="0"/>
            <a:r>
              <a:rPr lang="ru-RU" sz="1200" b="1" i="1" kern="1200" dirty="0" smtClean="0">
                <a:solidFill>
                  <a:schemeClr val="tx1"/>
                </a:solidFill>
                <a:effectLst/>
                <a:latin typeface="+mn-lt"/>
                <a:ea typeface="+mn-ea"/>
                <a:cs typeface="+mn-cs"/>
              </a:rPr>
              <a:t>По способу формирования:</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нормативные</a:t>
            </a:r>
            <a:r>
              <a:rPr lang="ru-RU" sz="1200" kern="1200" dirty="0" smtClean="0">
                <a:solidFill>
                  <a:schemeClr val="tx1"/>
                </a:solidFill>
                <a:effectLst/>
                <a:latin typeface="+mn-lt"/>
                <a:ea typeface="+mn-ea"/>
                <a:cs typeface="+mn-cs"/>
              </a:rPr>
              <a:t> (нормы расхода сырья, материалов, топлива, энергии, нормы амортизации, цены и др.);</a:t>
            </a:r>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плановые</a:t>
            </a:r>
            <a:r>
              <a:rPr lang="ru-RU" sz="1200" kern="1200" dirty="0" smtClean="0">
                <a:solidFill>
                  <a:schemeClr val="tx1"/>
                </a:solidFill>
                <a:effectLst/>
                <a:latin typeface="+mn-lt"/>
                <a:ea typeface="+mn-ea"/>
                <a:cs typeface="+mn-cs"/>
              </a:rPr>
              <a:t> (данные планов экономического и социального развития предприятия, плановые задания внутрихозяйственным подразделениям);</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учетные</a:t>
            </a:r>
            <a:r>
              <a:rPr lang="ru-RU" sz="1200" kern="1200" dirty="0" smtClean="0">
                <a:solidFill>
                  <a:schemeClr val="tx1"/>
                </a:solidFill>
                <a:effectLst/>
                <a:latin typeface="+mn-lt"/>
                <a:ea typeface="+mn-ea"/>
                <a:cs typeface="+mn-cs"/>
              </a:rPr>
              <a:t> (данные бухгалтерского, статистического, оперативного учета);</a:t>
            </a:r>
          </a:p>
          <a:p>
            <a:r>
              <a:rPr lang="ru-RU" sz="1200" b="1" i="1" kern="1200" dirty="0" smtClean="0">
                <a:solidFill>
                  <a:schemeClr val="tx1"/>
                </a:solidFill>
                <a:effectLst/>
                <a:latin typeface="+mn-lt"/>
                <a:ea typeface="+mn-ea"/>
                <a:cs typeface="+mn-cs"/>
              </a:rPr>
              <a:t>отчетные</a:t>
            </a:r>
            <a:r>
              <a:rPr lang="ru-RU" sz="1200" kern="1200" dirty="0" smtClean="0">
                <a:solidFill>
                  <a:schemeClr val="tx1"/>
                </a:solidFill>
                <a:effectLst/>
                <a:latin typeface="+mn-lt"/>
                <a:ea typeface="+mn-ea"/>
                <a:cs typeface="+mn-cs"/>
              </a:rPr>
              <a:t> (данные бухгалтерской, статистической и оперативной отчетности);</a:t>
            </a:r>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аналитические (оценочные),</a:t>
            </a:r>
            <a:r>
              <a:rPr lang="ru-RU" sz="1200" kern="1200" dirty="0" smtClean="0">
                <a:solidFill>
                  <a:schemeClr val="tx1"/>
                </a:solidFill>
                <a:effectLst/>
                <a:latin typeface="+mn-lt"/>
                <a:ea typeface="+mn-ea"/>
                <a:cs typeface="+mn-cs"/>
              </a:rPr>
              <a:t> которые исчисляются в ходе самого анализа для оценки результатов и эффективности работы предприятия.</a:t>
            </a:r>
          </a:p>
          <a:p>
            <a:r>
              <a:rPr lang="ru-RU" sz="1200" kern="1200" dirty="0" smtClean="0">
                <a:solidFill>
                  <a:schemeClr val="tx1"/>
                </a:solidFill>
                <a:effectLst/>
                <a:latin typeface="+mn-lt"/>
                <a:ea typeface="+mn-ea"/>
                <a:cs typeface="+mn-cs"/>
              </a:rPr>
              <a:t> </a:t>
            </a:r>
          </a:p>
          <a:p>
            <a:pPr lvl="0"/>
            <a:r>
              <a:rPr lang="ru-RU" sz="1200" b="1" i="1" kern="1200" dirty="0" smtClean="0">
                <a:solidFill>
                  <a:schemeClr val="tx1"/>
                </a:solidFill>
                <a:effectLst/>
                <a:latin typeface="+mn-lt"/>
                <a:ea typeface="+mn-ea"/>
                <a:cs typeface="+mn-cs"/>
              </a:rPr>
              <a:t>по отнесению к определенной подсистеме.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Выходящий показатель одной подсистемы является входящим для других подсистем.</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7</a:t>
            </a:fld>
            <a:endParaRPr lang="ru-RU"/>
          </a:p>
        </p:txBody>
      </p:sp>
    </p:spTree>
    <p:extLst>
      <p:ext uri="{BB962C8B-B14F-4D97-AF65-F5344CB8AC3E}">
        <p14:creationId xmlns:p14="http://schemas.microsoft.com/office/powerpoint/2010/main" val="3171375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0" i="1" kern="1200" dirty="0" smtClean="0">
                <a:solidFill>
                  <a:schemeClr val="tx1"/>
                </a:solidFill>
                <a:effectLst/>
                <a:latin typeface="+mn-lt"/>
                <a:ea typeface="+mn-ea"/>
                <a:cs typeface="+mn-cs"/>
              </a:rPr>
              <a:t>Сравнение - это метод познания, в процессе которого неизвестные явления сопоставляются с уже известными, с целью определения общих черт и различий между ними.</a:t>
            </a:r>
            <a:r>
              <a:rPr lang="ru-RU" sz="1200" b="0" kern="1200" dirty="0" smtClean="0">
                <a:solidFill>
                  <a:schemeClr val="tx1"/>
                </a:solidFill>
                <a:effectLst/>
                <a:latin typeface="+mn-lt"/>
                <a:ea typeface="+mn-ea"/>
                <a:cs typeface="+mn-cs"/>
              </a:rPr>
              <a:t> </a:t>
            </a:r>
            <a:endParaRPr lang="ru-RU" sz="1200" b="1"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1. Сравнение фактических данных с плановыми</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Такое сравнение </a:t>
            </a:r>
            <a:r>
              <a:rPr lang="ru-RU" sz="1200" b="1" i="1" kern="1200" dirty="0" smtClean="0">
                <a:solidFill>
                  <a:schemeClr val="tx1"/>
                </a:solidFill>
                <a:effectLst/>
                <a:latin typeface="+mn-lt"/>
                <a:ea typeface="+mn-ea"/>
                <a:cs typeface="+mn-cs"/>
              </a:rPr>
              <a:t>позволяет определить степень выполнения плана</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 месяц, квартал или год (табл. 4.1).</a:t>
            </a:r>
          </a:p>
          <a:p>
            <a:r>
              <a:rPr lang="ru-RU" sz="1200" kern="1200" dirty="0" smtClean="0">
                <a:solidFill>
                  <a:schemeClr val="tx1"/>
                </a:solidFill>
                <a:effectLst/>
                <a:latin typeface="+mn-lt"/>
                <a:ea typeface="+mn-ea"/>
                <a:cs typeface="+mn-cs"/>
              </a:rPr>
              <a:t>Сравнение фактических данных с плановыми может быть использовано и</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для проверки обоснованности плановых показателей.</a:t>
            </a:r>
            <a:r>
              <a:rPr lang="ru-RU" sz="1200" kern="1200" dirty="0" smtClean="0">
                <a:solidFill>
                  <a:schemeClr val="tx1"/>
                </a:solidFill>
                <a:effectLst/>
                <a:latin typeface="+mn-lt"/>
                <a:ea typeface="+mn-ea"/>
                <a:cs typeface="+mn-cs"/>
              </a:rPr>
              <a:t> Для этого фактические данные в среднем за три-пять прошлых лет сравнивают с данными плана текущего года.</a:t>
            </a:r>
          </a:p>
          <a:p>
            <a:r>
              <a:rPr lang="ru-RU" sz="1200" kern="1200" dirty="0" smtClean="0">
                <a:solidFill>
                  <a:schemeClr val="tx1"/>
                </a:solidFill>
                <a:effectLst/>
                <a:latin typeface="+mn-lt"/>
                <a:ea typeface="+mn-ea"/>
                <a:cs typeface="+mn-cs"/>
              </a:rPr>
              <a:t> Сравнение фактического уровня показателей с плановым необходимо также</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для выявления резервов производства.</a:t>
            </a:r>
            <a:r>
              <a:rPr lang="ru-RU" sz="1200" i="1" kern="1200" dirty="0" smtClean="0">
                <a:solidFill>
                  <a:schemeClr val="tx1"/>
                </a:solidFill>
                <a:effectLst/>
                <a:latin typeface="+mn-lt"/>
                <a:ea typeface="+mn-ea"/>
                <a:cs typeface="+mn-cs"/>
              </a:rPr>
              <a:t> С</a:t>
            </a:r>
            <a:r>
              <a:rPr lang="ru-RU" sz="1200" kern="1200" dirty="0" smtClean="0">
                <a:solidFill>
                  <a:schemeClr val="tx1"/>
                </a:solidFill>
                <a:effectLst/>
                <a:latin typeface="+mn-lt"/>
                <a:ea typeface="+mn-ea"/>
                <a:cs typeface="+mn-cs"/>
              </a:rPr>
              <a:t> этой целью фактические данные об объеме проведенных мероприятий сравнивают с плановыми. Если план по какому-либо мероприятию не был выполнен, то это можно рассматривать как неиспользованный резерв увеличения производства продукции.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В нашем случае не выполнен план по внедрению новой технологии и модернизации действующего оборудования. Зная влияние этих факторов на рост производительности труда, нетрудно подсчитать, насколько в связи с этим уменьшился выход продукции.</a:t>
            </a:r>
          </a:p>
          <a:p>
            <a:r>
              <a:rPr lang="ru-RU" sz="1200"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2. Сравнение с утвержденными нормами</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(например, расход материалов, сырья, энергии, воды и т.д.).</a:t>
            </a:r>
          </a:p>
          <a:p>
            <a:r>
              <a:rPr lang="ru-RU" sz="1200" kern="1200" dirty="0" smtClean="0">
                <a:solidFill>
                  <a:schemeClr val="tx1"/>
                </a:solidFill>
                <a:effectLst/>
                <a:latin typeface="+mn-lt"/>
                <a:ea typeface="+mn-ea"/>
                <a:cs typeface="+mn-cs"/>
              </a:rPr>
              <a:t>Такое сравнение (табл. 4.5) необходимо для выявления экономии или перерасхода ресурсов на производство продукции, для оценки эффективности их использования в процессе производства и определения утерянных возможностей увеличения выпуска продукции и снижения ее себестоимости.</a:t>
            </a:r>
          </a:p>
          <a:p>
            <a:r>
              <a:rPr lang="ru-RU" sz="1200" b="1" kern="1200" dirty="0" smtClean="0">
                <a:solidFill>
                  <a:schemeClr val="tx1"/>
                </a:solidFill>
                <a:effectLst/>
                <a:latin typeface="+mn-lt"/>
                <a:ea typeface="+mn-ea"/>
                <a:cs typeface="+mn-cs"/>
              </a:rPr>
              <a:t> 3. С</a:t>
            </a:r>
            <a:r>
              <a:rPr lang="ru-RU" sz="1200" b="1" i="1" kern="1200" dirty="0" smtClean="0">
                <a:solidFill>
                  <a:schemeClr val="tx1"/>
                </a:solidFill>
                <a:effectLst/>
                <a:latin typeface="+mn-lt"/>
                <a:ea typeface="+mn-ea"/>
                <a:cs typeface="+mn-cs"/>
              </a:rPr>
              <a:t>равнение фактически достигнутых результатов с данными прошлых лет.</a:t>
            </a:r>
            <a:r>
              <a:rPr lang="ru-RU" sz="1200" kern="1200" dirty="0" smtClean="0">
                <a:solidFill>
                  <a:schemeClr val="tx1"/>
                </a:solidFill>
                <a:effectLst/>
                <a:latin typeface="+mn-lt"/>
                <a:ea typeface="+mn-ea"/>
                <a:cs typeface="+mn-cs"/>
              </a:rPr>
              <a:t> Сравнивают результаты сегодняшнего дня со вчерашним, текущего месяца, квартала, года с прошедшими. Это дает возможность оценить темпы изменения изучаемых показателей и определить тенденции и закономерности развития экономических процессов.</a:t>
            </a:r>
          </a:p>
          <a:p>
            <a:pPr lvl="0"/>
            <a:r>
              <a:rPr lang="ru-RU" sz="1200" b="1" i="1" kern="1200" dirty="0" smtClean="0">
                <a:solidFill>
                  <a:schemeClr val="tx1"/>
                </a:solidFill>
                <a:effectLst/>
                <a:latin typeface="+mn-lt"/>
                <a:ea typeface="+mn-ea"/>
                <a:cs typeface="+mn-cs"/>
              </a:rPr>
              <a:t>сравнение с лучшими результатами,</a:t>
            </a:r>
            <a:r>
              <a:rPr lang="ru-RU" sz="1200" kern="1200" dirty="0" smtClean="0">
                <a:solidFill>
                  <a:schemeClr val="tx1"/>
                </a:solidFill>
                <a:effectLst/>
                <a:latin typeface="+mn-lt"/>
                <a:ea typeface="+mn-ea"/>
                <a:cs typeface="+mn-cs"/>
              </a:rPr>
              <a:t> т.е. с лучшими образцами труда, передовым опытом, новыми достижениями науки и техники. Такие сравнения могут проводиться как в рамках исследуемого предприятия, так и за его пределами.</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Большое значение имеет</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межхозяйственный сравнительный анализ,</a:t>
            </a:r>
            <a:r>
              <a:rPr lang="ru-RU" sz="1200" kern="1200" dirty="0" smtClean="0">
                <a:solidFill>
                  <a:schemeClr val="tx1"/>
                </a:solidFill>
                <a:effectLst/>
                <a:latin typeface="+mn-lt"/>
                <a:ea typeface="+mn-ea"/>
                <a:cs typeface="+mn-cs"/>
              </a:rPr>
              <a:t> в процессе которого показатели анализируемого предприятия сопоставляются с показателями ведущих предприятий, имеющих лучшие результаты при одинаковых исходных условиях хозяйствования. </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r>
              <a:rPr lang="ru-RU" sz="1200" b="1" i="1" kern="1200" dirty="0" smtClean="0">
                <a:solidFill>
                  <a:schemeClr val="tx1"/>
                </a:solidFill>
                <a:effectLst/>
                <a:latin typeface="+mn-lt"/>
                <a:ea typeface="+mn-ea"/>
                <a:cs typeface="+mn-cs"/>
              </a:rPr>
              <a:t>5. со среднеотраслевыми данными или средними по министерству, объединению, концерну</a:t>
            </a:r>
            <a:r>
              <a:rPr lang="ru-RU" sz="1200" kern="1200" dirty="0" smtClean="0">
                <a:solidFill>
                  <a:schemeClr val="tx1"/>
                </a:solidFill>
                <a:effectLst/>
                <a:latin typeface="+mn-lt"/>
                <a:ea typeface="+mn-ea"/>
                <a:cs typeface="+mn-cs"/>
              </a:rPr>
              <a:t> и др. Такое сравнение необходимо для более полной и объективной оценки деятельности анализируемого предприятия, определения его рейтинга среди других субъектов хозяйствования данной отрасли, изучения общих и специфических факторов, определяющих результаты его хозяйственной деятельности.</a:t>
            </a:r>
          </a:p>
          <a:p>
            <a:r>
              <a:rPr lang="ru-RU" sz="1200" kern="1200" dirty="0" smtClean="0">
                <a:solidFill>
                  <a:schemeClr val="tx1"/>
                </a:solidFill>
                <a:effectLst/>
                <a:latin typeface="+mn-lt"/>
                <a:ea typeface="+mn-ea"/>
                <a:cs typeface="+mn-cs"/>
              </a:rPr>
              <a:t>6. В АХД применяется также</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сравнение разных вариантов решения экономических задач,</a:t>
            </a:r>
            <a:r>
              <a:rPr lang="ru-RU" sz="1200" kern="1200" dirty="0" smtClean="0">
                <a:solidFill>
                  <a:schemeClr val="tx1"/>
                </a:solidFill>
                <a:effectLst/>
                <a:latin typeface="+mn-lt"/>
                <a:ea typeface="+mn-ea"/>
                <a:cs typeface="+mn-cs"/>
              </a:rPr>
              <a:t> что позволяет выбрать наиболее оптимальный и тем самым более полно использовать возможности производства. Особенно широко оно используется в предварительном анализе при обосновании планов и управленческих решений.</a:t>
            </a:r>
          </a:p>
          <a:p>
            <a:r>
              <a:rPr lang="ru-RU" sz="1200" b="1" i="1" kern="1200" dirty="0" smtClean="0">
                <a:solidFill>
                  <a:schemeClr val="tx1"/>
                </a:solidFill>
                <a:effectLst/>
                <a:latin typeface="+mn-lt"/>
                <a:ea typeface="+mn-ea"/>
                <a:cs typeface="+mn-cs"/>
              </a:rPr>
              <a:t>Сравнение параллельных и динамических рядов</a:t>
            </a:r>
            <a:r>
              <a:rPr lang="ru-RU" sz="1200" kern="1200" dirty="0" smtClean="0">
                <a:solidFill>
                  <a:schemeClr val="tx1"/>
                </a:solidFill>
                <a:effectLst/>
                <a:latin typeface="+mn-lt"/>
                <a:ea typeface="+mn-ea"/>
                <a:cs typeface="+mn-cs"/>
              </a:rPr>
              <a:t> используется для определения и обоснования формы и направления связи между разными показателями. С этой целью числа, характеризующие один из показателей, необходимо расположить в возрастающем или убывающем порядке и рассмотреть, как в связи с этим изменяются другие исследуемые показатели: возрастают или убывают, и в какой степени.</a:t>
            </a:r>
          </a:p>
          <a:p>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9</a:t>
            </a:fld>
            <a:endParaRPr lang="ru-RU"/>
          </a:p>
        </p:txBody>
      </p:sp>
    </p:spTree>
    <p:extLst>
      <p:ext uri="{BB962C8B-B14F-4D97-AF65-F5344CB8AC3E}">
        <p14:creationId xmlns:p14="http://schemas.microsoft.com/office/powerpoint/2010/main" val="196914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 экономическом анализе различают следующие виды сравнительного анализа:</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горизонтальный, вертикальный, трендовый, а также одномерный и многомерный.</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Горизонтальный сравнительный</a:t>
            </a:r>
            <a:r>
              <a:rPr lang="ru-RU" sz="1200" kern="1200" dirty="0" smtClean="0">
                <a:solidFill>
                  <a:schemeClr val="tx1"/>
                </a:solidFill>
                <a:effectLst/>
                <a:latin typeface="+mn-lt"/>
                <a:ea typeface="+mn-ea"/>
                <a:cs typeface="+mn-cs"/>
              </a:rPr>
              <a:t> анализ используется для определения абсолютных и относительных отклонений фактического уровня исследуемых показателей от базового (планового, прошлого периода, среднего уровня, достижений науки и передового опыта).</a:t>
            </a:r>
          </a:p>
          <a:p>
            <a:r>
              <a:rPr lang="ru-RU" sz="1200" kern="1200" dirty="0" smtClean="0">
                <a:solidFill>
                  <a:schemeClr val="tx1"/>
                </a:solidFill>
                <a:effectLst/>
                <a:latin typeface="+mn-lt"/>
                <a:ea typeface="+mn-ea"/>
                <a:cs typeface="+mn-cs"/>
              </a:rPr>
              <a:t>С помощью</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вертикального сравнительного анализа </a:t>
            </a:r>
            <a:r>
              <a:rPr lang="ru-RU" sz="1200" kern="1200" dirty="0" smtClean="0">
                <a:solidFill>
                  <a:schemeClr val="tx1"/>
                </a:solidFill>
                <a:effectLst/>
                <a:latin typeface="+mn-lt"/>
                <a:ea typeface="+mn-ea"/>
                <a:cs typeface="+mn-cs"/>
              </a:rPr>
              <a:t>изучается структура экономических явлений и процессов путем расчета удельного веса частей в общем целом (удельный вес собственного капитала в общей его сумме), соотношение частей целого между собой (например, собственного и заемного капитала, основного и оборотного капитала), а также влияние факторов на уровень результативных показателей путем сравнения их величины до и после изменения соответствующего фактора.</a:t>
            </a:r>
          </a:p>
          <a:p>
            <a:r>
              <a:rPr lang="ru-RU" sz="1200" b="1" i="1" kern="1200" dirty="0" smtClean="0">
                <a:solidFill>
                  <a:schemeClr val="tx1"/>
                </a:solidFill>
                <a:effectLst/>
                <a:latin typeface="+mn-lt"/>
                <a:ea typeface="+mn-ea"/>
                <a:cs typeface="+mn-cs"/>
              </a:rPr>
              <a:t>Трендовый анализ</a:t>
            </a:r>
            <a:r>
              <a:rPr lang="ru-RU" sz="1200" kern="1200" dirty="0" smtClean="0">
                <a:solidFill>
                  <a:schemeClr val="tx1"/>
                </a:solidFill>
                <a:effectLst/>
                <a:latin typeface="+mn-lt"/>
                <a:ea typeface="+mn-ea"/>
                <a:cs typeface="+mn-cs"/>
              </a:rPr>
              <a:t> применяется при изучении относительных темпов роста и прироста показателей за ряд лет к уровню базисного года, т.е. при исследовании рядов динамики.</a:t>
            </a:r>
          </a:p>
          <a:p>
            <a:r>
              <a:rPr lang="ru-RU" sz="1200" b="1" i="1" kern="1200" dirty="0" smtClean="0">
                <a:solidFill>
                  <a:schemeClr val="tx1"/>
                </a:solidFill>
                <a:effectLst/>
                <a:latin typeface="+mn-lt"/>
                <a:ea typeface="+mn-ea"/>
                <a:cs typeface="+mn-cs"/>
              </a:rPr>
              <a:t>При одномерном сравнительном анализе</a:t>
            </a:r>
            <a:r>
              <a:rPr lang="ru-RU" sz="1200" kern="1200" dirty="0" smtClean="0">
                <a:solidFill>
                  <a:schemeClr val="tx1"/>
                </a:solidFill>
                <a:effectLst/>
                <a:latin typeface="+mn-lt"/>
                <a:ea typeface="+mn-ea"/>
                <a:cs typeface="+mn-cs"/>
              </a:rPr>
              <a:t> сопоставления делаются по одному или нескольким показателям одного объекта или нескольких объектов по одному показателю.</a:t>
            </a:r>
          </a:p>
          <a:p>
            <a:r>
              <a:rPr lang="ru-RU" sz="1200" b="1" kern="1200" dirty="0" smtClean="0">
                <a:solidFill>
                  <a:schemeClr val="tx1"/>
                </a:solidFill>
                <a:effectLst/>
                <a:latin typeface="+mn-lt"/>
                <a:ea typeface="+mn-ea"/>
                <a:cs typeface="+mn-cs"/>
              </a:rPr>
              <a:t>С </a:t>
            </a:r>
            <a:r>
              <a:rPr lang="ru-RU" sz="1200" b="1" i="1" kern="1200" dirty="0" smtClean="0">
                <a:solidFill>
                  <a:schemeClr val="tx1"/>
                </a:solidFill>
                <a:effectLst/>
                <a:latin typeface="+mn-lt"/>
                <a:ea typeface="+mn-ea"/>
                <a:cs typeface="+mn-cs"/>
              </a:rPr>
              <a:t>помощью многомерного сравнительного анализа</a:t>
            </a:r>
            <a:r>
              <a:rPr lang="ru-RU" sz="1200" kern="1200" dirty="0" smtClean="0">
                <a:solidFill>
                  <a:schemeClr val="tx1"/>
                </a:solidFill>
                <a:effectLst/>
                <a:latin typeface="+mn-lt"/>
                <a:ea typeface="+mn-ea"/>
                <a:cs typeface="+mn-cs"/>
              </a:rPr>
              <a:t> проводится сопоставление результатов деятельности нескольких предприятий (подразделений) по широкому спектру показателей. Подробнее его сущность рассмотрена в следующем параграфе.</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10</a:t>
            </a:fld>
            <a:endParaRPr lang="ru-RU"/>
          </a:p>
        </p:txBody>
      </p:sp>
    </p:spTree>
    <p:extLst>
      <p:ext uri="{BB962C8B-B14F-4D97-AF65-F5344CB8AC3E}">
        <p14:creationId xmlns:p14="http://schemas.microsoft.com/office/powerpoint/2010/main" val="261947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111930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18989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365604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517759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412802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3EA7E76-66AE-494E-AB9D-80A0E4D5370A}" type="datetimeFigureOut">
              <a:rPr lang="ru-RU" smtClean="0"/>
              <a:t>23.10.2020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13515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3EA7E76-66AE-494E-AB9D-80A0E4D5370A}" type="datetimeFigureOut">
              <a:rPr lang="ru-RU" smtClean="0"/>
              <a:t>23.10.2020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4190106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3EA7E76-66AE-494E-AB9D-80A0E4D5370A}" type="datetimeFigureOut">
              <a:rPr lang="ru-RU" smtClean="0"/>
              <a:t>23.10.2020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4053564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3EA7E76-66AE-494E-AB9D-80A0E4D5370A}" type="datetimeFigureOut">
              <a:rPr lang="ru-RU" smtClean="0"/>
              <a:t>23.10.2020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3868525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EA7E76-66AE-494E-AB9D-80A0E4D5370A}" type="datetimeFigureOut">
              <a:rPr lang="ru-RU" smtClean="0"/>
              <a:t>23.10.2020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00213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EA7E76-66AE-494E-AB9D-80A0E4D5370A}" type="datetimeFigureOut">
              <a:rPr lang="ru-RU" smtClean="0"/>
              <a:t>23.10.2020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412630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chemeClr val="accent5">
                <a:lumMod val="5000"/>
                <a:lumOff val="95000"/>
              </a:schemeClr>
            </a:gs>
            <a:gs pos="80000">
              <a:srgbClr val="93B7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A7E76-66AE-494E-AB9D-80A0E4D5370A}" type="datetimeFigureOut">
              <a:rPr lang="ru-RU" smtClean="0"/>
              <a:t>23.10.2020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868F6-B393-48DE-9271-7B901192CD27}" type="slidenum">
              <a:rPr lang="ru-RU" smtClean="0"/>
              <a:t>‹#›</a:t>
            </a:fld>
            <a:endParaRPr lang="ru-RU"/>
          </a:p>
        </p:txBody>
      </p:sp>
    </p:spTree>
    <p:extLst>
      <p:ext uri="{BB962C8B-B14F-4D97-AF65-F5344CB8AC3E}">
        <p14:creationId xmlns:p14="http://schemas.microsoft.com/office/powerpoint/2010/main" val="366093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4000" b="1" dirty="0"/>
              <a:t>Понятие, </a:t>
            </a:r>
            <a:r>
              <a:rPr lang="ru-RU" sz="4000" b="1" dirty="0" smtClean="0"/>
              <a:t>предмет </a:t>
            </a:r>
            <a:r>
              <a:rPr lang="ru-RU" sz="4000" b="1" dirty="0"/>
              <a:t>АХД, принципы, функции, классификация АХД</a:t>
            </a:r>
          </a:p>
        </p:txBody>
      </p:sp>
      <p:sp>
        <p:nvSpPr>
          <p:cNvPr id="3" name="Подзаголовок 2"/>
          <p:cNvSpPr>
            <a:spLocks noGrp="1"/>
          </p:cNvSpPr>
          <p:nvPr>
            <p:ph type="subTitle" idx="1"/>
          </p:nvPr>
        </p:nvSpPr>
        <p:spPr>
          <a:xfrm>
            <a:off x="2387462" y="6274262"/>
            <a:ext cx="9463644" cy="527586"/>
          </a:xfrm>
        </p:spPr>
        <p:txBody>
          <a:bodyPr>
            <a:normAutofit/>
          </a:bodyPr>
          <a:lstStyle/>
          <a:p>
            <a:pPr algn="r"/>
            <a:r>
              <a:rPr lang="ru-RU" sz="1800" smtClean="0"/>
              <a:t>2020 г.</a:t>
            </a:r>
            <a:endParaRPr lang="ru-RU" sz="1800" dirty="0"/>
          </a:p>
        </p:txBody>
      </p:sp>
    </p:spTree>
    <p:extLst>
      <p:ext uri="{BB962C8B-B14F-4D97-AF65-F5344CB8AC3E}">
        <p14:creationId xmlns:p14="http://schemas.microsoft.com/office/powerpoint/2010/main" val="1019630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29208"/>
            <a:ext cx="10515600" cy="5747755"/>
          </a:xfrm>
        </p:spPr>
        <p:txBody>
          <a:bodyPr/>
          <a:lstStyle/>
          <a:p>
            <a:pPr marL="0" indent="0">
              <a:buNone/>
            </a:pPr>
            <a:r>
              <a:rPr lang="ru-RU" dirty="0" smtClean="0"/>
              <a:t>Виды сравнительного анализа:</a:t>
            </a:r>
          </a:p>
          <a:p>
            <a:pPr marL="0" indent="0">
              <a:buNone/>
            </a:pPr>
            <a:r>
              <a:rPr lang="ru-RU" dirty="0" smtClean="0"/>
              <a:t>Горизонтальный анализ (пример)</a:t>
            </a:r>
          </a:p>
          <a:p>
            <a:pPr marL="0" indent="0">
              <a:buNone/>
            </a:pPr>
            <a:endParaRPr lang="ru-RU" dirty="0" smtClean="0"/>
          </a:p>
          <a:p>
            <a:pPr marL="0" indent="0">
              <a:buNone/>
            </a:pPr>
            <a:endParaRPr lang="ru-RU" dirty="0"/>
          </a:p>
          <a:p>
            <a:pPr marL="0" indent="0">
              <a:buNone/>
            </a:pPr>
            <a:endParaRPr lang="ru-RU" dirty="0" smtClean="0"/>
          </a:p>
          <a:p>
            <a:pPr marL="0" indent="0">
              <a:buNone/>
            </a:pPr>
            <a:r>
              <a:rPr lang="ru-RU" dirty="0" smtClean="0"/>
              <a:t>Вертикальный анализ (пример)</a:t>
            </a:r>
          </a:p>
          <a:p>
            <a:pPr marL="0" indent="0">
              <a:buNone/>
            </a:pP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591615720"/>
              </p:ext>
            </p:extLst>
          </p:nvPr>
        </p:nvGraphicFramePr>
        <p:xfrm>
          <a:off x="838200" y="1401257"/>
          <a:ext cx="10579443" cy="1280160"/>
        </p:xfrm>
        <a:graphic>
          <a:graphicData uri="http://schemas.openxmlformats.org/drawingml/2006/table">
            <a:tbl>
              <a:tblPr firstRow="1" bandRow="1">
                <a:tableStyleId>{5C22544A-7EE6-4342-B048-85BDC9FD1C3A}</a:tableStyleId>
              </a:tblPr>
              <a:tblGrid>
                <a:gridCol w="1484870"/>
                <a:gridCol w="1272746"/>
                <a:gridCol w="1306385"/>
                <a:gridCol w="1943442"/>
                <a:gridCol w="2397211"/>
                <a:gridCol w="2174789"/>
              </a:tblGrid>
              <a:tr h="370840">
                <a:tc>
                  <a:txBody>
                    <a:bodyPr/>
                    <a:lstStyle/>
                    <a:p>
                      <a:pPr algn="ctr"/>
                      <a:r>
                        <a:rPr lang="ru-RU" dirty="0" smtClean="0"/>
                        <a:t>показатель</a:t>
                      </a:r>
                      <a:endParaRPr lang="ru-RU" dirty="0"/>
                    </a:p>
                  </a:txBody>
                  <a:tcPr/>
                </a:tc>
                <a:tc>
                  <a:txBody>
                    <a:bodyPr/>
                    <a:lstStyle/>
                    <a:p>
                      <a:pPr algn="ctr"/>
                      <a:r>
                        <a:rPr lang="ru-RU" dirty="0" smtClean="0"/>
                        <a:t>2019 год</a:t>
                      </a:r>
                      <a:endParaRPr lang="ru-RU" dirty="0"/>
                    </a:p>
                  </a:txBody>
                  <a:tcPr/>
                </a:tc>
                <a:tc>
                  <a:txBody>
                    <a:bodyPr/>
                    <a:lstStyle/>
                    <a:p>
                      <a:pPr algn="ctr"/>
                      <a:r>
                        <a:rPr lang="ru-RU" dirty="0" smtClean="0"/>
                        <a:t>2020</a:t>
                      </a:r>
                      <a:r>
                        <a:rPr lang="ru-RU" baseline="0" dirty="0" smtClean="0"/>
                        <a:t> год</a:t>
                      </a:r>
                      <a:endParaRPr lang="ru-RU" dirty="0"/>
                    </a:p>
                  </a:txBody>
                  <a:tcPr/>
                </a:tc>
                <a:tc>
                  <a:txBody>
                    <a:bodyPr/>
                    <a:lstStyle/>
                    <a:p>
                      <a:pPr algn="ctr"/>
                      <a:r>
                        <a:rPr lang="ru-RU" dirty="0" smtClean="0"/>
                        <a:t>Абсолютное</a:t>
                      </a:r>
                      <a:r>
                        <a:rPr lang="ru-RU" baseline="0" dirty="0" smtClean="0"/>
                        <a:t> изменение</a:t>
                      </a:r>
                      <a:endParaRPr lang="ru-RU" dirty="0"/>
                    </a:p>
                  </a:txBody>
                  <a:tcPr/>
                </a:tc>
                <a:tc>
                  <a:txBody>
                    <a:bodyPr/>
                    <a:lstStyle/>
                    <a:p>
                      <a:pPr algn="ctr"/>
                      <a:r>
                        <a:rPr lang="ru-RU" dirty="0" smtClean="0"/>
                        <a:t>Относительное</a:t>
                      </a:r>
                      <a:r>
                        <a:rPr lang="ru-RU" baseline="0" dirty="0" smtClean="0"/>
                        <a:t> изменение</a:t>
                      </a:r>
                      <a:endParaRPr lang="ru-RU" dirty="0"/>
                    </a:p>
                  </a:txBody>
                  <a:tcPr/>
                </a:tc>
                <a:tc>
                  <a:txBody>
                    <a:bodyPr/>
                    <a:lstStyle/>
                    <a:p>
                      <a:pPr algn="ctr"/>
                      <a:r>
                        <a:rPr lang="ru-RU" dirty="0" smtClean="0"/>
                        <a:t>Темп роста</a:t>
                      </a:r>
                      <a:endParaRPr lang="ru-RU" dirty="0"/>
                    </a:p>
                  </a:txBody>
                  <a:tcPr/>
                </a:tc>
              </a:tr>
              <a:tr h="356885">
                <a:tc>
                  <a:txBody>
                    <a:bodyPr/>
                    <a:lstStyle/>
                    <a:p>
                      <a:r>
                        <a:rPr lang="ru-RU" dirty="0" smtClean="0"/>
                        <a:t>Численность персонала</a:t>
                      </a:r>
                      <a:endParaRPr lang="ru-RU" dirty="0"/>
                    </a:p>
                  </a:txBody>
                  <a:tcPr/>
                </a:tc>
                <a:tc>
                  <a:txBody>
                    <a:bodyPr/>
                    <a:lstStyle/>
                    <a:p>
                      <a:pPr algn="ctr"/>
                      <a:r>
                        <a:rPr lang="ru-RU" dirty="0" smtClean="0"/>
                        <a:t>30</a:t>
                      </a:r>
                      <a:endParaRPr lang="ru-RU" dirty="0"/>
                    </a:p>
                  </a:txBody>
                  <a:tcPr/>
                </a:tc>
                <a:tc>
                  <a:txBody>
                    <a:bodyPr/>
                    <a:lstStyle/>
                    <a:p>
                      <a:pPr algn="ctr"/>
                      <a:r>
                        <a:rPr lang="ru-RU" dirty="0" smtClean="0"/>
                        <a:t>35</a:t>
                      </a:r>
                      <a:endParaRPr lang="ru-RU" dirty="0"/>
                    </a:p>
                  </a:txBody>
                  <a:tcPr/>
                </a:tc>
                <a:tc>
                  <a:txBody>
                    <a:bodyPr/>
                    <a:lstStyle/>
                    <a:p>
                      <a:pPr algn="ctr"/>
                      <a:r>
                        <a:rPr lang="ru-RU" dirty="0" smtClean="0"/>
                        <a:t>35-30 =</a:t>
                      </a:r>
                      <a:r>
                        <a:rPr lang="ru-RU" baseline="0" dirty="0" smtClean="0"/>
                        <a:t> 5</a:t>
                      </a:r>
                      <a:endParaRPr lang="ru-RU" dirty="0"/>
                    </a:p>
                  </a:txBody>
                  <a:tcPr/>
                </a:tc>
                <a:tc>
                  <a:txBody>
                    <a:bodyPr/>
                    <a:lstStyle/>
                    <a:p>
                      <a:pPr algn="ctr"/>
                      <a:r>
                        <a:rPr lang="ru-RU" dirty="0" smtClean="0"/>
                        <a:t>5 / 30 *100% = 16,67</a:t>
                      </a:r>
                      <a:endParaRPr lang="ru-RU" dirty="0"/>
                    </a:p>
                  </a:txBody>
                  <a:tcPr/>
                </a:tc>
                <a:tc>
                  <a:txBody>
                    <a:bodyPr/>
                    <a:lstStyle/>
                    <a:p>
                      <a:pPr algn="ctr"/>
                      <a:r>
                        <a:rPr lang="ru-RU" dirty="0" smtClean="0"/>
                        <a:t>35/30 *100 = 116,67</a:t>
                      </a:r>
                      <a:endParaRPr lang="ru-RU" dirty="0"/>
                    </a:p>
                  </a:txBody>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1655219910"/>
              </p:ext>
            </p:extLst>
          </p:nvPr>
        </p:nvGraphicFramePr>
        <p:xfrm>
          <a:off x="838200" y="3567927"/>
          <a:ext cx="6884773" cy="2844800"/>
        </p:xfrm>
        <a:graphic>
          <a:graphicData uri="http://schemas.openxmlformats.org/drawingml/2006/table">
            <a:tbl>
              <a:tblPr firstRow="1" bandRow="1">
                <a:tableStyleId>{5C22544A-7EE6-4342-B048-85BDC9FD1C3A}</a:tableStyleId>
              </a:tblPr>
              <a:tblGrid>
                <a:gridCol w="2176849"/>
                <a:gridCol w="1210962"/>
                <a:gridCol w="1112108"/>
                <a:gridCol w="1359243"/>
                <a:gridCol w="1025611"/>
              </a:tblGrid>
              <a:tr h="370840">
                <a:tc rowSpan="2">
                  <a:txBody>
                    <a:bodyPr/>
                    <a:lstStyle/>
                    <a:p>
                      <a:pPr algn="ctr"/>
                      <a:r>
                        <a:rPr lang="ru-RU" dirty="0" smtClean="0"/>
                        <a:t>показатель</a:t>
                      </a:r>
                      <a:endParaRPr lang="ru-RU" dirty="0"/>
                    </a:p>
                  </a:txBody>
                  <a:tcPr/>
                </a:tc>
                <a:tc gridSpan="2">
                  <a:txBody>
                    <a:bodyPr/>
                    <a:lstStyle/>
                    <a:p>
                      <a:pPr algn="ctr"/>
                      <a:r>
                        <a:rPr lang="ru-RU" dirty="0" smtClean="0"/>
                        <a:t>2019 год</a:t>
                      </a:r>
                      <a:endParaRPr lang="ru-RU" dirty="0"/>
                    </a:p>
                  </a:txBody>
                  <a:tcPr/>
                </a:tc>
                <a:tc hMerge="1">
                  <a:txBody>
                    <a:bodyPr/>
                    <a:lstStyle/>
                    <a:p>
                      <a:pPr algn="ctr"/>
                      <a:endParaRPr lang="ru-RU" dirty="0"/>
                    </a:p>
                  </a:txBody>
                  <a:tcPr/>
                </a:tc>
                <a:tc gridSpan="2">
                  <a:txBody>
                    <a:bodyPr/>
                    <a:lstStyle/>
                    <a:p>
                      <a:pPr algn="ctr"/>
                      <a:r>
                        <a:rPr lang="ru-RU" dirty="0" smtClean="0"/>
                        <a:t>2020</a:t>
                      </a:r>
                      <a:r>
                        <a:rPr lang="ru-RU" baseline="0" dirty="0" smtClean="0"/>
                        <a:t> год</a:t>
                      </a:r>
                      <a:endParaRPr lang="ru-RU" dirty="0"/>
                    </a:p>
                  </a:txBody>
                  <a:tcPr/>
                </a:tc>
                <a:tc hMerge="1">
                  <a:txBody>
                    <a:bodyPr/>
                    <a:lstStyle/>
                    <a:p>
                      <a:pPr algn="ctr"/>
                      <a:endParaRPr lang="ru-RU" dirty="0"/>
                    </a:p>
                  </a:txBody>
                  <a:tcPr/>
                </a:tc>
              </a:tr>
              <a:tr h="370840">
                <a:tc vMerge="1">
                  <a:txBody>
                    <a:bodyPr/>
                    <a:lstStyle/>
                    <a:p>
                      <a:pPr algn="ctr"/>
                      <a:endParaRPr lang="ru-RU" dirty="0"/>
                    </a:p>
                  </a:txBody>
                  <a:tcPr/>
                </a:tc>
                <a:tc>
                  <a:txBody>
                    <a:bodyPr/>
                    <a:lstStyle/>
                    <a:p>
                      <a:pPr algn="ctr"/>
                      <a:r>
                        <a:rPr lang="ru-RU" dirty="0" err="1" smtClean="0"/>
                        <a:t>Абс.зн</a:t>
                      </a:r>
                      <a:r>
                        <a:rPr lang="ru-RU" dirty="0" smtClean="0"/>
                        <a:t>.</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err="1" smtClean="0"/>
                        <a:t>Уд.вес</a:t>
                      </a:r>
                      <a:endParaRPr lang="ru-RU" dirty="0" smtClean="0"/>
                    </a:p>
                  </a:txBody>
                  <a:tcPr/>
                </a:tc>
                <a:tc>
                  <a:txBody>
                    <a:bodyPr/>
                    <a:lstStyle/>
                    <a:p>
                      <a:pPr algn="ctr"/>
                      <a:r>
                        <a:rPr lang="ru-RU" dirty="0" err="1" smtClean="0"/>
                        <a:t>Абс.зн</a:t>
                      </a:r>
                      <a:r>
                        <a:rPr lang="ru-RU" dirty="0" smtClean="0"/>
                        <a:t>.</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err="1" smtClean="0"/>
                        <a:t>Уд.вес</a:t>
                      </a:r>
                      <a:endParaRPr lang="ru-RU" dirty="0" smtClean="0"/>
                    </a:p>
                  </a:txBody>
                  <a:tcPr/>
                </a:tc>
              </a:tr>
              <a:tr h="0">
                <a:tc>
                  <a:txBody>
                    <a:bodyPr/>
                    <a:lstStyle/>
                    <a:p>
                      <a:r>
                        <a:rPr lang="ru-RU" dirty="0" smtClean="0"/>
                        <a:t>Служащие</a:t>
                      </a:r>
                      <a:r>
                        <a:rPr lang="ru-RU" baseline="0" dirty="0" smtClean="0"/>
                        <a:t> </a:t>
                      </a:r>
                      <a:endParaRPr lang="ru-RU" dirty="0"/>
                    </a:p>
                  </a:txBody>
                  <a:tcP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5</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17%</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7</a:t>
                      </a:r>
                    </a:p>
                  </a:txBody>
                  <a:tcPr marL="9525" marR="9525" marT="9525" marB="0" anchor="ctr"/>
                </a:tc>
                <a:tc>
                  <a:txBody>
                    <a:bodyPr/>
                    <a:lstStyle/>
                    <a:p>
                      <a:pPr marL="0" algn="ctr" defTabSz="914400" rtl="0" eaLnBrk="1" fontAlgn="ctr" latinLnBrk="0" hangingPunct="1"/>
                      <a:r>
                        <a:rPr lang="ru-RU" sz="1800" b="0" i="0" u="none" strike="noStrike" kern="1200">
                          <a:solidFill>
                            <a:srgbClr val="000000"/>
                          </a:solidFill>
                          <a:effectLst/>
                          <a:latin typeface="Calibri" panose="020F0502020204030204" pitchFamily="34" charset="0"/>
                          <a:ea typeface="+mn-ea"/>
                          <a:cs typeface="+mn-cs"/>
                        </a:rPr>
                        <a:t>20%</a:t>
                      </a:r>
                    </a:p>
                  </a:txBody>
                  <a:tcPr marL="9525" marR="9525" marT="9525" marB="0" anchor="ctr"/>
                </a:tc>
              </a:tr>
              <a:tr h="0">
                <a:tc>
                  <a:txBody>
                    <a:bodyPr/>
                    <a:lstStyle/>
                    <a:p>
                      <a:r>
                        <a:rPr lang="ru-RU" dirty="0" smtClean="0"/>
                        <a:t>Рабочие:</a:t>
                      </a:r>
                      <a:endParaRPr lang="ru-RU" dirty="0"/>
                    </a:p>
                  </a:txBody>
                  <a:tcP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 </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 </a:t>
                      </a:r>
                    </a:p>
                  </a:txBody>
                  <a:tcPr marL="9525" marR="9525" marT="9525" marB="0" anchor="ctr"/>
                </a:tc>
                <a:tc>
                  <a:txBody>
                    <a:bodyPr/>
                    <a:lstStyle/>
                    <a:p>
                      <a:pPr marL="0" algn="ctr" defTabSz="914400" rtl="0" eaLnBrk="1" fontAlgn="ctr" latinLnBrk="0" hangingPunct="1"/>
                      <a:r>
                        <a:rPr lang="ru-RU" sz="1800" b="0" i="0" u="none" strike="noStrike" kern="1200">
                          <a:solidFill>
                            <a:srgbClr val="000000"/>
                          </a:solidFill>
                          <a:effectLst/>
                          <a:latin typeface="Calibri" panose="020F0502020204030204" pitchFamily="34" charset="0"/>
                          <a:ea typeface="+mn-ea"/>
                          <a:cs typeface="+mn-cs"/>
                        </a:rPr>
                        <a:t> </a:t>
                      </a:r>
                    </a:p>
                  </a:txBody>
                  <a:tcPr marL="9525" marR="9525" marT="9525" marB="0" anchor="ctr"/>
                </a:tc>
                <a:tc>
                  <a:txBody>
                    <a:bodyPr/>
                    <a:lstStyle/>
                    <a:p>
                      <a:pPr marL="0" algn="ctr" defTabSz="914400" rtl="0" eaLnBrk="1" fontAlgn="ctr" latinLnBrk="0" hangingPunct="1"/>
                      <a:r>
                        <a:rPr lang="ru-RU" sz="1800" b="0" i="0" u="none" strike="noStrike" kern="1200">
                          <a:solidFill>
                            <a:srgbClr val="000000"/>
                          </a:solidFill>
                          <a:effectLst/>
                          <a:latin typeface="Calibri" panose="020F0502020204030204" pitchFamily="34" charset="0"/>
                          <a:ea typeface="+mn-ea"/>
                          <a:cs typeface="+mn-cs"/>
                        </a:rPr>
                        <a:t> </a:t>
                      </a:r>
                    </a:p>
                  </a:txBody>
                  <a:tcPr marL="9525" marR="9525" marT="9525" marB="0" anchor="ctr"/>
                </a:tc>
              </a:tr>
              <a:tr h="0">
                <a:tc>
                  <a:txBody>
                    <a:bodyPr/>
                    <a:lstStyle/>
                    <a:p>
                      <a:r>
                        <a:rPr lang="ru-RU" dirty="0" smtClean="0"/>
                        <a:t> - основные</a:t>
                      </a:r>
                      <a:endParaRPr lang="ru-RU" dirty="0"/>
                    </a:p>
                  </a:txBody>
                  <a:tcP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15</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50%</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16</a:t>
                      </a:r>
                    </a:p>
                  </a:txBody>
                  <a:tcPr marL="9525" marR="9525" marT="9525" marB="0" anchor="ctr"/>
                </a:tc>
                <a:tc>
                  <a:txBody>
                    <a:bodyPr/>
                    <a:lstStyle/>
                    <a:p>
                      <a:pPr marL="0" algn="ctr" defTabSz="914400" rtl="0" eaLnBrk="1" fontAlgn="ctr" latinLnBrk="0" hangingPunct="1"/>
                      <a:r>
                        <a:rPr lang="ru-RU" sz="1800" b="0" i="0" u="none" strike="noStrike" kern="1200">
                          <a:solidFill>
                            <a:srgbClr val="000000"/>
                          </a:solidFill>
                          <a:effectLst/>
                          <a:latin typeface="Calibri" panose="020F0502020204030204" pitchFamily="34" charset="0"/>
                          <a:ea typeface="+mn-ea"/>
                          <a:cs typeface="+mn-cs"/>
                        </a:rPr>
                        <a:t>46%</a:t>
                      </a:r>
                    </a:p>
                  </a:txBody>
                  <a:tcPr marL="9525" marR="9525" marT="9525" marB="0" anchor="ctr"/>
                </a:tc>
              </a:tr>
              <a:tr h="0">
                <a:tc>
                  <a:txBody>
                    <a:bodyPr/>
                    <a:lstStyle/>
                    <a:p>
                      <a:r>
                        <a:rPr lang="ru-RU" dirty="0" smtClean="0"/>
                        <a:t> - вспомогательные</a:t>
                      </a:r>
                      <a:endParaRPr lang="ru-RU" dirty="0"/>
                    </a:p>
                  </a:txBody>
                  <a:tcP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10</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33%</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12</a:t>
                      </a:r>
                    </a:p>
                  </a:txBody>
                  <a:tcPr marL="9525" marR="9525" marT="9525" marB="0" anchor="ctr"/>
                </a:tc>
                <a:tc>
                  <a:txBody>
                    <a:bodyPr/>
                    <a:lstStyle/>
                    <a:p>
                      <a:pPr marL="0" algn="ctr" defTabSz="914400" rtl="0" eaLnBrk="1" fontAlgn="ctr" latinLnBrk="0" hangingPunct="1"/>
                      <a:r>
                        <a:rPr lang="ru-RU" sz="1800" b="0" i="0" u="none" strike="noStrike" kern="1200">
                          <a:solidFill>
                            <a:srgbClr val="000000"/>
                          </a:solidFill>
                          <a:effectLst/>
                          <a:latin typeface="Calibri" panose="020F0502020204030204" pitchFamily="34" charset="0"/>
                          <a:ea typeface="+mn-ea"/>
                          <a:cs typeface="+mn-cs"/>
                        </a:rPr>
                        <a:t>34%</a:t>
                      </a:r>
                    </a:p>
                  </a:txBody>
                  <a:tcPr marL="9525" marR="9525" marT="9525" marB="0" anchor="ctr"/>
                </a:tc>
              </a:tr>
              <a:tr h="0">
                <a:tc>
                  <a:txBody>
                    <a:bodyPr/>
                    <a:lstStyle/>
                    <a:p>
                      <a:r>
                        <a:rPr lang="ru-RU" dirty="0" smtClean="0"/>
                        <a:t>Численность персонала</a:t>
                      </a:r>
                      <a:endParaRPr lang="ru-RU" dirty="0"/>
                    </a:p>
                  </a:txBody>
                  <a:tcP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30</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100%</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35</a:t>
                      </a:r>
                    </a:p>
                  </a:txBody>
                  <a:tcPr marL="9525" marR="9525" marT="9525" marB="0" anchor="ctr"/>
                </a:tc>
                <a:tc>
                  <a:txBody>
                    <a:bodyPr/>
                    <a:lstStyle/>
                    <a:p>
                      <a:pPr marL="0" algn="ctr" defTabSz="914400" rtl="0" eaLnBrk="1" fontAlgn="ctr" latinLnBrk="0" hangingPunct="1"/>
                      <a:r>
                        <a:rPr lang="ru-RU" sz="1800" b="0" i="0" u="none" strike="noStrike" kern="1200" dirty="0">
                          <a:solidFill>
                            <a:srgbClr val="000000"/>
                          </a:solidFill>
                          <a:effectLst/>
                          <a:latin typeface="Calibri" panose="020F0502020204030204" pitchFamily="34" charset="0"/>
                          <a:ea typeface="+mn-ea"/>
                          <a:cs typeface="+mn-cs"/>
                        </a:rPr>
                        <a:t>100%</a:t>
                      </a:r>
                    </a:p>
                  </a:txBody>
                  <a:tcPr marL="9525" marR="9525" marT="9525" marB="0" anchor="ctr"/>
                </a:tc>
              </a:tr>
            </a:tbl>
          </a:graphicData>
        </a:graphic>
      </p:graphicFrame>
    </p:spTree>
    <p:extLst>
      <p:ext uri="{BB962C8B-B14F-4D97-AF65-F5344CB8AC3E}">
        <p14:creationId xmlns:p14="http://schemas.microsoft.com/office/powerpoint/2010/main" val="3826217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6176963"/>
            <a:ext cx="10515600" cy="349282"/>
          </a:xfrm>
        </p:spPr>
        <p:txBody>
          <a:bodyPr>
            <a:normAutofit fontScale="90000"/>
          </a:bodyPr>
          <a:lstStyle/>
          <a:p>
            <a:r>
              <a:rPr lang="ru-RU" dirty="0" smtClean="0"/>
              <a:t>сопоставимость показателей!!!</a:t>
            </a:r>
            <a:endParaRPr lang="ru-RU" dirty="0"/>
          </a:p>
        </p:txBody>
      </p:sp>
      <p:sp>
        <p:nvSpPr>
          <p:cNvPr id="3" name="Объект 2"/>
          <p:cNvSpPr>
            <a:spLocks noGrp="1"/>
          </p:cNvSpPr>
          <p:nvPr>
            <p:ph idx="1"/>
          </p:nvPr>
        </p:nvSpPr>
        <p:spPr>
          <a:xfrm>
            <a:off x="838200" y="447870"/>
            <a:ext cx="10515600" cy="5393192"/>
          </a:xfrm>
        </p:spPr>
        <p:txBody>
          <a:bodyPr/>
          <a:lstStyle/>
          <a:p>
            <a:pPr marL="0" indent="0">
              <a:buNone/>
            </a:pPr>
            <a:r>
              <a:rPr lang="ru-RU" b="1" dirty="0" smtClean="0"/>
              <a:t>Относительные величины:</a:t>
            </a:r>
          </a:p>
          <a:p>
            <a:r>
              <a:rPr lang="ru-RU" b="1" i="1" dirty="0"/>
              <a:t>планового задания, </a:t>
            </a:r>
            <a:endParaRPr lang="ru-RU" b="1" i="1" dirty="0" smtClean="0"/>
          </a:p>
          <a:p>
            <a:r>
              <a:rPr lang="ru-RU" b="1" i="1" dirty="0" smtClean="0"/>
              <a:t>выполнения </a:t>
            </a:r>
            <a:r>
              <a:rPr lang="ru-RU" b="1" i="1" dirty="0"/>
              <a:t>плана, </a:t>
            </a:r>
            <a:endParaRPr lang="ru-RU" b="1" i="1" dirty="0" smtClean="0"/>
          </a:p>
          <a:p>
            <a:r>
              <a:rPr lang="ru-RU" b="1" i="1" dirty="0" smtClean="0"/>
              <a:t>динамики</a:t>
            </a:r>
            <a:r>
              <a:rPr lang="ru-RU" b="1" i="1" dirty="0"/>
              <a:t>, </a:t>
            </a:r>
            <a:endParaRPr lang="ru-RU" b="1" i="1" dirty="0" smtClean="0"/>
          </a:p>
          <a:p>
            <a:r>
              <a:rPr lang="ru-RU" b="1" i="1" dirty="0" smtClean="0"/>
              <a:t>структуры</a:t>
            </a:r>
            <a:r>
              <a:rPr lang="ru-RU" b="1" i="1" dirty="0"/>
              <a:t>, </a:t>
            </a:r>
            <a:endParaRPr lang="ru-RU" b="1" i="1" dirty="0" smtClean="0"/>
          </a:p>
          <a:p>
            <a:r>
              <a:rPr lang="ru-RU" b="1" i="1" dirty="0"/>
              <a:t>к</a:t>
            </a:r>
            <a:r>
              <a:rPr lang="ru-RU" b="1" i="1" dirty="0" smtClean="0"/>
              <a:t>оординации</a:t>
            </a:r>
            <a:r>
              <a:rPr lang="ru-RU" b="1" i="1" dirty="0"/>
              <a:t>,</a:t>
            </a:r>
            <a:r>
              <a:rPr lang="ru-RU" b="1" i="1" dirty="0" smtClean="0"/>
              <a:t> </a:t>
            </a:r>
          </a:p>
          <a:p>
            <a:r>
              <a:rPr lang="ru-RU" b="1" i="1" dirty="0" smtClean="0"/>
              <a:t>интенсивности</a:t>
            </a:r>
            <a:r>
              <a:rPr lang="ru-RU" b="1" i="1" dirty="0"/>
              <a:t>, </a:t>
            </a:r>
            <a:endParaRPr lang="ru-RU" b="1" i="1" dirty="0" smtClean="0"/>
          </a:p>
          <a:p>
            <a:r>
              <a:rPr lang="ru-RU" b="1" i="1" dirty="0"/>
              <a:t>э</a:t>
            </a:r>
            <a:r>
              <a:rPr lang="ru-RU" b="1" i="1" dirty="0" smtClean="0"/>
              <a:t>ффективности.</a:t>
            </a:r>
            <a:endParaRPr lang="ru-RU" dirty="0"/>
          </a:p>
        </p:txBody>
      </p:sp>
      <p:sp>
        <p:nvSpPr>
          <p:cNvPr id="4" name="TextBox 3"/>
          <p:cNvSpPr txBox="1"/>
          <p:nvPr/>
        </p:nvSpPr>
        <p:spPr>
          <a:xfrm>
            <a:off x="7376818" y="447870"/>
            <a:ext cx="3352201" cy="1077218"/>
          </a:xfrm>
          <a:prstGeom prst="rect">
            <a:avLst/>
          </a:prstGeom>
          <a:noFill/>
        </p:spPr>
        <p:txBody>
          <a:bodyPr wrap="none" rtlCol="0">
            <a:spAutoFit/>
          </a:bodyPr>
          <a:lstStyle/>
          <a:p>
            <a:pPr algn="ctr"/>
            <a:r>
              <a:rPr lang="ru-RU" sz="3200" b="1" dirty="0" smtClean="0"/>
              <a:t>Пример: </a:t>
            </a:r>
          </a:p>
          <a:p>
            <a:pPr algn="ctr"/>
            <a:r>
              <a:rPr lang="ru-RU" sz="3200" b="1" dirty="0" smtClean="0"/>
              <a:t>Основные фонды</a:t>
            </a:r>
            <a:endParaRPr lang="ru-RU" sz="3200" b="1"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0695" y="1821909"/>
            <a:ext cx="2213105" cy="157638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37267" y="1821909"/>
            <a:ext cx="3079102" cy="1458364"/>
          </a:xfrm>
          <a:prstGeom prst="rect">
            <a:avLst/>
          </a:prstGeom>
        </p:spPr>
      </p:pic>
    </p:spTree>
    <p:extLst>
      <p:ext uri="{BB962C8B-B14F-4D97-AF65-F5344CB8AC3E}">
        <p14:creationId xmlns:p14="http://schemas.microsoft.com/office/powerpoint/2010/main" val="1554700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30614"/>
          </a:xfrm>
        </p:spPr>
        <p:txBody>
          <a:bodyPr>
            <a:normAutofit fontScale="90000"/>
          </a:bodyPr>
          <a:lstStyle/>
          <a:p>
            <a:r>
              <a:rPr lang="ru-RU" dirty="0" smtClean="0"/>
              <a:t>Факторный анализ</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300842327"/>
              </p:ext>
            </p:extLst>
          </p:nvPr>
        </p:nvGraphicFramePr>
        <p:xfrm>
          <a:off x="1023134" y="1132366"/>
          <a:ext cx="9763053" cy="1380884"/>
        </p:xfrm>
        <a:graphic>
          <a:graphicData uri="http://schemas.openxmlformats.org/drawingml/2006/table">
            <a:tbl>
              <a:tblPr firstRow="1" firstCol="1" lastRow="1" lastCol="1" bandRow="1" bandCol="1">
                <a:tableStyleId>{2D5ABB26-0587-4C30-8999-92F81FD0307C}</a:tableStyleId>
              </a:tblPr>
              <a:tblGrid>
                <a:gridCol w="3254011"/>
                <a:gridCol w="3254011"/>
                <a:gridCol w="3255031"/>
              </a:tblGrid>
              <a:tr h="237231">
                <a:tc>
                  <a:txBody>
                    <a:bodyPr/>
                    <a:lstStyle/>
                    <a:p>
                      <a:pPr indent="165100" algn="ctr">
                        <a:lnSpc>
                          <a:spcPct val="116000"/>
                        </a:lnSpc>
                        <a:spcAft>
                          <a:spcPts val="0"/>
                        </a:spcAft>
                      </a:pPr>
                      <a:r>
                        <a:rPr lang="ru-RU" sz="1800" dirty="0">
                          <a:effectLst/>
                        </a:rPr>
                        <a:t> </a:t>
                      </a:r>
                      <a:endParaRPr lang="ru-RU"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a:effectLst/>
                        </a:rPr>
                        <a:t>причина</a:t>
                      </a:r>
                      <a:endParaRPr lang="ru-RU"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a:effectLst/>
                        </a:rPr>
                        <a:t>следствие</a:t>
                      </a:r>
                      <a:endParaRPr lang="ru-RU" sz="1800">
                        <a:effectLst/>
                        <a:latin typeface="Times New Roman" panose="02020603050405020304" pitchFamily="18" charset="0"/>
                        <a:ea typeface="Times New Roman" panose="02020603050405020304" pitchFamily="18" charset="0"/>
                      </a:endParaRPr>
                    </a:p>
                  </a:txBody>
                  <a:tcPr marL="68580" marR="68580" marT="0" marB="0"/>
                </a:tc>
              </a:tr>
              <a:tr h="744486">
                <a:tc>
                  <a:txBody>
                    <a:bodyPr/>
                    <a:lstStyle/>
                    <a:p>
                      <a:pPr indent="165100" algn="ctr">
                        <a:lnSpc>
                          <a:spcPct val="116000"/>
                        </a:lnSpc>
                        <a:spcAft>
                          <a:spcPts val="0"/>
                        </a:spcAft>
                      </a:pPr>
                      <a:r>
                        <a:rPr lang="ru-RU" sz="1800" b="1" dirty="0">
                          <a:effectLst/>
                        </a:rPr>
                        <a:t>Изменение степени автоматизации производства</a:t>
                      </a:r>
                      <a:endParaRPr lang="ru-RU"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b="1" dirty="0">
                          <a:effectLst/>
                        </a:rPr>
                        <a:t>Производительность труда</a:t>
                      </a:r>
                      <a:endParaRPr lang="ru-RU"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b="1" dirty="0">
                          <a:effectLst/>
                        </a:rPr>
                        <a:t>Изменение объема производства</a:t>
                      </a:r>
                      <a:endParaRPr lang="ru-RU" sz="1800" b="1" dirty="0">
                        <a:effectLst/>
                        <a:latin typeface="Times New Roman" panose="02020603050405020304" pitchFamily="18" charset="0"/>
                        <a:ea typeface="Times New Roman" panose="02020603050405020304" pitchFamily="18" charset="0"/>
                      </a:endParaRPr>
                    </a:p>
                  </a:txBody>
                  <a:tcPr marL="68580" marR="68580" marT="0" marB="0"/>
                </a:tc>
              </a:tr>
              <a:tr h="237231">
                <a:tc>
                  <a:txBody>
                    <a:bodyPr/>
                    <a:lstStyle/>
                    <a:p>
                      <a:pPr indent="165100" algn="ctr">
                        <a:lnSpc>
                          <a:spcPct val="116000"/>
                        </a:lnSpc>
                        <a:spcAft>
                          <a:spcPts val="0"/>
                        </a:spcAft>
                      </a:pPr>
                      <a:r>
                        <a:rPr lang="ru-RU" sz="1800">
                          <a:effectLst/>
                        </a:rPr>
                        <a:t>причина</a:t>
                      </a:r>
                      <a:endParaRPr lang="ru-RU"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a:effectLst/>
                        </a:rPr>
                        <a:t>следствие</a:t>
                      </a:r>
                      <a:endParaRPr lang="ru-RU"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1800" dirty="0">
                          <a:effectLst/>
                        </a:rPr>
                        <a:t> </a:t>
                      </a:r>
                      <a:endParaRPr lang="ru-RU" sz="18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5" name="Стрелка вправо 4"/>
          <p:cNvSpPr/>
          <p:nvPr/>
        </p:nvSpPr>
        <p:spPr>
          <a:xfrm>
            <a:off x="4201297" y="1569308"/>
            <a:ext cx="457200" cy="48191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6" name="Стрелка вправо 5"/>
          <p:cNvSpPr/>
          <p:nvPr/>
        </p:nvSpPr>
        <p:spPr>
          <a:xfrm>
            <a:off x="7554097" y="1569308"/>
            <a:ext cx="457200" cy="48191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cxnSp>
        <p:nvCxnSpPr>
          <p:cNvPr id="8" name="Прямая со стрелкой 7"/>
          <p:cNvCxnSpPr/>
          <p:nvPr/>
        </p:nvCxnSpPr>
        <p:spPr>
          <a:xfrm>
            <a:off x="6549081" y="1322173"/>
            <a:ext cx="197708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Прямая со стрелкой 9"/>
          <p:cNvCxnSpPr/>
          <p:nvPr/>
        </p:nvCxnSpPr>
        <p:spPr>
          <a:xfrm>
            <a:off x="3373395" y="2360141"/>
            <a:ext cx="201415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 name="Прямоугольник 2"/>
          <p:cNvSpPr/>
          <p:nvPr/>
        </p:nvSpPr>
        <p:spPr>
          <a:xfrm>
            <a:off x="838200" y="2929812"/>
            <a:ext cx="9836020" cy="3305392"/>
          </a:xfrm>
          <a:prstGeom prst="rect">
            <a:avLst/>
          </a:prstGeom>
        </p:spPr>
        <p:txBody>
          <a:bodyPr wrap="square">
            <a:spAutoFit/>
          </a:bodyPr>
          <a:lstStyle/>
          <a:p>
            <a:pPr marL="25400" indent="180340" algn="just">
              <a:lnSpc>
                <a:spcPct val="116000"/>
              </a:lnSpc>
              <a:spcAft>
                <a:spcPts val="0"/>
              </a:spcAft>
            </a:pPr>
            <a:r>
              <a:rPr lang="ru-RU" b="1" i="1" dirty="0" smtClean="0">
                <a:latin typeface="Times New Roman" panose="02020603050405020304" pitchFamily="18" charset="0"/>
                <a:ea typeface="Times New Roman" panose="02020603050405020304" pitchFamily="18" charset="0"/>
              </a:rPr>
              <a:t>Задачи факторного анализа</a:t>
            </a:r>
            <a:endParaRPr lang="ru-RU" sz="1200" dirty="0">
              <a:latin typeface="Times New Roman" panose="02020603050405020304" pitchFamily="18" charset="0"/>
              <a:ea typeface="Times New Roman" panose="02020603050405020304" pitchFamily="18" charset="0"/>
            </a:endParaRPr>
          </a:p>
          <a:p>
            <a:pPr marL="25400" indent="180340" algn="just">
              <a:lnSpc>
                <a:spcPct val="116000"/>
              </a:lnSpc>
              <a:spcAft>
                <a:spcPts val="0"/>
              </a:spcAft>
            </a:pPr>
            <a:r>
              <a:rPr lang="ru-RU" dirty="0">
                <a:latin typeface="Times New Roman" panose="02020603050405020304" pitchFamily="18" charset="0"/>
                <a:ea typeface="Times New Roman" panose="02020603050405020304" pitchFamily="18" charset="0"/>
              </a:rPr>
              <a:t>1. Отбор </a:t>
            </a:r>
            <a:r>
              <a:rPr lang="ru-RU" dirty="0" smtClean="0">
                <a:latin typeface="Times New Roman" panose="02020603050405020304" pitchFamily="18" charset="0"/>
                <a:ea typeface="Times New Roman" panose="02020603050405020304" pitchFamily="18" charset="0"/>
              </a:rPr>
              <a:t>факторов</a:t>
            </a:r>
            <a:r>
              <a:rPr lang="ru-RU" dirty="0">
                <a:latin typeface="Times New Roman" panose="02020603050405020304" pitchFamily="18" charset="0"/>
                <a:ea typeface="Times New Roman" panose="02020603050405020304" pitchFamily="18" charset="0"/>
              </a:rPr>
              <a:t>, определяющих исследуемые результативные показатели.</a:t>
            </a:r>
            <a:endParaRPr lang="ru-RU" sz="1200" dirty="0">
              <a:latin typeface="Times New Roman" panose="02020603050405020304" pitchFamily="18" charset="0"/>
              <a:ea typeface="Times New Roman" panose="02020603050405020304" pitchFamily="18" charset="0"/>
            </a:endParaRPr>
          </a:p>
          <a:p>
            <a:pPr marL="25400" indent="180340" algn="just">
              <a:lnSpc>
                <a:spcPct val="116000"/>
              </a:lnSpc>
              <a:spcAft>
                <a:spcPts val="0"/>
              </a:spcAft>
            </a:pPr>
            <a:r>
              <a:rPr lang="ru-RU" dirty="0">
                <a:latin typeface="Times New Roman" panose="02020603050405020304" pitchFamily="18" charset="0"/>
                <a:ea typeface="Times New Roman" panose="02020603050405020304" pitchFamily="18" charset="0"/>
              </a:rPr>
              <a:t>2. Классификация и систематизация факторов с целью обеспечения комплексного и системного подхода к исследованию их влияния на результаты хозяйственной деятельности.</a:t>
            </a:r>
            <a:endParaRPr lang="ru-RU" sz="1200" dirty="0">
              <a:latin typeface="Times New Roman" panose="02020603050405020304" pitchFamily="18" charset="0"/>
              <a:ea typeface="Times New Roman" panose="02020603050405020304" pitchFamily="18" charset="0"/>
            </a:endParaRPr>
          </a:p>
          <a:p>
            <a:pPr marL="25400" indent="180340" algn="just">
              <a:lnSpc>
                <a:spcPct val="116000"/>
              </a:lnSpc>
              <a:spcAft>
                <a:spcPts val="0"/>
              </a:spcAft>
            </a:pPr>
            <a:r>
              <a:rPr lang="ru-RU" dirty="0">
                <a:latin typeface="Times New Roman" panose="02020603050405020304" pitchFamily="18" charset="0"/>
                <a:ea typeface="Times New Roman" panose="02020603050405020304" pitchFamily="18" charset="0"/>
              </a:rPr>
              <a:t>3. Определение формы зависимости между факторами и результативным показателем.</a:t>
            </a:r>
            <a:endParaRPr lang="ru-RU" sz="1200" dirty="0">
              <a:latin typeface="Times New Roman" panose="02020603050405020304" pitchFamily="18" charset="0"/>
              <a:ea typeface="Times New Roman" panose="02020603050405020304" pitchFamily="18" charset="0"/>
            </a:endParaRPr>
          </a:p>
          <a:p>
            <a:pPr marL="25400" indent="180340" algn="just">
              <a:lnSpc>
                <a:spcPct val="116000"/>
              </a:lnSpc>
              <a:spcAft>
                <a:spcPts val="0"/>
              </a:spcAft>
            </a:pPr>
            <a:r>
              <a:rPr lang="ru-RU" dirty="0">
                <a:latin typeface="Times New Roman" panose="02020603050405020304" pitchFamily="18" charset="0"/>
                <a:ea typeface="Times New Roman" panose="02020603050405020304" pitchFamily="18" charset="0"/>
              </a:rPr>
              <a:t>4. Моделирование взаимосвязей между результативным и факторными показателями.</a:t>
            </a:r>
            <a:endParaRPr lang="ru-RU" sz="1200" dirty="0">
              <a:latin typeface="Times New Roman" panose="02020603050405020304" pitchFamily="18" charset="0"/>
              <a:ea typeface="Times New Roman" panose="02020603050405020304" pitchFamily="18" charset="0"/>
            </a:endParaRPr>
          </a:p>
          <a:p>
            <a:pPr marL="25400" indent="180340" algn="just">
              <a:lnSpc>
                <a:spcPct val="116000"/>
              </a:lnSpc>
              <a:spcAft>
                <a:spcPts val="0"/>
              </a:spcAft>
            </a:pPr>
            <a:r>
              <a:rPr lang="ru-RU" dirty="0">
                <a:latin typeface="Times New Roman" panose="02020603050405020304" pitchFamily="18" charset="0"/>
                <a:ea typeface="Times New Roman" panose="02020603050405020304" pitchFamily="18" charset="0"/>
              </a:rPr>
              <a:t>5. Расчет влияния факторов и оценка роли каждого из них в изменении величины результативного показателя.</a:t>
            </a:r>
            <a:endParaRPr lang="ru-RU" sz="1200" dirty="0">
              <a:latin typeface="Times New Roman" panose="02020603050405020304" pitchFamily="18" charset="0"/>
              <a:ea typeface="Times New Roman" panose="02020603050405020304" pitchFamily="18" charset="0"/>
            </a:endParaRPr>
          </a:p>
          <a:p>
            <a:pPr indent="180340" algn="just">
              <a:lnSpc>
                <a:spcPct val="116000"/>
              </a:lnSpc>
              <a:spcAft>
                <a:spcPts val="0"/>
              </a:spcAft>
            </a:pPr>
            <a:r>
              <a:rPr lang="ru-RU" dirty="0">
                <a:latin typeface="Times New Roman" panose="02020603050405020304" pitchFamily="18" charset="0"/>
                <a:ea typeface="Times New Roman" panose="02020603050405020304" pitchFamily="18" charset="0"/>
              </a:rPr>
              <a:t>6. Работа с факторной моделью (практическое ее использование для управления экономическими процессами).</a:t>
            </a:r>
            <a:endParaRPr lang="ru-RU"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50332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23920"/>
          </a:xfrm>
        </p:spPr>
        <p:txBody>
          <a:bodyPr>
            <a:noAutofit/>
          </a:bodyPr>
          <a:lstStyle/>
          <a:p>
            <a:r>
              <a:rPr lang="ru-RU" sz="2800" b="1" dirty="0">
                <a:latin typeface="Times New Roman" panose="02020603050405020304" pitchFamily="18" charset="0"/>
                <a:cs typeface="Times New Roman" panose="02020603050405020304" pitchFamily="18" charset="0"/>
              </a:rPr>
              <a:t>СПОСОБЫ ИЗМЕРЕНИЯ ВЛИЯНИЯ ФАКТОРОВ В ДЕТЕРМИНИРОВАННОМ АНАЛИЗЕ</a:t>
            </a:r>
          </a:p>
        </p:txBody>
      </p:sp>
      <p:sp>
        <p:nvSpPr>
          <p:cNvPr id="3" name="Объект 2"/>
          <p:cNvSpPr>
            <a:spLocks noGrp="1"/>
          </p:cNvSpPr>
          <p:nvPr>
            <p:ph idx="1"/>
          </p:nvPr>
        </p:nvSpPr>
        <p:spPr>
          <a:xfrm>
            <a:off x="838200" y="2034073"/>
            <a:ext cx="10515600" cy="3060441"/>
          </a:xfrm>
        </p:spPr>
        <p:txBody>
          <a:bodyPr/>
          <a:lstStyle/>
          <a:p>
            <a:pPr marL="514350" indent="-514350">
              <a:buAutoNum type="arabicPeriod"/>
            </a:pPr>
            <a:r>
              <a:rPr lang="ru-RU" dirty="0" smtClean="0"/>
              <a:t>Способ </a:t>
            </a:r>
            <a:r>
              <a:rPr lang="ru-RU" dirty="0"/>
              <a:t>цепной </a:t>
            </a:r>
            <a:r>
              <a:rPr lang="ru-RU" dirty="0" smtClean="0"/>
              <a:t>подстановки</a:t>
            </a:r>
          </a:p>
          <a:p>
            <a:pPr marL="514350" indent="-514350">
              <a:buAutoNum type="arabicPeriod"/>
            </a:pPr>
            <a:r>
              <a:rPr lang="ru-RU" dirty="0" smtClean="0"/>
              <a:t>Индексный метод</a:t>
            </a:r>
          </a:p>
          <a:p>
            <a:pPr marL="514350" indent="-514350">
              <a:buAutoNum type="arabicPeriod"/>
            </a:pPr>
            <a:r>
              <a:rPr lang="ru-RU" dirty="0" smtClean="0"/>
              <a:t>Способ абсолютных разниц</a:t>
            </a:r>
          </a:p>
          <a:p>
            <a:pPr marL="514350" indent="-514350">
              <a:buAutoNum type="arabicPeriod"/>
            </a:pPr>
            <a:r>
              <a:rPr lang="ru-RU" dirty="0" smtClean="0"/>
              <a:t>Способ относительных разниц</a:t>
            </a:r>
          </a:p>
          <a:p>
            <a:pPr marL="514350" indent="-514350">
              <a:buAutoNum type="arabicPeriod"/>
            </a:pPr>
            <a:r>
              <a:rPr lang="ru-RU" dirty="0"/>
              <a:t>Способ пропорционального деления и долевого </a:t>
            </a:r>
            <a:r>
              <a:rPr lang="ru-RU" dirty="0" smtClean="0"/>
              <a:t>участия</a:t>
            </a:r>
          </a:p>
          <a:p>
            <a:pPr marL="514350" indent="-514350">
              <a:buAutoNum type="arabicPeriod"/>
            </a:pPr>
            <a:r>
              <a:rPr lang="ru-RU" dirty="0" smtClean="0"/>
              <a:t>Интегральный способ</a:t>
            </a:r>
            <a:endParaRPr lang="ru-RU" dirty="0"/>
          </a:p>
        </p:txBody>
      </p:sp>
      <p:sp>
        <p:nvSpPr>
          <p:cNvPr id="4" name="TextBox 3"/>
          <p:cNvSpPr txBox="1"/>
          <p:nvPr/>
        </p:nvSpPr>
        <p:spPr>
          <a:xfrm>
            <a:off x="6096000" y="1188394"/>
            <a:ext cx="3580852"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ru-RU" sz="3600" dirty="0" smtClean="0"/>
              <a:t>элиминирование</a:t>
            </a:r>
            <a:endParaRPr lang="ru-RU" sz="3600" dirty="0"/>
          </a:p>
        </p:txBody>
      </p:sp>
      <p:sp>
        <p:nvSpPr>
          <p:cNvPr id="5" name="Прямоугольник 4"/>
          <p:cNvSpPr/>
          <p:nvPr/>
        </p:nvSpPr>
        <p:spPr>
          <a:xfrm>
            <a:off x="838200" y="5673012"/>
            <a:ext cx="10515600" cy="752385"/>
          </a:xfrm>
          <a:prstGeom prst="rect">
            <a:avLst/>
          </a:prstGeom>
        </p:spPr>
        <p:txBody>
          <a:bodyPr wrap="square">
            <a:spAutoFit/>
          </a:bodyPr>
          <a:lstStyle/>
          <a:p>
            <a:pPr marL="203200" indent="27940" algn="just">
              <a:lnSpc>
                <a:spcPct val="1250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Недостаток элиминирования -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при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его использовании исходят из того, что факторы изменяются независимо друг от друга.</a:t>
            </a:r>
            <a:endParaRPr lang="ru-RU"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5901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506" y="2212586"/>
            <a:ext cx="10515600" cy="1325563"/>
          </a:xfrm>
        </p:spPr>
        <p:txBody>
          <a:bodyPr>
            <a:normAutofit/>
          </a:bodyPr>
          <a:lstStyle/>
          <a:p>
            <a:pPr algn="ctr"/>
            <a:r>
              <a:rPr lang="ru-RU" sz="3200" b="1" dirty="0"/>
              <a:t>МЕТОДИКА ВЫЯВЛЕНИЯ И ПОДСЧЕТА РЕЗЕРВОВ В АНАЛИЗЕ ХОЗЯЙСТВЕННОЙ ДЕЯТЕЛЬНОСТИ </a:t>
            </a:r>
            <a:r>
              <a:rPr lang="ru-RU" sz="3200" b="1" dirty="0" smtClean="0"/>
              <a:t>ОРГАНИЗАЦИЙ</a:t>
            </a:r>
            <a:endParaRPr lang="ru-RU" sz="3200" b="1" dirty="0"/>
          </a:p>
        </p:txBody>
      </p:sp>
    </p:spTree>
    <p:extLst>
      <p:ext uri="{BB962C8B-B14F-4D97-AF65-F5344CB8AC3E}">
        <p14:creationId xmlns:p14="http://schemas.microsoft.com/office/powerpoint/2010/main" val="28555404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563082509"/>
              </p:ext>
            </p:extLst>
          </p:nvPr>
        </p:nvGraphicFramePr>
        <p:xfrm>
          <a:off x="724554" y="545999"/>
          <a:ext cx="10864066" cy="2896575"/>
        </p:xfrm>
        <a:graphic>
          <a:graphicData uri="http://schemas.openxmlformats.org/drawingml/2006/table">
            <a:tbl>
              <a:tblPr firstRow="1" firstCol="1" lastRow="1" lastCol="1" bandRow="1" bandCol="1">
                <a:tableStyleId>{5940675A-B579-460E-94D1-54222C63F5DA}</a:tableStyleId>
              </a:tblPr>
              <a:tblGrid>
                <a:gridCol w="5431465"/>
                <a:gridCol w="5432601"/>
              </a:tblGrid>
              <a:tr h="405723">
                <a:tc gridSpan="2">
                  <a:txBody>
                    <a:bodyPr/>
                    <a:lstStyle/>
                    <a:p>
                      <a:pPr indent="165100" algn="ctr">
                        <a:lnSpc>
                          <a:spcPct val="116000"/>
                        </a:lnSpc>
                        <a:spcAft>
                          <a:spcPts val="0"/>
                        </a:spcAft>
                      </a:pPr>
                      <a:r>
                        <a:rPr lang="ru-RU" sz="2400" dirty="0">
                          <a:effectLst/>
                        </a:rPr>
                        <a:t>"резервы</a:t>
                      </a:r>
                      <a:r>
                        <a:rPr lang="ru-RU" sz="2400" dirty="0" smtClean="0">
                          <a:effectLst/>
                        </a:rPr>
                        <a:t>"</a:t>
                      </a:r>
                      <a:endParaRPr lang="ru-RU" sz="2400" dirty="0">
                        <a:effectLst/>
                      </a:endParaRPr>
                    </a:p>
                  </a:txBody>
                  <a:tcPr marL="68580" marR="68580" marT="0" marB="0"/>
                </a:tc>
                <a:tc hMerge="1">
                  <a:txBody>
                    <a:bodyPr/>
                    <a:lstStyle/>
                    <a:p>
                      <a:endParaRPr lang="ru-RU"/>
                    </a:p>
                  </a:txBody>
                  <a:tcPr/>
                </a:tc>
              </a:tr>
              <a:tr h="598292">
                <a:tc>
                  <a:txBody>
                    <a:bodyPr/>
                    <a:lstStyle/>
                    <a:p>
                      <a:pPr indent="165100" algn="just">
                        <a:lnSpc>
                          <a:spcPct val="116000"/>
                        </a:lnSpc>
                        <a:spcAft>
                          <a:spcPts val="0"/>
                        </a:spcAft>
                      </a:pPr>
                      <a:r>
                        <a:rPr lang="ru-RU" sz="2400">
                          <a:effectLst/>
                        </a:rPr>
                        <a:t>запасы ресурсов (сырья, материалов, оборудования, топлива и т.д.), которые необходимы для бесперебойной работы предприятия</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just">
                        <a:lnSpc>
                          <a:spcPct val="116000"/>
                        </a:lnSpc>
                        <a:spcAft>
                          <a:spcPts val="0"/>
                        </a:spcAft>
                      </a:pPr>
                      <a:r>
                        <a:rPr lang="ru-RU" sz="2400">
                          <a:effectLst/>
                        </a:rPr>
                        <a:t>возможности повышения эффективности производства.</a:t>
                      </a:r>
                      <a:endParaRPr lang="ru-RU" sz="2400">
                        <a:effectLst/>
                        <a:latin typeface="Times New Roman" panose="02020603050405020304" pitchFamily="18" charset="0"/>
                        <a:ea typeface="Times New Roman" panose="02020603050405020304" pitchFamily="18" charset="0"/>
                      </a:endParaRPr>
                    </a:p>
                  </a:txBody>
                  <a:tcPr marL="68580" marR="68580" marT="0" marB="0"/>
                </a:tc>
              </a:tr>
              <a:tr h="294231">
                <a:tc>
                  <a:txBody>
                    <a:bodyPr/>
                    <a:lstStyle/>
                    <a:p>
                      <a:pPr indent="180340" algn="just">
                        <a:lnSpc>
                          <a:spcPct val="116000"/>
                        </a:lnSpc>
                        <a:spcAft>
                          <a:spcPts val="0"/>
                        </a:spcAft>
                      </a:pPr>
                      <a:r>
                        <a:rPr lang="ru-RU" sz="2400" dirty="0">
                          <a:effectLst/>
                        </a:rPr>
                        <a:t>"резервные фонды"</a:t>
                      </a:r>
                    </a:p>
                    <a:p>
                      <a:pPr indent="165100" algn="just">
                        <a:lnSpc>
                          <a:spcPct val="116000"/>
                        </a:lnSpc>
                        <a:spcAft>
                          <a:spcPts val="0"/>
                        </a:spcAft>
                      </a:pPr>
                      <a:r>
                        <a:rPr lang="ru-RU" sz="2400" dirty="0">
                          <a:effectLst/>
                        </a:rPr>
                        <a:t> </a:t>
                      </a:r>
                      <a:endParaRPr lang="ru-RU"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just">
                        <a:lnSpc>
                          <a:spcPct val="116000"/>
                        </a:lnSpc>
                        <a:spcAft>
                          <a:spcPts val="0"/>
                        </a:spcAft>
                      </a:pPr>
                      <a:r>
                        <a:rPr lang="ru-RU" sz="2400" dirty="0">
                          <a:effectLst/>
                        </a:rPr>
                        <a:t>"хозяйственные резервы"</a:t>
                      </a:r>
                      <a:endParaRPr lang="ru-RU" sz="24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750254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latin typeface="Arial" panose="020B0604020202020204" pitchFamily="34" charset="0"/>
                <a:cs typeface="Arial" panose="020B0604020202020204" pitchFamily="34" charset="0"/>
              </a:rPr>
              <a:t>Анализ (</a:t>
            </a:r>
            <a:r>
              <a:rPr lang="en-US" sz="2000" b="1" dirty="0" err="1">
                <a:latin typeface="Arial" panose="020B0604020202020204" pitchFamily="34" charset="0"/>
                <a:cs typeface="Arial" panose="020B0604020202020204" pitchFamily="34" charset="0"/>
              </a:rPr>
              <a:t>analyzis</a:t>
            </a:r>
            <a:r>
              <a:rPr lang="ru-RU" sz="2000" b="1" dirty="0">
                <a:latin typeface="Arial" panose="020B0604020202020204" pitchFamily="34" charset="0"/>
                <a:cs typeface="Arial" panose="020B0604020202020204" pitchFamily="34" charset="0"/>
              </a:rPr>
              <a:t> – греч. «разделяю», «расчленяю» – это  расчленение целого на составные части и изучение их  связей и зависимостей.</a:t>
            </a:r>
            <a:br>
              <a:rPr lang="ru-RU" sz="2000" b="1" dirty="0">
                <a:latin typeface="Arial" panose="020B0604020202020204" pitchFamily="34" charset="0"/>
                <a:cs typeface="Arial" panose="020B0604020202020204" pitchFamily="34" charset="0"/>
              </a:rPr>
            </a:br>
            <a:endParaRPr lang="ru-RU" sz="2000" b="1" dirty="0">
              <a:latin typeface="Arial" panose="020B0604020202020204" pitchFamily="34" charset="0"/>
              <a:cs typeface="Arial" panose="020B0604020202020204" pitchFamily="34"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30630064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80919" y="1027906"/>
            <a:ext cx="2904930" cy="2153524"/>
          </a:xfrm>
          <a:prstGeom prst="rect">
            <a:avLst/>
          </a:prstGeom>
        </p:spPr>
      </p:pic>
    </p:spTree>
    <p:extLst>
      <p:ext uri="{BB962C8B-B14F-4D97-AF65-F5344CB8AC3E}">
        <p14:creationId xmlns:p14="http://schemas.microsoft.com/office/powerpoint/2010/main" val="224615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17226"/>
          </a:xfrm>
        </p:spPr>
        <p:txBody>
          <a:bodyPr>
            <a:noAutofit/>
          </a:bodyPr>
          <a:lstStyle/>
          <a:p>
            <a:r>
              <a:rPr lang="ru-RU" sz="2400" b="1" dirty="0" smtClean="0"/>
              <a:t>Принципы АХД: научный характер, комплексность, системность, объективность, конкретность, точность, действенность, оперативность, эффективность.</a:t>
            </a:r>
            <a:endParaRPr lang="ru-RU" sz="2400" b="1" dirty="0"/>
          </a:p>
        </p:txBody>
      </p:sp>
      <p:sp>
        <p:nvSpPr>
          <p:cNvPr id="3" name="Объект 2"/>
          <p:cNvSpPr>
            <a:spLocks noGrp="1"/>
          </p:cNvSpPr>
          <p:nvPr>
            <p:ph idx="1"/>
          </p:nvPr>
        </p:nvSpPr>
        <p:spPr>
          <a:xfrm>
            <a:off x="838200" y="1212981"/>
            <a:ext cx="10515600" cy="4963982"/>
          </a:xfrm>
        </p:spPr>
        <p:txBody>
          <a:bodyPr/>
          <a:lstStyle/>
          <a:p>
            <a:pPr marL="0" indent="0">
              <a:buNone/>
            </a:pPr>
            <a:r>
              <a:rPr lang="ru-RU" dirty="0" smtClean="0"/>
              <a:t>Классификация:</a:t>
            </a:r>
            <a:endParaRPr lang="ru-RU" dirty="0"/>
          </a:p>
        </p:txBody>
      </p:sp>
      <p:graphicFrame>
        <p:nvGraphicFramePr>
          <p:cNvPr id="4" name="Схема 3"/>
          <p:cNvGraphicFramePr/>
          <p:nvPr>
            <p:extLst>
              <p:ext uri="{D42A27DB-BD31-4B8C-83A1-F6EECF244321}">
                <p14:modId xmlns:p14="http://schemas.microsoft.com/office/powerpoint/2010/main" val="2280304638"/>
              </p:ext>
            </p:extLst>
          </p:nvPr>
        </p:nvGraphicFramePr>
        <p:xfrm>
          <a:off x="1013254" y="1668162"/>
          <a:ext cx="10340546" cy="4975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8852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23920"/>
          </a:xfrm>
        </p:spPr>
        <p:txBody>
          <a:bodyPr>
            <a:normAutofit fontScale="90000"/>
          </a:bodyPr>
          <a:lstStyle/>
          <a:p>
            <a:r>
              <a:rPr lang="ru-RU" dirty="0" smtClean="0"/>
              <a:t>Классификация (продолжение):</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479625885"/>
              </p:ext>
            </p:extLst>
          </p:nvPr>
        </p:nvGraphicFramePr>
        <p:xfrm>
          <a:off x="838200" y="1157288"/>
          <a:ext cx="10515600" cy="5019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49636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49275"/>
          </a:xfrm>
        </p:spPr>
        <p:txBody>
          <a:bodyPr>
            <a:normAutofit/>
          </a:bodyPr>
          <a:lstStyle/>
          <a:p>
            <a:r>
              <a:rPr lang="ru-RU" sz="3200" b="1" dirty="0"/>
              <a:t>Системный подход в анализе хозяйственной деятельности</a:t>
            </a:r>
          </a:p>
        </p:txBody>
      </p:sp>
      <p:sp>
        <p:nvSpPr>
          <p:cNvPr id="3" name="Объект 2"/>
          <p:cNvSpPr>
            <a:spLocks noGrp="1"/>
          </p:cNvSpPr>
          <p:nvPr>
            <p:ph idx="1"/>
          </p:nvPr>
        </p:nvSpPr>
        <p:spPr>
          <a:xfrm>
            <a:off x="838200" y="914400"/>
            <a:ext cx="10515600" cy="5262563"/>
          </a:xfrm>
        </p:spPr>
        <p:txBody>
          <a:bodyPr/>
          <a:lstStyle/>
          <a:p>
            <a:pPr marL="0" indent="0">
              <a:buNone/>
            </a:pPr>
            <a:r>
              <a:rPr lang="ru-RU" b="1" dirty="0"/>
              <a:t>Методика</a:t>
            </a:r>
            <a:r>
              <a:rPr lang="ru-RU" dirty="0"/>
              <a:t> - совокупность способов, правил наиболее целесообразного выполнения какой-либо работы</a:t>
            </a:r>
            <a:r>
              <a:rPr lang="ru-RU" dirty="0" smtClean="0"/>
              <a:t>.</a:t>
            </a:r>
          </a:p>
          <a:p>
            <a:pPr marL="0" indent="0">
              <a:buNone/>
            </a:pPr>
            <a:endParaRPr lang="ru-RU" dirty="0"/>
          </a:p>
          <a:p>
            <a:pPr marL="0" indent="0">
              <a:buNone/>
            </a:pPr>
            <a:endParaRPr lang="ru-RU" dirty="0"/>
          </a:p>
        </p:txBody>
      </p:sp>
      <p:graphicFrame>
        <p:nvGraphicFramePr>
          <p:cNvPr id="4" name="Схема 3"/>
          <p:cNvGraphicFramePr/>
          <p:nvPr>
            <p:extLst>
              <p:ext uri="{D42A27DB-BD31-4B8C-83A1-F6EECF244321}">
                <p14:modId xmlns:p14="http://schemas.microsoft.com/office/powerpoint/2010/main" val="2468819690"/>
              </p:ext>
            </p:extLst>
          </p:nvPr>
        </p:nvGraphicFramePr>
        <p:xfrm>
          <a:off x="838199" y="1866122"/>
          <a:ext cx="11179629" cy="4609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0957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35887"/>
          </a:xfrm>
        </p:spPr>
        <p:txBody>
          <a:bodyPr/>
          <a:lstStyle/>
          <a:p>
            <a:r>
              <a:rPr lang="ru-RU" dirty="0" smtClean="0"/>
              <a:t>Классификация показателей</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426797468"/>
              </p:ext>
            </p:extLst>
          </p:nvPr>
        </p:nvGraphicFramePr>
        <p:xfrm>
          <a:off x="838200" y="1101725"/>
          <a:ext cx="10515600" cy="5075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336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35887"/>
          </a:xfrm>
        </p:spPr>
        <p:txBody>
          <a:bodyPr>
            <a:normAutofit fontScale="90000"/>
          </a:bodyPr>
          <a:lstStyle/>
          <a:p>
            <a:r>
              <a:rPr lang="ru-RU" dirty="0" smtClean="0"/>
              <a:t>Классификация показателей (продолжение)</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872940236"/>
              </p:ext>
            </p:extLst>
          </p:nvPr>
        </p:nvGraphicFramePr>
        <p:xfrm>
          <a:off x="838200" y="1101725"/>
          <a:ext cx="10515600" cy="5075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10491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080796" y="2063296"/>
            <a:ext cx="10515600" cy="1325563"/>
          </a:xfrm>
        </p:spPr>
        <p:txBody>
          <a:bodyPr>
            <a:normAutofit/>
          </a:bodyPr>
          <a:lstStyle/>
          <a:p>
            <a:pPr algn="ctr"/>
            <a:r>
              <a:rPr lang="ru-RU" sz="2400" b="1" cap="all" dirty="0"/>
              <a:t>С</a:t>
            </a:r>
            <a:r>
              <a:rPr lang="ru-RU" sz="2400" b="1" cap="all" dirty="0" smtClean="0"/>
              <a:t>ПОСОБЫ </a:t>
            </a:r>
            <a:r>
              <a:rPr lang="ru-RU" sz="2400" b="1" cap="all" dirty="0"/>
              <a:t>ОБРАБОТКИ ЭКОНОМИЧЕСКОЙ ИНФОРМАЦИИ В АНАЛИЗЕ </a:t>
            </a:r>
            <a:r>
              <a:rPr lang="ru-RU" sz="2400" b="1" cap="all" dirty="0" smtClean="0"/>
              <a:t>ХОЗЯЙСТВЕННОЙ деятельности организаций</a:t>
            </a:r>
            <a:endParaRPr lang="ru-RU" sz="2400" b="1" dirty="0"/>
          </a:p>
        </p:txBody>
      </p:sp>
    </p:spTree>
    <p:extLst>
      <p:ext uri="{BB962C8B-B14F-4D97-AF65-F5344CB8AC3E}">
        <p14:creationId xmlns:p14="http://schemas.microsoft.com/office/powerpoint/2010/main" val="1639621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306286"/>
            <a:ext cx="10515600" cy="4870677"/>
          </a:xfrm>
        </p:spPr>
        <p:txBody>
          <a:bodyPr/>
          <a:lstStyle/>
          <a:p>
            <a:pPr marL="0" indent="0">
              <a:buNone/>
            </a:pPr>
            <a:r>
              <a:rPr lang="ru-RU" dirty="0" smtClean="0"/>
              <a:t>1. Способ </a:t>
            </a:r>
            <a:r>
              <a:rPr lang="ru-RU" dirty="0"/>
              <a:t>сравнения в анализе хозяйственной </a:t>
            </a:r>
            <a:r>
              <a:rPr lang="ru-RU" dirty="0" smtClean="0"/>
              <a:t>деятельности</a:t>
            </a: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885812594"/>
              </p:ext>
            </p:extLst>
          </p:nvPr>
        </p:nvGraphicFramePr>
        <p:xfrm>
          <a:off x="1080278" y="2025951"/>
          <a:ext cx="8128000" cy="43027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ru-RU" dirty="0" smtClean="0"/>
                        <a:t>База сравнения</a:t>
                      </a:r>
                      <a:endParaRPr lang="ru-RU" dirty="0"/>
                    </a:p>
                  </a:txBody>
                  <a:tcPr/>
                </a:tc>
                <a:tc>
                  <a:txBody>
                    <a:bodyPr/>
                    <a:lstStyle/>
                    <a:p>
                      <a:r>
                        <a:rPr lang="ru-RU" dirty="0" smtClean="0"/>
                        <a:t>Ситуация</a:t>
                      </a:r>
                      <a:endParaRPr lang="ru-RU" dirty="0"/>
                    </a:p>
                  </a:txBody>
                  <a:tcPr/>
                </a:tc>
              </a:tr>
              <a:tr h="370840">
                <a:tc>
                  <a:txBody>
                    <a:bodyPr/>
                    <a:lstStyle/>
                    <a:p>
                      <a:r>
                        <a:rPr lang="ru-RU" dirty="0" smtClean="0"/>
                        <a:t>1. Фактические</a:t>
                      </a:r>
                      <a:r>
                        <a:rPr lang="ru-RU" baseline="0" dirty="0" smtClean="0"/>
                        <a:t> данные с плановыми</a:t>
                      </a:r>
                      <a:endParaRPr lang="ru-RU" dirty="0"/>
                    </a:p>
                  </a:txBody>
                  <a:tcPr/>
                </a:tc>
                <a:tc>
                  <a:txBody>
                    <a:bodyPr/>
                    <a:lstStyle/>
                    <a:p>
                      <a:pPr marL="342900" indent="-342900">
                        <a:buAutoNum type="arabicPeriod"/>
                      </a:pPr>
                      <a:r>
                        <a:rPr lang="ru-RU" dirty="0" smtClean="0"/>
                        <a:t>Определение степени выполнения плана.</a:t>
                      </a:r>
                    </a:p>
                    <a:p>
                      <a:pPr marL="342900" indent="-342900">
                        <a:buAutoNum type="arabicPeriod"/>
                      </a:pPr>
                      <a:r>
                        <a:rPr lang="ru-RU" dirty="0" smtClean="0"/>
                        <a:t>Обоснованность плановых</a:t>
                      </a:r>
                      <a:r>
                        <a:rPr lang="ru-RU" baseline="0" dirty="0" smtClean="0"/>
                        <a:t> показателей</a:t>
                      </a:r>
                    </a:p>
                    <a:p>
                      <a:pPr marL="342900" indent="-342900">
                        <a:buAutoNum type="arabicPeriod"/>
                      </a:pPr>
                      <a:r>
                        <a:rPr lang="ru-RU" baseline="0" dirty="0" smtClean="0"/>
                        <a:t>Выявление резервов производства</a:t>
                      </a:r>
                      <a:endParaRPr lang="ru-RU" dirty="0"/>
                    </a:p>
                  </a:txBody>
                  <a:tcPr/>
                </a:tc>
              </a:tr>
              <a:tr h="370840">
                <a:tc>
                  <a:txBody>
                    <a:bodyPr/>
                    <a:lstStyle/>
                    <a:p>
                      <a:r>
                        <a:rPr lang="ru-RU" dirty="0" smtClean="0"/>
                        <a:t>2. Фактические</a:t>
                      </a:r>
                      <a:r>
                        <a:rPr lang="ru-RU" baseline="0" dirty="0" smtClean="0"/>
                        <a:t> с утвержденными нормами</a:t>
                      </a:r>
                      <a:endParaRPr lang="ru-RU" dirty="0"/>
                    </a:p>
                  </a:txBody>
                  <a:tcPr/>
                </a:tc>
                <a:tc>
                  <a:txBody>
                    <a:bodyPr/>
                    <a:lstStyle/>
                    <a:p>
                      <a:r>
                        <a:rPr lang="ru-RU" dirty="0" smtClean="0"/>
                        <a:t>1.</a:t>
                      </a:r>
                      <a:r>
                        <a:rPr lang="ru-RU" baseline="0" dirty="0" smtClean="0"/>
                        <a:t> Выявление экономии или перерасхода</a:t>
                      </a:r>
                      <a:endParaRPr lang="ru-RU" dirty="0"/>
                    </a:p>
                  </a:txBody>
                  <a:tcPr/>
                </a:tc>
              </a:tr>
              <a:tr h="370840">
                <a:tc>
                  <a:txBody>
                    <a:bodyPr/>
                    <a:lstStyle/>
                    <a:p>
                      <a:r>
                        <a:rPr lang="ru-RU" dirty="0" smtClean="0"/>
                        <a:t>3. Фактические с данными прошлых лет</a:t>
                      </a:r>
                      <a:endParaRPr lang="ru-RU" dirty="0"/>
                    </a:p>
                  </a:txBody>
                  <a:tcPr/>
                </a:tc>
                <a:tc>
                  <a:txBody>
                    <a:bodyPr/>
                    <a:lstStyle/>
                    <a:p>
                      <a:r>
                        <a:rPr lang="ru-RU" dirty="0" smtClean="0"/>
                        <a:t>1. Оценка темпов изменения,</a:t>
                      </a:r>
                      <a:r>
                        <a:rPr lang="ru-RU" baseline="0" dirty="0" smtClean="0"/>
                        <a:t> абсолютного, относительного изменения.</a:t>
                      </a:r>
                      <a:endParaRPr lang="ru-RU" dirty="0"/>
                    </a:p>
                  </a:txBody>
                  <a:tcPr/>
                </a:tc>
              </a:tr>
              <a:tr h="370840">
                <a:tc>
                  <a:txBody>
                    <a:bodyPr/>
                    <a:lstStyle/>
                    <a:p>
                      <a:r>
                        <a:rPr lang="ru-RU" dirty="0" smtClean="0"/>
                        <a:t>4. Фактические</a:t>
                      </a:r>
                      <a:r>
                        <a:rPr lang="ru-RU" baseline="0" dirty="0" smtClean="0"/>
                        <a:t> данные с лучшими результатами, а также со среднеотраслевыми.</a:t>
                      </a:r>
                      <a:endParaRPr lang="ru-RU" dirty="0"/>
                    </a:p>
                  </a:txBody>
                  <a:tcPr/>
                </a:tc>
                <a:tc>
                  <a:txBody>
                    <a:bodyPr/>
                    <a:lstStyle/>
                    <a:p>
                      <a:pPr marL="342900" indent="-342900">
                        <a:buAutoNum type="arabicPeriod"/>
                      </a:pPr>
                      <a:r>
                        <a:rPr lang="ru-RU" dirty="0" err="1" smtClean="0"/>
                        <a:t>Бенчмаркинг</a:t>
                      </a:r>
                      <a:r>
                        <a:rPr lang="ru-RU" dirty="0" smtClean="0"/>
                        <a:t>.</a:t>
                      </a:r>
                    </a:p>
                    <a:p>
                      <a:pPr marL="342900" indent="-342900">
                        <a:buAutoNum type="arabicPeriod"/>
                      </a:pPr>
                      <a:r>
                        <a:rPr lang="ru-RU" dirty="0" smtClean="0"/>
                        <a:t>Выявление неявных</a:t>
                      </a:r>
                      <a:r>
                        <a:rPr lang="ru-RU" baseline="0" dirty="0" smtClean="0"/>
                        <a:t> резервов.</a:t>
                      </a:r>
                      <a:endParaRPr lang="ru-RU" dirty="0"/>
                    </a:p>
                  </a:txBody>
                  <a:tcPr/>
                </a:tc>
              </a:tr>
            </a:tbl>
          </a:graphicData>
        </a:graphic>
      </p:graphicFrame>
      <p:sp>
        <p:nvSpPr>
          <p:cNvPr id="5" name="Заголовок 4"/>
          <p:cNvSpPr>
            <a:spLocks noGrp="1"/>
          </p:cNvSpPr>
          <p:nvPr>
            <p:ph type="title"/>
          </p:nvPr>
        </p:nvSpPr>
        <p:spPr/>
        <p:txBody>
          <a:bodyPr/>
          <a:lstStyle/>
          <a:p>
            <a:endParaRPr lang="ru-RU"/>
          </a:p>
        </p:txBody>
      </p:sp>
    </p:spTree>
    <p:extLst>
      <p:ext uri="{BB962C8B-B14F-4D97-AF65-F5344CB8AC3E}">
        <p14:creationId xmlns:p14="http://schemas.microsoft.com/office/powerpoint/2010/main" val="2728200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2951</TotalTime>
  <Words>2905</Words>
  <Application>Microsoft Office PowerPoint</Application>
  <PresentationFormat>Широкоэкранный</PresentationFormat>
  <Paragraphs>382</Paragraphs>
  <Slides>15</Slides>
  <Notes>12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Times New Roman</vt:lpstr>
      <vt:lpstr>Тема Office</vt:lpstr>
      <vt:lpstr>Понятие, предмет АХД, принципы, функции, классификация АХД</vt:lpstr>
      <vt:lpstr>Анализ (analyzis – греч. «разделяю», «расчленяю» – это  расчленение целого на составные части и изучение их  связей и зависимостей. </vt:lpstr>
      <vt:lpstr>Принципы АХД: научный характер, комплексность, системность, объективность, конкретность, точность, действенность, оперативность, эффективность.</vt:lpstr>
      <vt:lpstr>Классификация (продолжение):</vt:lpstr>
      <vt:lpstr>Системный подход в анализе хозяйственной деятельности</vt:lpstr>
      <vt:lpstr>Классификация показателей</vt:lpstr>
      <vt:lpstr>Классификация показателей (продолжение)</vt:lpstr>
      <vt:lpstr>СПОСОБЫ ОБРАБОТКИ ЭКОНОМИЧЕСКОЙ ИНФОРМАЦИИ В АНАЛИЗЕ ХОЗЯЙСТВЕННОЙ деятельности организаций</vt:lpstr>
      <vt:lpstr>Презентация PowerPoint</vt:lpstr>
      <vt:lpstr>Презентация PowerPoint</vt:lpstr>
      <vt:lpstr>сопоставимость показателей!!!</vt:lpstr>
      <vt:lpstr>Факторный анализ</vt:lpstr>
      <vt:lpstr>СПОСОБЫ ИЗМЕРЕНИЯ ВЛИЯНИЯ ФАКТОРОВ В ДЕТЕРМИНИРОВАННОМ АНАЛИЗЕ</vt:lpstr>
      <vt:lpstr>МЕТОДИКА ВЫЯВЛЕНИЯ И ПОДСЧЕТА РЕЗЕРВОВ В АНАЛИЗЕ ХОЗЯЙСТВЕННОЙ ДЕЯТЕЛЬНОСТИ ОРГАНИЗАЦИЙ</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Условия развития диверсификации предприятий ОПК: мировой опыт и возможности для России</dc:title>
  <dc:creator>Екатерина</dc:creator>
  <cp:lastModifiedBy>Пользователь Windows</cp:lastModifiedBy>
  <cp:revision>172</cp:revision>
  <dcterms:created xsi:type="dcterms:W3CDTF">2017-11-12T08:59:17Z</dcterms:created>
  <dcterms:modified xsi:type="dcterms:W3CDTF">2020-10-23T13:45:47Z</dcterms:modified>
</cp:coreProperties>
</file>